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504" r:id="rId2"/>
    <p:sldId id="505" r:id="rId3"/>
    <p:sldId id="506" r:id="rId4"/>
    <p:sldId id="507" r:id="rId5"/>
    <p:sldId id="508" r:id="rId6"/>
    <p:sldId id="509" r:id="rId7"/>
    <p:sldId id="510" r:id="rId8"/>
    <p:sldId id="511" r:id="rId9"/>
    <p:sldId id="512" r:id="rId10"/>
    <p:sldId id="513" r:id="rId11"/>
    <p:sldId id="514" r:id="rId12"/>
    <p:sldId id="515" r:id="rId13"/>
    <p:sldId id="516" r:id="rId14"/>
    <p:sldId id="577" r:id="rId15"/>
    <p:sldId id="578" r:id="rId16"/>
    <p:sldId id="579" r:id="rId17"/>
    <p:sldId id="580" r:id="rId18"/>
    <p:sldId id="581" r:id="rId19"/>
    <p:sldId id="582" r:id="rId20"/>
    <p:sldId id="583"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75" r:id="rId36"/>
    <p:sldId id="576" r:id="rId37"/>
    <p:sldId id="533" r:id="rId38"/>
    <p:sldId id="538" r:id="rId39"/>
    <p:sldId id="539" r:id="rId40"/>
    <p:sldId id="540" r:id="rId41"/>
    <p:sldId id="541" r:id="rId42"/>
    <p:sldId id="542" r:id="rId43"/>
    <p:sldId id="543" r:id="rId44"/>
    <p:sldId id="544" r:id="rId45"/>
    <p:sldId id="545" r:id="rId46"/>
    <p:sldId id="465" r:id="rId47"/>
    <p:sldId id="466" r:id="rId48"/>
    <p:sldId id="547" r:id="rId49"/>
    <p:sldId id="552" r:id="rId50"/>
    <p:sldId id="553" r:id="rId51"/>
    <p:sldId id="554" r:id="rId52"/>
    <p:sldId id="555" r:id="rId53"/>
    <p:sldId id="556" r:id="rId54"/>
    <p:sldId id="557" r:id="rId55"/>
    <p:sldId id="558" r:id="rId56"/>
    <p:sldId id="559" r:id="rId57"/>
    <p:sldId id="560" r:id="rId58"/>
    <p:sldId id="561" r:id="rId59"/>
    <p:sldId id="584" r:id="rId60"/>
    <p:sldId id="562" r:id="rId61"/>
    <p:sldId id="563" r:id="rId62"/>
    <p:sldId id="564" r:id="rId63"/>
    <p:sldId id="565" r:id="rId64"/>
    <p:sldId id="566" r:id="rId65"/>
    <p:sldId id="567" r:id="rId66"/>
    <p:sldId id="568" r:id="rId67"/>
    <p:sldId id="569" r:id="rId68"/>
    <p:sldId id="570" r:id="rId69"/>
    <p:sldId id="586" r:id="rId70"/>
    <p:sldId id="587" r:id="rId71"/>
    <p:sldId id="573" r:id="rId72"/>
    <p:sldId id="588" r:id="rId73"/>
  </p:sldIdLst>
  <p:sldSz cx="9144000" cy="6858000" type="screen4x3"/>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36">
          <p15:clr>
            <a:srgbClr val="A4A3A4"/>
          </p15:clr>
        </p15:guide>
        <p15:guide id="3" orient="horz" pos="2387">
          <p15:clr>
            <a:srgbClr val="A4A3A4"/>
          </p15:clr>
        </p15:guide>
        <p15:guide id="4" orient="horz" pos="4107">
          <p15:clr>
            <a:srgbClr val="A4A3A4"/>
          </p15:clr>
        </p15:guide>
        <p15:guide id="5" orient="horz" pos="868">
          <p15:clr>
            <a:srgbClr val="A4A3A4"/>
          </p15:clr>
        </p15:guide>
        <p15:guide id="6" orient="horz" pos="621">
          <p15:clr>
            <a:srgbClr val="A4A3A4"/>
          </p15:clr>
        </p15:guide>
        <p15:guide id="7" orient="horz" pos="3550">
          <p15:clr>
            <a:srgbClr val="A4A3A4"/>
          </p15:clr>
        </p15:guide>
        <p15:guide id="8" pos="2880">
          <p15:clr>
            <a:srgbClr val="A4A3A4"/>
          </p15:clr>
        </p15:guide>
        <p15:guide id="9" pos="288">
          <p15:clr>
            <a:srgbClr val="A4A3A4"/>
          </p15:clr>
        </p15:guide>
        <p15:guide id="10" pos="5471">
          <p15:clr>
            <a:srgbClr val="A4A3A4"/>
          </p15:clr>
        </p15:guide>
        <p15:guide id="11" pos="2824">
          <p15:clr>
            <a:srgbClr val="A4A3A4"/>
          </p15:clr>
        </p15:guide>
        <p15:guide id="12" pos="2936">
          <p15:clr>
            <a:srgbClr val="A4A3A4"/>
          </p15:clr>
        </p15:guide>
        <p15:guide id="13" pos="4172">
          <p15:clr>
            <a:srgbClr val="A4A3A4"/>
          </p15:clr>
        </p15:guide>
        <p15:guide id="14" pos="15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099" autoAdjust="0"/>
  </p:normalViewPr>
  <p:slideViewPr>
    <p:cSldViewPr snapToGrid="0" snapToObjects="1" showGuides="1">
      <p:cViewPr varScale="1">
        <p:scale>
          <a:sx n="100" d="100"/>
          <a:sy n="100" d="100"/>
        </p:scale>
        <p:origin x="1308" y="78"/>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1/19/2018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a:noFill/>
          <a:ln/>
        </p:spPr>
        <p:txBody>
          <a:bodyPr lIns="92229" tIns="46115" rIns="92229" bIns="46115"/>
          <a:lstStyle/>
          <a:p>
            <a:endParaRPr lang="en-US" dirty="0" smtClean="0"/>
          </a:p>
        </p:txBody>
      </p:sp>
    </p:spTree>
    <p:extLst>
      <p:ext uri="{BB962C8B-B14F-4D97-AF65-F5344CB8AC3E}">
        <p14:creationId xmlns:p14="http://schemas.microsoft.com/office/powerpoint/2010/main" val="69440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4" rIns="91367" bIns="45684"/>
          <a:lstStyle/>
          <a:p>
            <a:endParaRPr lang="en-US" dirty="0" smtClean="0"/>
          </a:p>
        </p:txBody>
      </p:sp>
    </p:spTree>
    <p:extLst>
      <p:ext uri="{BB962C8B-B14F-4D97-AF65-F5344CB8AC3E}">
        <p14:creationId xmlns:p14="http://schemas.microsoft.com/office/powerpoint/2010/main" val="110674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2522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nchor="b"/>
          <a:lstStyle>
            <a:lvl1pPr eaLnBrk="0" hangingPunct="0">
              <a:defRPr sz="2000" b="1">
                <a:solidFill>
                  <a:schemeClr val="bg1"/>
                </a:solidFill>
                <a:latin typeface="Comic Sans MS" pitchFamily="66" charset="0"/>
              </a:defRPr>
            </a:lvl1pPr>
            <a:lvl2pPr marL="735013" indent="-282575" eaLnBrk="0" hangingPunct="0">
              <a:defRPr sz="2000" b="1">
                <a:solidFill>
                  <a:schemeClr val="bg1"/>
                </a:solidFill>
                <a:latin typeface="Comic Sans MS" pitchFamily="66" charset="0"/>
              </a:defRPr>
            </a:lvl2pPr>
            <a:lvl3pPr marL="1130300" indent="-225425" eaLnBrk="0" hangingPunct="0">
              <a:defRPr sz="2000" b="1">
                <a:solidFill>
                  <a:schemeClr val="bg1"/>
                </a:solidFill>
                <a:latin typeface="Comic Sans MS" pitchFamily="66" charset="0"/>
              </a:defRPr>
            </a:lvl3pPr>
            <a:lvl4pPr marL="1582738" indent="-225425" eaLnBrk="0" hangingPunct="0">
              <a:defRPr sz="2000" b="1">
                <a:solidFill>
                  <a:schemeClr val="bg1"/>
                </a:solidFill>
                <a:latin typeface="Comic Sans MS" pitchFamily="66" charset="0"/>
              </a:defRPr>
            </a:lvl4pPr>
            <a:lvl5pPr marL="2035175" indent="-225425" eaLnBrk="0" hangingPunct="0">
              <a:defRPr sz="2000" b="1">
                <a:solidFill>
                  <a:schemeClr val="bg1"/>
                </a:solidFill>
                <a:latin typeface="Comic Sans MS" pitchFamily="66" charset="0"/>
              </a:defRPr>
            </a:lvl5pPr>
            <a:lvl6pPr marL="2492375" indent="-225425" eaLnBrk="0" fontAlgn="base" hangingPunct="0">
              <a:spcBef>
                <a:spcPct val="0"/>
              </a:spcBef>
              <a:spcAft>
                <a:spcPct val="0"/>
              </a:spcAft>
              <a:defRPr sz="2000" b="1">
                <a:solidFill>
                  <a:schemeClr val="bg1"/>
                </a:solidFill>
                <a:latin typeface="Comic Sans MS" pitchFamily="66" charset="0"/>
              </a:defRPr>
            </a:lvl6pPr>
            <a:lvl7pPr marL="2949575" indent="-225425" eaLnBrk="0" fontAlgn="base" hangingPunct="0">
              <a:spcBef>
                <a:spcPct val="0"/>
              </a:spcBef>
              <a:spcAft>
                <a:spcPct val="0"/>
              </a:spcAft>
              <a:defRPr sz="2000" b="1">
                <a:solidFill>
                  <a:schemeClr val="bg1"/>
                </a:solidFill>
                <a:latin typeface="Comic Sans MS" pitchFamily="66" charset="0"/>
              </a:defRPr>
            </a:lvl7pPr>
            <a:lvl8pPr marL="3406775" indent="-225425" eaLnBrk="0" fontAlgn="base" hangingPunct="0">
              <a:spcBef>
                <a:spcPct val="0"/>
              </a:spcBef>
              <a:spcAft>
                <a:spcPct val="0"/>
              </a:spcAft>
              <a:defRPr sz="2000" b="1">
                <a:solidFill>
                  <a:schemeClr val="bg1"/>
                </a:solidFill>
                <a:latin typeface="Comic Sans MS" pitchFamily="66" charset="0"/>
              </a:defRPr>
            </a:lvl8pPr>
            <a:lvl9pPr marL="3863975" indent="-225425" eaLnBrk="0" fontAlgn="base" hangingPunct="0">
              <a:spcBef>
                <a:spcPct val="0"/>
              </a:spcBef>
              <a:spcAft>
                <a:spcPct val="0"/>
              </a:spcAft>
              <a:defRPr sz="2000" b="1">
                <a:solidFill>
                  <a:schemeClr val="bg1"/>
                </a:solidFill>
                <a:latin typeface="Comic Sans MS" pitchFamily="66" charset="0"/>
              </a:defRPr>
            </a:lvl9pPr>
          </a:lstStyle>
          <a:p>
            <a:pPr algn="r" eaLnBrk="1" hangingPunct="1"/>
            <a:fld id="{0FF6E60D-8FD5-4BC3-BA1E-07A12E81D16D}" type="slidenum">
              <a:rPr lang="en-US" sz="1200" b="0">
                <a:solidFill>
                  <a:schemeClr val="tx1"/>
                </a:solidFill>
                <a:latin typeface="Arial" charset="0"/>
              </a:rPr>
              <a:pPr algn="r" eaLnBrk="1" hangingPunct="1"/>
              <a:t>20</a:t>
            </a:fld>
            <a:endParaRPr lang="en-US" sz="1200" b="0" dirty="0">
              <a:solidFill>
                <a:schemeClr val="tx1"/>
              </a:solidFill>
              <a:latin typeface="Arial"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lstStyle/>
          <a:p>
            <a:endParaRPr lang="en-US" dirty="0" smtClean="0"/>
          </a:p>
        </p:txBody>
      </p:sp>
    </p:spTree>
    <p:extLst>
      <p:ext uri="{BB962C8B-B14F-4D97-AF65-F5344CB8AC3E}">
        <p14:creationId xmlns:p14="http://schemas.microsoft.com/office/powerpoint/2010/main" val="3533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9" tIns="46115" rIns="92229" bIns="46115" anchor="b"/>
          <a:lstStyle>
            <a:lvl1pPr defTabSz="922338" eaLnBrk="0" hangingPunct="0">
              <a:defRPr sz="1400" b="1">
                <a:solidFill>
                  <a:schemeClr val="bg1"/>
                </a:solidFill>
                <a:latin typeface="Calibri" pitchFamily="34" charset="0"/>
              </a:defRPr>
            </a:lvl1pPr>
            <a:lvl2pPr marL="742950" indent="-285750" defTabSz="922338" eaLnBrk="0" hangingPunct="0">
              <a:defRPr sz="1400" b="1">
                <a:solidFill>
                  <a:schemeClr val="bg1"/>
                </a:solidFill>
                <a:latin typeface="Calibri" pitchFamily="34" charset="0"/>
              </a:defRPr>
            </a:lvl2pPr>
            <a:lvl3pPr marL="1143000" indent="-228600" defTabSz="922338" eaLnBrk="0" hangingPunct="0">
              <a:defRPr sz="1400" b="1">
                <a:solidFill>
                  <a:schemeClr val="bg1"/>
                </a:solidFill>
                <a:latin typeface="Calibri" pitchFamily="34" charset="0"/>
              </a:defRPr>
            </a:lvl3pPr>
            <a:lvl4pPr marL="1600200" indent="-228600" defTabSz="922338" eaLnBrk="0" hangingPunct="0">
              <a:defRPr sz="1400" b="1">
                <a:solidFill>
                  <a:schemeClr val="bg1"/>
                </a:solidFill>
                <a:latin typeface="Calibri" pitchFamily="34" charset="0"/>
              </a:defRPr>
            </a:lvl4pPr>
            <a:lvl5pPr marL="2057400" indent="-228600" defTabSz="922338" eaLnBrk="0" hangingPunct="0">
              <a:defRPr sz="1400" b="1">
                <a:solidFill>
                  <a:schemeClr val="bg1"/>
                </a:solidFill>
                <a:latin typeface="Calibri" pitchFamily="34" charset="0"/>
              </a:defRPr>
            </a:lvl5pPr>
            <a:lvl6pPr marL="2514600" indent="-228600" defTabSz="922338" eaLnBrk="0" fontAlgn="base" hangingPunct="0">
              <a:spcBef>
                <a:spcPct val="0"/>
              </a:spcBef>
              <a:spcAft>
                <a:spcPct val="0"/>
              </a:spcAft>
              <a:defRPr sz="1400" b="1">
                <a:solidFill>
                  <a:schemeClr val="bg1"/>
                </a:solidFill>
                <a:latin typeface="Calibri" pitchFamily="34" charset="0"/>
              </a:defRPr>
            </a:lvl6pPr>
            <a:lvl7pPr marL="2971800" indent="-228600" defTabSz="922338" eaLnBrk="0" fontAlgn="base" hangingPunct="0">
              <a:spcBef>
                <a:spcPct val="0"/>
              </a:spcBef>
              <a:spcAft>
                <a:spcPct val="0"/>
              </a:spcAft>
              <a:defRPr sz="1400" b="1">
                <a:solidFill>
                  <a:schemeClr val="bg1"/>
                </a:solidFill>
                <a:latin typeface="Calibri" pitchFamily="34" charset="0"/>
              </a:defRPr>
            </a:lvl7pPr>
            <a:lvl8pPr marL="3429000" indent="-228600" defTabSz="922338" eaLnBrk="0" fontAlgn="base" hangingPunct="0">
              <a:spcBef>
                <a:spcPct val="0"/>
              </a:spcBef>
              <a:spcAft>
                <a:spcPct val="0"/>
              </a:spcAft>
              <a:defRPr sz="1400" b="1">
                <a:solidFill>
                  <a:schemeClr val="bg1"/>
                </a:solidFill>
                <a:latin typeface="Calibri" pitchFamily="34" charset="0"/>
              </a:defRPr>
            </a:lvl8pPr>
            <a:lvl9pPr marL="3886200" indent="-228600" defTabSz="922338" eaLnBrk="0" fontAlgn="base" hangingPunct="0">
              <a:spcBef>
                <a:spcPct val="0"/>
              </a:spcBef>
              <a:spcAft>
                <a:spcPct val="0"/>
              </a:spcAft>
              <a:defRPr sz="1400" b="1">
                <a:solidFill>
                  <a:schemeClr val="bg1"/>
                </a:solidFill>
                <a:latin typeface="Calibri" pitchFamily="34" charset="0"/>
              </a:defRPr>
            </a:lvl9pPr>
          </a:lstStyle>
          <a:p>
            <a:pPr algn="r" eaLnBrk="1" hangingPunct="1"/>
            <a:fld id="{09A00AA5-7625-48B2-B081-1BEFABF31888}" type="slidenum">
              <a:rPr lang="en-US" sz="1200" b="0">
                <a:solidFill>
                  <a:schemeClr val="tx1"/>
                </a:solidFill>
                <a:latin typeface="Times New Roman" pitchFamily="18" charset="0"/>
                <a:cs typeface="Arial" charset="0"/>
              </a:rPr>
              <a:pPr algn="r" eaLnBrk="1" hangingPunct="1"/>
              <a:t>21</a:t>
            </a:fld>
            <a:endParaRPr lang="en-US" sz="1200" b="0" dirty="0">
              <a:solidFill>
                <a:schemeClr val="tx1"/>
              </a:solidFill>
              <a:latin typeface="Times New Roman" pitchFamily="18" charset="0"/>
              <a:cs typeface="Arial" charset="0"/>
            </a:endParaRPr>
          </a:p>
        </p:txBody>
      </p:sp>
      <p:sp>
        <p:nvSpPr>
          <p:cNvPr id="1617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9" tIns="46115" rIns="92229" bIns="46115" anchor="b"/>
          <a:lstStyle>
            <a:lvl1pPr defTabSz="922338" eaLnBrk="0" hangingPunct="0">
              <a:defRPr sz="1400" b="1">
                <a:solidFill>
                  <a:schemeClr val="bg1"/>
                </a:solidFill>
                <a:latin typeface="Calibri" pitchFamily="34" charset="0"/>
              </a:defRPr>
            </a:lvl1pPr>
            <a:lvl2pPr marL="742950" indent="-285750" defTabSz="922338" eaLnBrk="0" hangingPunct="0">
              <a:defRPr sz="1400" b="1">
                <a:solidFill>
                  <a:schemeClr val="bg1"/>
                </a:solidFill>
                <a:latin typeface="Calibri" pitchFamily="34" charset="0"/>
              </a:defRPr>
            </a:lvl2pPr>
            <a:lvl3pPr marL="1143000" indent="-228600" defTabSz="922338" eaLnBrk="0" hangingPunct="0">
              <a:defRPr sz="1400" b="1">
                <a:solidFill>
                  <a:schemeClr val="bg1"/>
                </a:solidFill>
                <a:latin typeface="Calibri" pitchFamily="34" charset="0"/>
              </a:defRPr>
            </a:lvl3pPr>
            <a:lvl4pPr marL="1600200" indent="-228600" defTabSz="922338" eaLnBrk="0" hangingPunct="0">
              <a:defRPr sz="1400" b="1">
                <a:solidFill>
                  <a:schemeClr val="bg1"/>
                </a:solidFill>
                <a:latin typeface="Calibri" pitchFamily="34" charset="0"/>
              </a:defRPr>
            </a:lvl4pPr>
            <a:lvl5pPr marL="2057400" indent="-228600" defTabSz="922338" eaLnBrk="0" hangingPunct="0">
              <a:defRPr sz="1400" b="1">
                <a:solidFill>
                  <a:schemeClr val="bg1"/>
                </a:solidFill>
                <a:latin typeface="Calibri" pitchFamily="34" charset="0"/>
              </a:defRPr>
            </a:lvl5pPr>
            <a:lvl6pPr marL="2514600" indent="-228600" defTabSz="922338" eaLnBrk="0" fontAlgn="base" hangingPunct="0">
              <a:spcBef>
                <a:spcPct val="0"/>
              </a:spcBef>
              <a:spcAft>
                <a:spcPct val="0"/>
              </a:spcAft>
              <a:defRPr sz="1400" b="1">
                <a:solidFill>
                  <a:schemeClr val="bg1"/>
                </a:solidFill>
                <a:latin typeface="Calibri" pitchFamily="34" charset="0"/>
              </a:defRPr>
            </a:lvl6pPr>
            <a:lvl7pPr marL="2971800" indent="-228600" defTabSz="922338" eaLnBrk="0" fontAlgn="base" hangingPunct="0">
              <a:spcBef>
                <a:spcPct val="0"/>
              </a:spcBef>
              <a:spcAft>
                <a:spcPct val="0"/>
              </a:spcAft>
              <a:defRPr sz="1400" b="1">
                <a:solidFill>
                  <a:schemeClr val="bg1"/>
                </a:solidFill>
                <a:latin typeface="Calibri" pitchFamily="34" charset="0"/>
              </a:defRPr>
            </a:lvl7pPr>
            <a:lvl8pPr marL="3429000" indent="-228600" defTabSz="922338" eaLnBrk="0" fontAlgn="base" hangingPunct="0">
              <a:spcBef>
                <a:spcPct val="0"/>
              </a:spcBef>
              <a:spcAft>
                <a:spcPct val="0"/>
              </a:spcAft>
              <a:defRPr sz="1400" b="1">
                <a:solidFill>
                  <a:schemeClr val="bg1"/>
                </a:solidFill>
                <a:latin typeface="Calibri" pitchFamily="34" charset="0"/>
              </a:defRPr>
            </a:lvl8pPr>
            <a:lvl9pPr marL="3886200" indent="-228600" defTabSz="922338" eaLnBrk="0" fontAlgn="base" hangingPunct="0">
              <a:spcBef>
                <a:spcPct val="0"/>
              </a:spcBef>
              <a:spcAft>
                <a:spcPct val="0"/>
              </a:spcAft>
              <a:defRPr sz="1400" b="1">
                <a:solidFill>
                  <a:schemeClr val="bg1"/>
                </a:solidFill>
                <a:latin typeface="Calibri" pitchFamily="34" charset="0"/>
              </a:defRPr>
            </a:lvl9pPr>
          </a:lstStyle>
          <a:p>
            <a:pPr algn="r" eaLnBrk="1" hangingPunct="1"/>
            <a:fld id="{FB18CA3B-3E79-4C34-BEAC-57B52BB27914}" type="slidenum">
              <a:rPr lang="en-US" sz="1200" b="0">
                <a:solidFill>
                  <a:schemeClr val="tx1"/>
                </a:solidFill>
                <a:latin typeface="Times New Roman" pitchFamily="18" charset="0"/>
                <a:cs typeface="Arial" charset="0"/>
              </a:rPr>
              <a:pPr algn="r" eaLnBrk="1" hangingPunct="1"/>
              <a:t>21</a:t>
            </a:fld>
            <a:endParaRPr lang="en-US" sz="1200" b="0" dirty="0">
              <a:solidFill>
                <a:schemeClr val="tx1"/>
              </a:solidFill>
              <a:latin typeface="Times New Roman" pitchFamily="18" charset="0"/>
              <a:cs typeface="Arial" charset="0"/>
            </a:endParaRPr>
          </a:p>
        </p:txBody>
      </p:sp>
      <p:sp>
        <p:nvSpPr>
          <p:cNvPr id="161796" name="Rectangle 2"/>
          <p:cNvSpPr>
            <a:spLocks noGrp="1" noRot="1" noChangeAspect="1" noChangeArrowheads="1" noTextEdit="1"/>
          </p:cNvSpPr>
          <p:nvPr>
            <p:ph type="sldImg"/>
          </p:nvPr>
        </p:nvSpPr>
        <p:spPr>
          <a:ln/>
        </p:spPr>
      </p:sp>
      <p:sp>
        <p:nvSpPr>
          <p:cNvPr id="1617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9" tIns="46115" rIns="92229" bIns="46115"/>
          <a:lstStyle/>
          <a:p>
            <a:pPr eaLnBrk="1" hangingPunct="1"/>
            <a:endParaRPr lang="en-US" dirty="0" smtClean="0"/>
          </a:p>
        </p:txBody>
      </p:sp>
    </p:spTree>
    <p:extLst>
      <p:ext uri="{BB962C8B-B14F-4D97-AF65-F5344CB8AC3E}">
        <p14:creationId xmlns:p14="http://schemas.microsoft.com/office/powerpoint/2010/main" val="166201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68531491-B05A-4AF6-8D78-DFA2309F63F3}" type="slidenum">
              <a:rPr lang="en-US" sz="1200" b="0">
                <a:solidFill>
                  <a:schemeClr val="tx1"/>
                </a:solidFill>
                <a:latin typeface="Times New Roman" pitchFamily="18" charset="0"/>
              </a:rPr>
              <a:pPr algn="r" defTabSz="912813"/>
              <a:t>22</a:t>
            </a:fld>
            <a:endParaRPr lang="en-US" sz="1200" b="0" dirty="0">
              <a:solidFill>
                <a:schemeClr val="tx1"/>
              </a:solidFill>
              <a:latin typeface="Times New Roman" pitchFamily="18" charset="0"/>
            </a:endParaRPr>
          </a:p>
        </p:txBody>
      </p:sp>
      <p:sp>
        <p:nvSpPr>
          <p:cNvPr id="408579"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0455" tIns="45227" rIns="90455" bIns="45227" anchor="b"/>
          <a:lstStyle/>
          <a:p>
            <a:pPr algn="r" defTabSz="903288"/>
            <a:fld id="{251FB4FC-11F8-4505-A91D-17A3AE425E40}" type="slidenum">
              <a:rPr lang="en-US" sz="1200" b="0">
                <a:solidFill>
                  <a:schemeClr val="tx1"/>
                </a:solidFill>
                <a:latin typeface="Times New Roman" pitchFamily="18" charset="0"/>
              </a:rPr>
              <a:pPr algn="r" defTabSz="903288"/>
              <a:t>22</a:t>
            </a:fld>
            <a:endParaRPr lang="en-US" sz="1200" b="0" dirty="0">
              <a:solidFill>
                <a:schemeClr val="tx1"/>
              </a:solidFill>
              <a:latin typeface="Times New Roman" pitchFamily="18" charset="0"/>
            </a:endParaRPr>
          </a:p>
        </p:txBody>
      </p:sp>
      <p:sp>
        <p:nvSpPr>
          <p:cNvPr id="408580" name="Rectangle 2"/>
          <p:cNvSpPr>
            <a:spLocks noGrp="1" noRot="1" noChangeAspect="1" noChangeArrowheads="1" noTextEdit="1"/>
          </p:cNvSpPr>
          <p:nvPr>
            <p:ph type="sldImg"/>
          </p:nvPr>
        </p:nvSpPr>
        <p:spPr>
          <a:xfrm>
            <a:off x="1143000" y="684213"/>
            <a:ext cx="4572000" cy="3429000"/>
          </a:xfrm>
          <a:ln/>
        </p:spPr>
      </p:sp>
      <p:sp>
        <p:nvSpPr>
          <p:cNvPr id="408581" name="Rectangle 3"/>
          <p:cNvSpPr>
            <a:spLocks noGrp="1" noChangeArrowheads="1"/>
          </p:cNvSpPr>
          <p:nvPr>
            <p:ph type="body" idx="1"/>
          </p:nvPr>
        </p:nvSpPr>
        <p:spPr>
          <a:xfrm>
            <a:off x="914400" y="4343400"/>
            <a:ext cx="5029200" cy="4116388"/>
          </a:xfrm>
          <a:noFill/>
          <a:ln/>
        </p:spPr>
        <p:txBody>
          <a:bodyPr lIns="90455" tIns="45227" rIns="90455" bIns="45227"/>
          <a:lstStyle/>
          <a:p>
            <a:pPr eaLnBrk="1" hangingPunct="1"/>
            <a:endParaRPr lang="en-US" dirty="0" smtClean="0"/>
          </a:p>
        </p:txBody>
      </p:sp>
    </p:spTree>
    <p:extLst>
      <p:ext uri="{BB962C8B-B14F-4D97-AF65-F5344CB8AC3E}">
        <p14:creationId xmlns:p14="http://schemas.microsoft.com/office/powerpoint/2010/main" val="393548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1400" b="1">
                <a:solidFill>
                  <a:schemeClr val="bg1"/>
                </a:solidFill>
                <a:latin typeface="Calibri" pitchFamily="34" charset="0"/>
              </a:defRPr>
            </a:lvl1pPr>
            <a:lvl2pPr marL="742950" indent="-285750" defTabSz="912813" eaLnBrk="0" hangingPunct="0">
              <a:defRPr sz="1400" b="1">
                <a:solidFill>
                  <a:schemeClr val="bg1"/>
                </a:solidFill>
                <a:latin typeface="Calibri" pitchFamily="34" charset="0"/>
              </a:defRPr>
            </a:lvl2pPr>
            <a:lvl3pPr marL="1143000" indent="-228600" defTabSz="912813" eaLnBrk="0" hangingPunct="0">
              <a:defRPr sz="1400" b="1">
                <a:solidFill>
                  <a:schemeClr val="bg1"/>
                </a:solidFill>
                <a:latin typeface="Calibri" pitchFamily="34" charset="0"/>
              </a:defRPr>
            </a:lvl3pPr>
            <a:lvl4pPr marL="1600200" indent="-228600" defTabSz="912813" eaLnBrk="0" hangingPunct="0">
              <a:defRPr sz="1400" b="1">
                <a:solidFill>
                  <a:schemeClr val="bg1"/>
                </a:solidFill>
                <a:latin typeface="Calibri" pitchFamily="34" charset="0"/>
              </a:defRPr>
            </a:lvl4pPr>
            <a:lvl5pPr marL="2057400" indent="-228600" defTabSz="912813" eaLnBrk="0" hangingPunct="0">
              <a:defRPr sz="1400" b="1">
                <a:solidFill>
                  <a:schemeClr val="bg1"/>
                </a:solidFill>
                <a:latin typeface="Calibri" pitchFamily="34" charset="0"/>
              </a:defRPr>
            </a:lvl5pPr>
            <a:lvl6pPr marL="2514600" indent="-228600" defTabSz="912813" eaLnBrk="0" fontAlgn="base" hangingPunct="0">
              <a:spcBef>
                <a:spcPct val="0"/>
              </a:spcBef>
              <a:spcAft>
                <a:spcPct val="0"/>
              </a:spcAft>
              <a:defRPr sz="1400" b="1">
                <a:solidFill>
                  <a:schemeClr val="bg1"/>
                </a:solidFill>
                <a:latin typeface="Calibri" pitchFamily="34" charset="0"/>
              </a:defRPr>
            </a:lvl6pPr>
            <a:lvl7pPr marL="2971800" indent="-228600" defTabSz="912813" eaLnBrk="0" fontAlgn="base" hangingPunct="0">
              <a:spcBef>
                <a:spcPct val="0"/>
              </a:spcBef>
              <a:spcAft>
                <a:spcPct val="0"/>
              </a:spcAft>
              <a:defRPr sz="1400" b="1">
                <a:solidFill>
                  <a:schemeClr val="bg1"/>
                </a:solidFill>
                <a:latin typeface="Calibri" pitchFamily="34" charset="0"/>
              </a:defRPr>
            </a:lvl7pPr>
            <a:lvl8pPr marL="3429000" indent="-228600" defTabSz="912813" eaLnBrk="0" fontAlgn="base" hangingPunct="0">
              <a:spcBef>
                <a:spcPct val="0"/>
              </a:spcBef>
              <a:spcAft>
                <a:spcPct val="0"/>
              </a:spcAft>
              <a:defRPr sz="1400" b="1">
                <a:solidFill>
                  <a:schemeClr val="bg1"/>
                </a:solidFill>
                <a:latin typeface="Calibri" pitchFamily="34" charset="0"/>
              </a:defRPr>
            </a:lvl8pPr>
            <a:lvl9pPr marL="3886200" indent="-228600" defTabSz="912813" eaLnBrk="0" fontAlgn="base" hangingPunct="0">
              <a:spcBef>
                <a:spcPct val="0"/>
              </a:spcBef>
              <a:spcAft>
                <a:spcPct val="0"/>
              </a:spcAft>
              <a:defRPr sz="1400" b="1">
                <a:solidFill>
                  <a:schemeClr val="bg1"/>
                </a:solidFill>
                <a:latin typeface="Calibri" pitchFamily="34" charset="0"/>
              </a:defRPr>
            </a:lvl9pPr>
          </a:lstStyle>
          <a:p>
            <a:pPr algn="r" eaLnBrk="1" hangingPunct="1"/>
            <a:fld id="{68E1F211-9B2F-4E6B-8799-25E00B36A847}" type="slidenum">
              <a:rPr lang="en-US" sz="1200" b="0">
                <a:solidFill>
                  <a:schemeClr val="tx1"/>
                </a:solidFill>
                <a:latin typeface="Times New Roman" pitchFamily="18" charset="0"/>
              </a:rPr>
              <a:pPr algn="r" eaLnBrk="1" hangingPunct="1"/>
              <a:t>24</a:t>
            </a:fld>
            <a:endParaRPr lang="en-US" sz="1200" b="0" dirty="0">
              <a:solidFill>
                <a:schemeClr val="tx1"/>
              </a:solidFill>
              <a:latin typeface="Times New Roman" pitchFamily="18" charset="0"/>
            </a:endParaRPr>
          </a:p>
        </p:txBody>
      </p:sp>
      <p:sp>
        <p:nvSpPr>
          <p:cNvPr id="208899"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1400" b="1">
                <a:solidFill>
                  <a:schemeClr val="bg1"/>
                </a:solidFill>
                <a:latin typeface="Calibri" pitchFamily="34" charset="0"/>
              </a:defRPr>
            </a:lvl1pPr>
            <a:lvl2pPr marL="742950" indent="-285750" defTabSz="912813" eaLnBrk="0" hangingPunct="0">
              <a:defRPr sz="1400" b="1">
                <a:solidFill>
                  <a:schemeClr val="bg1"/>
                </a:solidFill>
                <a:latin typeface="Calibri" pitchFamily="34" charset="0"/>
              </a:defRPr>
            </a:lvl2pPr>
            <a:lvl3pPr marL="1143000" indent="-228600" defTabSz="912813" eaLnBrk="0" hangingPunct="0">
              <a:defRPr sz="1400" b="1">
                <a:solidFill>
                  <a:schemeClr val="bg1"/>
                </a:solidFill>
                <a:latin typeface="Calibri" pitchFamily="34" charset="0"/>
              </a:defRPr>
            </a:lvl3pPr>
            <a:lvl4pPr marL="1600200" indent="-228600" defTabSz="912813" eaLnBrk="0" hangingPunct="0">
              <a:defRPr sz="1400" b="1">
                <a:solidFill>
                  <a:schemeClr val="bg1"/>
                </a:solidFill>
                <a:latin typeface="Calibri" pitchFamily="34" charset="0"/>
              </a:defRPr>
            </a:lvl4pPr>
            <a:lvl5pPr marL="2057400" indent="-228600" defTabSz="912813" eaLnBrk="0" hangingPunct="0">
              <a:defRPr sz="1400" b="1">
                <a:solidFill>
                  <a:schemeClr val="bg1"/>
                </a:solidFill>
                <a:latin typeface="Calibri" pitchFamily="34" charset="0"/>
              </a:defRPr>
            </a:lvl5pPr>
            <a:lvl6pPr marL="2514600" indent="-228600" defTabSz="912813" eaLnBrk="0" fontAlgn="base" hangingPunct="0">
              <a:spcBef>
                <a:spcPct val="0"/>
              </a:spcBef>
              <a:spcAft>
                <a:spcPct val="0"/>
              </a:spcAft>
              <a:defRPr sz="1400" b="1">
                <a:solidFill>
                  <a:schemeClr val="bg1"/>
                </a:solidFill>
                <a:latin typeface="Calibri" pitchFamily="34" charset="0"/>
              </a:defRPr>
            </a:lvl6pPr>
            <a:lvl7pPr marL="2971800" indent="-228600" defTabSz="912813" eaLnBrk="0" fontAlgn="base" hangingPunct="0">
              <a:spcBef>
                <a:spcPct val="0"/>
              </a:spcBef>
              <a:spcAft>
                <a:spcPct val="0"/>
              </a:spcAft>
              <a:defRPr sz="1400" b="1">
                <a:solidFill>
                  <a:schemeClr val="bg1"/>
                </a:solidFill>
                <a:latin typeface="Calibri" pitchFamily="34" charset="0"/>
              </a:defRPr>
            </a:lvl7pPr>
            <a:lvl8pPr marL="3429000" indent="-228600" defTabSz="912813" eaLnBrk="0" fontAlgn="base" hangingPunct="0">
              <a:spcBef>
                <a:spcPct val="0"/>
              </a:spcBef>
              <a:spcAft>
                <a:spcPct val="0"/>
              </a:spcAft>
              <a:defRPr sz="1400" b="1">
                <a:solidFill>
                  <a:schemeClr val="bg1"/>
                </a:solidFill>
                <a:latin typeface="Calibri" pitchFamily="34" charset="0"/>
              </a:defRPr>
            </a:lvl8pPr>
            <a:lvl9pPr marL="3886200" indent="-228600" defTabSz="912813" eaLnBrk="0" fontAlgn="base" hangingPunct="0">
              <a:spcBef>
                <a:spcPct val="0"/>
              </a:spcBef>
              <a:spcAft>
                <a:spcPct val="0"/>
              </a:spcAft>
              <a:defRPr sz="1400" b="1">
                <a:solidFill>
                  <a:schemeClr val="bg1"/>
                </a:solidFill>
                <a:latin typeface="Calibri" pitchFamily="34" charset="0"/>
              </a:defRPr>
            </a:lvl9pPr>
          </a:lstStyle>
          <a:p>
            <a:pPr algn="r" eaLnBrk="1" hangingPunct="1"/>
            <a:fld id="{AA606032-8A0E-40F4-9ABD-1C24E5CED02E}" type="slidenum">
              <a:rPr lang="en-US" sz="1200" b="0">
                <a:solidFill>
                  <a:schemeClr val="tx1"/>
                </a:solidFill>
                <a:latin typeface="Times New Roman" pitchFamily="18" charset="0"/>
              </a:rPr>
              <a:pPr algn="r" eaLnBrk="1" hangingPunct="1"/>
              <a:t>24</a:t>
            </a:fld>
            <a:endParaRPr lang="en-US" sz="1200" b="0" dirty="0">
              <a:solidFill>
                <a:schemeClr val="tx1"/>
              </a:solidFill>
              <a:latin typeface="Times New Roman" pitchFamily="18" charset="0"/>
            </a:endParaRPr>
          </a:p>
        </p:txBody>
      </p:sp>
      <p:sp>
        <p:nvSpPr>
          <p:cNvPr id="208900" name="Rectangle 2"/>
          <p:cNvSpPr>
            <a:spLocks noGrp="1" noRot="1" noChangeAspect="1" noChangeArrowheads="1" noTextEdit="1"/>
          </p:cNvSpPr>
          <p:nvPr>
            <p:ph type="sldImg"/>
          </p:nvPr>
        </p:nvSpPr>
        <p:spPr>
          <a:xfrm>
            <a:off x="1143000" y="684213"/>
            <a:ext cx="4572000" cy="3429000"/>
          </a:xfrm>
          <a:ln/>
        </p:spPr>
      </p:sp>
      <p:sp>
        <p:nvSpPr>
          <p:cNvPr id="208901"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p>
            <a:pPr eaLnBrk="1" hangingPunct="1">
              <a:buFontTx/>
              <a:buNone/>
            </a:pPr>
            <a:endParaRPr lang="en-US" dirty="0" smtClean="0"/>
          </a:p>
        </p:txBody>
      </p:sp>
    </p:spTree>
    <p:extLst>
      <p:ext uri="{BB962C8B-B14F-4D97-AF65-F5344CB8AC3E}">
        <p14:creationId xmlns:p14="http://schemas.microsoft.com/office/powerpoint/2010/main" val="2362359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1400" b="1">
                <a:solidFill>
                  <a:schemeClr val="bg1"/>
                </a:solidFill>
                <a:latin typeface="Calibri" pitchFamily="34" charset="0"/>
              </a:defRPr>
            </a:lvl1pPr>
            <a:lvl2pPr marL="742950" indent="-285750" defTabSz="912813" eaLnBrk="0" hangingPunct="0">
              <a:defRPr sz="1400" b="1">
                <a:solidFill>
                  <a:schemeClr val="bg1"/>
                </a:solidFill>
                <a:latin typeface="Calibri" pitchFamily="34" charset="0"/>
              </a:defRPr>
            </a:lvl2pPr>
            <a:lvl3pPr marL="1143000" indent="-228600" defTabSz="912813" eaLnBrk="0" hangingPunct="0">
              <a:defRPr sz="1400" b="1">
                <a:solidFill>
                  <a:schemeClr val="bg1"/>
                </a:solidFill>
                <a:latin typeface="Calibri" pitchFamily="34" charset="0"/>
              </a:defRPr>
            </a:lvl3pPr>
            <a:lvl4pPr marL="1600200" indent="-228600" defTabSz="912813" eaLnBrk="0" hangingPunct="0">
              <a:defRPr sz="1400" b="1">
                <a:solidFill>
                  <a:schemeClr val="bg1"/>
                </a:solidFill>
                <a:latin typeface="Calibri" pitchFamily="34" charset="0"/>
              </a:defRPr>
            </a:lvl4pPr>
            <a:lvl5pPr marL="2057400" indent="-228600" defTabSz="912813" eaLnBrk="0" hangingPunct="0">
              <a:defRPr sz="1400" b="1">
                <a:solidFill>
                  <a:schemeClr val="bg1"/>
                </a:solidFill>
                <a:latin typeface="Calibri" pitchFamily="34" charset="0"/>
              </a:defRPr>
            </a:lvl5pPr>
            <a:lvl6pPr marL="2514600" indent="-228600" defTabSz="912813" eaLnBrk="0" fontAlgn="base" hangingPunct="0">
              <a:spcBef>
                <a:spcPct val="0"/>
              </a:spcBef>
              <a:spcAft>
                <a:spcPct val="0"/>
              </a:spcAft>
              <a:defRPr sz="1400" b="1">
                <a:solidFill>
                  <a:schemeClr val="bg1"/>
                </a:solidFill>
                <a:latin typeface="Calibri" pitchFamily="34" charset="0"/>
              </a:defRPr>
            </a:lvl6pPr>
            <a:lvl7pPr marL="2971800" indent="-228600" defTabSz="912813" eaLnBrk="0" fontAlgn="base" hangingPunct="0">
              <a:spcBef>
                <a:spcPct val="0"/>
              </a:spcBef>
              <a:spcAft>
                <a:spcPct val="0"/>
              </a:spcAft>
              <a:defRPr sz="1400" b="1">
                <a:solidFill>
                  <a:schemeClr val="bg1"/>
                </a:solidFill>
                <a:latin typeface="Calibri" pitchFamily="34" charset="0"/>
              </a:defRPr>
            </a:lvl7pPr>
            <a:lvl8pPr marL="3429000" indent="-228600" defTabSz="912813" eaLnBrk="0" fontAlgn="base" hangingPunct="0">
              <a:spcBef>
                <a:spcPct val="0"/>
              </a:spcBef>
              <a:spcAft>
                <a:spcPct val="0"/>
              </a:spcAft>
              <a:defRPr sz="1400" b="1">
                <a:solidFill>
                  <a:schemeClr val="bg1"/>
                </a:solidFill>
                <a:latin typeface="Calibri" pitchFamily="34" charset="0"/>
              </a:defRPr>
            </a:lvl8pPr>
            <a:lvl9pPr marL="3886200" indent="-228600" defTabSz="912813" eaLnBrk="0" fontAlgn="base" hangingPunct="0">
              <a:spcBef>
                <a:spcPct val="0"/>
              </a:spcBef>
              <a:spcAft>
                <a:spcPct val="0"/>
              </a:spcAft>
              <a:defRPr sz="1400" b="1">
                <a:solidFill>
                  <a:schemeClr val="bg1"/>
                </a:solidFill>
                <a:latin typeface="Calibri" pitchFamily="34" charset="0"/>
              </a:defRPr>
            </a:lvl9pPr>
          </a:lstStyle>
          <a:p>
            <a:pPr algn="r" eaLnBrk="1" hangingPunct="1"/>
            <a:fld id="{3E418A40-0E45-4935-AACD-5FA550611D4B}" type="slidenum">
              <a:rPr lang="en-US" sz="1200" b="0">
                <a:solidFill>
                  <a:schemeClr val="tx1"/>
                </a:solidFill>
                <a:latin typeface="Times New Roman" pitchFamily="18" charset="0"/>
              </a:rPr>
              <a:pPr algn="r" eaLnBrk="1" hangingPunct="1"/>
              <a:t>25</a:t>
            </a:fld>
            <a:endParaRPr lang="en-US" sz="1200" b="0" dirty="0">
              <a:solidFill>
                <a:schemeClr val="tx1"/>
              </a:solidFill>
              <a:latin typeface="Times New Roman" pitchFamily="18" charset="0"/>
            </a:endParaRPr>
          </a:p>
        </p:txBody>
      </p:sp>
      <p:sp>
        <p:nvSpPr>
          <p:cNvPr id="70659"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1400" b="1">
                <a:solidFill>
                  <a:schemeClr val="bg1"/>
                </a:solidFill>
                <a:latin typeface="Calibri" pitchFamily="34" charset="0"/>
              </a:defRPr>
            </a:lvl1pPr>
            <a:lvl2pPr marL="742950" indent="-285750" defTabSz="912813" eaLnBrk="0" hangingPunct="0">
              <a:defRPr sz="1400" b="1">
                <a:solidFill>
                  <a:schemeClr val="bg1"/>
                </a:solidFill>
                <a:latin typeface="Calibri" pitchFamily="34" charset="0"/>
              </a:defRPr>
            </a:lvl2pPr>
            <a:lvl3pPr marL="1143000" indent="-228600" defTabSz="912813" eaLnBrk="0" hangingPunct="0">
              <a:defRPr sz="1400" b="1">
                <a:solidFill>
                  <a:schemeClr val="bg1"/>
                </a:solidFill>
                <a:latin typeface="Calibri" pitchFamily="34" charset="0"/>
              </a:defRPr>
            </a:lvl3pPr>
            <a:lvl4pPr marL="1600200" indent="-228600" defTabSz="912813" eaLnBrk="0" hangingPunct="0">
              <a:defRPr sz="1400" b="1">
                <a:solidFill>
                  <a:schemeClr val="bg1"/>
                </a:solidFill>
                <a:latin typeface="Calibri" pitchFamily="34" charset="0"/>
              </a:defRPr>
            </a:lvl4pPr>
            <a:lvl5pPr marL="2057400" indent="-228600" defTabSz="912813" eaLnBrk="0" hangingPunct="0">
              <a:defRPr sz="1400" b="1">
                <a:solidFill>
                  <a:schemeClr val="bg1"/>
                </a:solidFill>
                <a:latin typeface="Calibri" pitchFamily="34" charset="0"/>
              </a:defRPr>
            </a:lvl5pPr>
            <a:lvl6pPr marL="2514600" indent="-228600" defTabSz="912813" eaLnBrk="0" fontAlgn="base" hangingPunct="0">
              <a:spcBef>
                <a:spcPct val="0"/>
              </a:spcBef>
              <a:spcAft>
                <a:spcPct val="0"/>
              </a:spcAft>
              <a:defRPr sz="1400" b="1">
                <a:solidFill>
                  <a:schemeClr val="bg1"/>
                </a:solidFill>
                <a:latin typeface="Calibri" pitchFamily="34" charset="0"/>
              </a:defRPr>
            </a:lvl6pPr>
            <a:lvl7pPr marL="2971800" indent="-228600" defTabSz="912813" eaLnBrk="0" fontAlgn="base" hangingPunct="0">
              <a:spcBef>
                <a:spcPct val="0"/>
              </a:spcBef>
              <a:spcAft>
                <a:spcPct val="0"/>
              </a:spcAft>
              <a:defRPr sz="1400" b="1">
                <a:solidFill>
                  <a:schemeClr val="bg1"/>
                </a:solidFill>
                <a:latin typeface="Calibri" pitchFamily="34" charset="0"/>
              </a:defRPr>
            </a:lvl7pPr>
            <a:lvl8pPr marL="3429000" indent="-228600" defTabSz="912813" eaLnBrk="0" fontAlgn="base" hangingPunct="0">
              <a:spcBef>
                <a:spcPct val="0"/>
              </a:spcBef>
              <a:spcAft>
                <a:spcPct val="0"/>
              </a:spcAft>
              <a:defRPr sz="1400" b="1">
                <a:solidFill>
                  <a:schemeClr val="bg1"/>
                </a:solidFill>
                <a:latin typeface="Calibri" pitchFamily="34" charset="0"/>
              </a:defRPr>
            </a:lvl8pPr>
            <a:lvl9pPr marL="3886200" indent="-228600" defTabSz="912813" eaLnBrk="0" fontAlgn="base" hangingPunct="0">
              <a:spcBef>
                <a:spcPct val="0"/>
              </a:spcBef>
              <a:spcAft>
                <a:spcPct val="0"/>
              </a:spcAft>
              <a:defRPr sz="1400" b="1">
                <a:solidFill>
                  <a:schemeClr val="bg1"/>
                </a:solidFill>
                <a:latin typeface="Calibri" pitchFamily="34" charset="0"/>
              </a:defRPr>
            </a:lvl9pPr>
          </a:lstStyle>
          <a:p>
            <a:pPr algn="r" eaLnBrk="1" hangingPunct="1"/>
            <a:fld id="{A6335A89-DC23-407A-8CC2-F74605104749}" type="slidenum">
              <a:rPr lang="en-US" sz="1200" b="0">
                <a:solidFill>
                  <a:schemeClr val="tx1"/>
                </a:solidFill>
                <a:latin typeface="Times New Roman" pitchFamily="18" charset="0"/>
              </a:rPr>
              <a:pPr algn="r" eaLnBrk="1" hangingPunct="1"/>
              <a:t>25</a:t>
            </a:fld>
            <a:endParaRPr lang="en-US" sz="1200" b="0" dirty="0">
              <a:solidFill>
                <a:schemeClr val="tx1"/>
              </a:solidFill>
              <a:latin typeface="Times New Roman" pitchFamily="18" charset="0"/>
            </a:endParaRPr>
          </a:p>
        </p:txBody>
      </p:sp>
      <p:sp>
        <p:nvSpPr>
          <p:cNvPr id="70660" name="Rectangle 2"/>
          <p:cNvSpPr>
            <a:spLocks noGrp="1" noRot="1" noChangeAspect="1" noChangeArrowheads="1" noTextEdit="1"/>
          </p:cNvSpPr>
          <p:nvPr>
            <p:ph type="sldImg"/>
          </p:nvPr>
        </p:nvSpPr>
        <p:spPr>
          <a:xfrm>
            <a:off x="1143000" y="684213"/>
            <a:ext cx="4572000" cy="3429000"/>
          </a:xfrm>
          <a:ln/>
        </p:spPr>
      </p:sp>
      <p:sp>
        <p:nvSpPr>
          <p:cNvPr id="70661"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p>
            <a:pPr eaLnBrk="1" hangingPunct="1">
              <a:buFontTx/>
              <a:buNone/>
            </a:pPr>
            <a:endParaRPr lang="en-US" dirty="0" smtClean="0"/>
          </a:p>
        </p:txBody>
      </p:sp>
    </p:spTree>
    <p:extLst>
      <p:ext uri="{BB962C8B-B14F-4D97-AF65-F5344CB8AC3E}">
        <p14:creationId xmlns:p14="http://schemas.microsoft.com/office/powerpoint/2010/main" val="128147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1400" b="1">
                <a:solidFill>
                  <a:schemeClr val="bg1"/>
                </a:solidFill>
                <a:latin typeface="Calibri" pitchFamily="34" charset="0"/>
              </a:defRPr>
            </a:lvl1pPr>
            <a:lvl2pPr marL="742950" indent="-285750" defTabSz="912813" eaLnBrk="0" hangingPunct="0">
              <a:defRPr sz="1400" b="1">
                <a:solidFill>
                  <a:schemeClr val="bg1"/>
                </a:solidFill>
                <a:latin typeface="Calibri" pitchFamily="34" charset="0"/>
              </a:defRPr>
            </a:lvl2pPr>
            <a:lvl3pPr marL="1143000" indent="-228600" defTabSz="912813" eaLnBrk="0" hangingPunct="0">
              <a:defRPr sz="1400" b="1">
                <a:solidFill>
                  <a:schemeClr val="bg1"/>
                </a:solidFill>
                <a:latin typeface="Calibri" pitchFamily="34" charset="0"/>
              </a:defRPr>
            </a:lvl3pPr>
            <a:lvl4pPr marL="1600200" indent="-228600" defTabSz="912813" eaLnBrk="0" hangingPunct="0">
              <a:defRPr sz="1400" b="1">
                <a:solidFill>
                  <a:schemeClr val="bg1"/>
                </a:solidFill>
                <a:latin typeface="Calibri" pitchFamily="34" charset="0"/>
              </a:defRPr>
            </a:lvl4pPr>
            <a:lvl5pPr marL="2057400" indent="-228600" defTabSz="912813" eaLnBrk="0" hangingPunct="0">
              <a:defRPr sz="1400" b="1">
                <a:solidFill>
                  <a:schemeClr val="bg1"/>
                </a:solidFill>
                <a:latin typeface="Calibri" pitchFamily="34" charset="0"/>
              </a:defRPr>
            </a:lvl5pPr>
            <a:lvl6pPr marL="2514600" indent="-228600" defTabSz="912813" eaLnBrk="0" fontAlgn="base" hangingPunct="0">
              <a:spcBef>
                <a:spcPct val="0"/>
              </a:spcBef>
              <a:spcAft>
                <a:spcPct val="0"/>
              </a:spcAft>
              <a:defRPr sz="1400" b="1">
                <a:solidFill>
                  <a:schemeClr val="bg1"/>
                </a:solidFill>
                <a:latin typeface="Calibri" pitchFamily="34" charset="0"/>
              </a:defRPr>
            </a:lvl6pPr>
            <a:lvl7pPr marL="2971800" indent="-228600" defTabSz="912813" eaLnBrk="0" fontAlgn="base" hangingPunct="0">
              <a:spcBef>
                <a:spcPct val="0"/>
              </a:spcBef>
              <a:spcAft>
                <a:spcPct val="0"/>
              </a:spcAft>
              <a:defRPr sz="1400" b="1">
                <a:solidFill>
                  <a:schemeClr val="bg1"/>
                </a:solidFill>
                <a:latin typeface="Calibri" pitchFamily="34" charset="0"/>
              </a:defRPr>
            </a:lvl7pPr>
            <a:lvl8pPr marL="3429000" indent="-228600" defTabSz="912813" eaLnBrk="0" fontAlgn="base" hangingPunct="0">
              <a:spcBef>
                <a:spcPct val="0"/>
              </a:spcBef>
              <a:spcAft>
                <a:spcPct val="0"/>
              </a:spcAft>
              <a:defRPr sz="1400" b="1">
                <a:solidFill>
                  <a:schemeClr val="bg1"/>
                </a:solidFill>
                <a:latin typeface="Calibri" pitchFamily="34" charset="0"/>
              </a:defRPr>
            </a:lvl8pPr>
            <a:lvl9pPr marL="3886200" indent="-228600" defTabSz="912813" eaLnBrk="0" fontAlgn="base" hangingPunct="0">
              <a:spcBef>
                <a:spcPct val="0"/>
              </a:spcBef>
              <a:spcAft>
                <a:spcPct val="0"/>
              </a:spcAft>
              <a:defRPr sz="1400" b="1">
                <a:solidFill>
                  <a:schemeClr val="bg1"/>
                </a:solidFill>
                <a:latin typeface="Calibri" pitchFamily="34" charset="0"/>
              </a:defRPr>
            </a:lvl9pPr>
          </a:lstStyle>
          <a:p>
            <a:pPr algn="r" eaLnBrk="1" hangingPunct="1"/>
            <a:fld id="{30CEA0CF-92FA-4E49-B9B3-9B6ABE908EDC}" type="slidenum">
              <a:rPr lang="en-US" sz="1200" b="0">
                <a:solidFill>
                  <a:schemeClr val="tx1"/>
                </a:solidFill>
                <a:latin typeface="Times New Roman" pitchFamily="18" charset="0"/>
              </a:rPr>
              <a:pPr algn="r" eaLnBrk="1" hangingPunct="1"/>
              <a:t>26</a:t>
            </a:fld>
            <a:endParaRPr lang="en-US" sz="1200" b="0" dirty="0">
              <a:solidFill>
                <a:schemeClr val="tx1"/>
              </a:solidFill>
              <a:latin typeface="Times New Roman" pitchFamily="18" charset="0"/>
            </a:endParaRPr>
          </a:p>
        </p:txBody>
      </p:sp>
      <p:sp>
        <p:nvSpPr>
          <p:cNvPr id="716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5" tIns="45227" rIns="90455" bIns="45227" anchor="b"/>
          <a:lstStyle>
            <a:lvl1pPr defTabSz="903288" eaLnBrk="0" hangingPunct="0">
              <a:defRPr sz="1400" b="1">
                <a:solidFill>
                  <a:schemeClr val="bg1"/>
                </a:solidFill>
                <a:latin typeface="Calibri" pitchFamily="34" charset="0"/>
              </a:defRPr>
            </a:lvl1pPr>
            <a:lvl2pPr marL="742950" indent="-285750" defTabSz="903288" eaLnBrk="0" hangingPunct="0">
              <a:defRPr sz="1400" b="1">
                <a:solidFill>
                  <a:schemeClr val="bg1"/>
                </a:solidFill>
                <a:latin typeface="Calibri" pitchFamily="34" charset="0"/>
              </a:defRPr>
            </a:lvl2pPr>
            <a:lvl3pPr marL="1143000" indent="-228600" defTabSz="903288" eaLnBrk="0" hangingPunct="0">
              <a:defRPr sz="1400" b="1">
                <a:solidFill>
                  <a:schemeClr val="bg1"/>
                </a:solidFill>
                <a:latin typeface="Calibri" pitchFamily="34" charset="0"/>
              </a:defRPr>
            </a:lvl3pPr>
            <a:lvl4pPr marL="1600200" indent="-228600" defTabSz="903288" eaLnBrk="0" hangingPunct="0">
              <a:defRPr sz="1400" b="1">
                <a:solidFill>
                  <a:schemeClr val="bg1"/>
                </a:solidFill>
                <a:latin typeface="Calibri" pitchFamily="34" charset="0"/>
              </a:defRPr>
            </a:lvl4pPr>
            <a:lvl5pPr marL="2057400" indent="-228600" defTabSz="903288" eaLnBrk="0" hangingPunct="0">
              <a:defRPr sz="1400" b="1">
                <a:solidFill>
                  <a:schemeClr val="bg1"/>
                </a:solidFill>
                <a:latin typeface="Calibri" pitchFamily="34" charset="0"/>
              </a:defRPr>
            </a:lvl5pPr>
            <a:lvl6pPr marL="2514600" indent="-228600" defTabSz="903288" eaLnBrk="0" fontAlgn="base" hangingPunct="0">
              <a:spcBef>
                <a:spcPct val="0"/>
              </a:spcBef>
              <a:spcAft>
                <a:spcPct val="0"/>
              </a:spcAft>
              <a:defRPr sz="1400" b="1">
                <a:solidFill>
                  <a:schemeClr val="bg1"/>
                </a:solidFill>
                <a:latin typeface="Calibri" pitchFamily="34" charset="0"/>
              </a:defRPr>
            </a:lvl6pPr>
            <a:lvl7pPr marL="2971800" indent="-228600" defTabSz="903288" eaLnBrk="0" fontAlgn="base" hangingPunct="0">
              <a:spcBef>
                <a:spcPct val="0"/>
              </a:spcBef>
              <a:spcAft>
                <a:spcPct val="0"/>
              </a:spcAft>
              <a:defRPr sz="1400" b="1">
                <a:solidFill>
                  <a:schemeClr val="bg1"/>
                </a:solidFill>
                <a:latin typeface="Calibri" pitchFamily="34" charset="0"/>
              </a:defRPr>
            </a:lvl7pPr>
            <a:lvl8pPr marL="3429000" indent="-228600" defTabSz="903288" eaLnBrk="0" fontAlgn="base" hangingPunct="0">
              <a:spcBef>
                <a:spcPct val="0"/>
              </a:spcBef>
              <a:spcAft>
                <a:spcPct val="0"/>
              </a:spcAft>
              <a:defRPr sz="1400" b="1">
                <a:solidFill>
                  <a:schemeClr val="bg1"/>
                </a:solidFill>
                <a:latin typeface="Calibri" pitchFamily="34" charset="0"/>
              </a:defRPr>
            </a:lvl8pPr>
            <a:lvl9pPr marL="3886200" indent="-228600" defTabSz="903288" eaLnBrk="0" fontAlgn="base" hangingPunct="0">
              <a:spcBef>
                <a:spcPct val="0"/>
              </a:spcBef>
              <a:spcAft>
                <a:spcPct val="0"/>
              </a:spcAft>
              <a:defRPr sz="1400" b="1">
                <a:solidFill>
                  <a:schemeClr val="bg1"/>
                </a:solidFill>
                <a:latin typeface="Calibri" pitchFamily="34" charset="0"/>
              </a:defRPr>
            </a:lvl9pPr>
          </a:lstStyle>
          <a:p>
            <a:pPr algn="r" eaLnBrk="1" hangingPunct="1"/>
            <a:fld id="{C827FE44-D1E6-4BC7-85CB-A58AA33407DE}" type="slidenum">
              <a:rPr lang="en-US" sz="1200" b="0">
                <a:solidFill>
                  <a:schemeClr val="tx1"/>
                </a:solidFill>
                <a:latin typeface="Times New Roman" pitchFamily="18" charset="0"/>
              </a:rPr>
              <a:pPr algn="r" eaLnBrk="1" hangingPunct="1"/>
              <a:t>26</a:t>
            </a:fld>
            <a:endParaRPr lang="en-US" sz="1200" b="0" dirty="0">
              <a:solidFill>
                <a:schemeClr val="tx1"/>
              </a:solidFill>
              <a:latin typeface="Times New Roman" pitchFamily="18" charset="0"/>
            </a:endParaRPr>
          </a:p>
        </p:txBody>
      </p:sp>
      <p:sp>
        <p:nvSpPr>
          <p:cNvPr id="71684" name="Rectangle 2"/>
          <p:cNvSpPr>
            <a:spLocks noGrp="1" noRot="1" noChangeAspect="1" noChangeArrowheads="1" noTextEdit="1"/>
          </p:cNvSpPr>
          <p:nvPr>
            <p:ph type="sldImg"/>
          </p:nvPr>
        </p:nvSpPr>
        <p:spPr>
          <a:xfrm>
            <a:off x="1143000" y="684213"/>
            <a:ext cx="4572000" cy="3429000"/>
          </a:xfrm>
          <a:ln/>
        </p:spPr>
      </p:sp>
      <p:sp>
        <p:nvSpPr>
          <p:cNvPr id="71685"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5" tIns="45227" rIns="90455" bIns="45227"/>
          <a:lstStyle/>
          <a:p>
            <a:pPr eaLnBrk="1" hangingPunct="1"/>
            <a:endParaRPr lang="en-US" dirty="0" smtClean="0"/>
          </a:p>
        </p:txBody>
      </p:sp>
    </p:spTree>
    <p:extLst>
      <p:ext uri="{BB962C8B-B14F-4D97-AF65-F5344CB8AC3E}">
        <p14:creationId xmlns:p14="http://schemas.microsoft.com/office/powerpoint/2010/main" val="122568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BB3389F8-E88E-4580-B153-BB803A2DDEAF}" type="slidenum">
              <a:rPr lang="en-US" sz="1200" b="0">
                <a:solidFill>
                  <a:schemeClr val="tx1"/>
                </a:solidFill>
                <a:latin typeface="Times New Roman" pitchFamily="18" charset="0"/>
              </a:rPr>
              <a:pPr algn="r" defTabSz="912813"/>
              <a:t>28</a:t>
            </a:fld>
            <a:endParaRPr lang="en-US" sz="1200" b="0" dirty="0">
              <a:solidFill>
                <a:schemeClr val="tx1"/>
              </a:solidFill>
              <a:latin typeface="Times New Roman" pitchFamily="18" charset="0"/>
            </a:endParaRPr>
          </a:p>
        </p:txBody>
      </p:sp>
      <p:sp>
        <p:nvSpPr>
          <p:cNvPr id="92163" name="Rectangle 2"/>
          <p:cNvSpPr>
            <a:spLocks noGrp="1" noRot="1" noChangeAspect="1" noChangeArrowheads="1" noTextEdit="1"/>
          </p:cNvSpPr>
          <p:nvPr>
            <p:ph type="sldImg"/>
          </p:nvPr>
        </p:nvSpPr>
        <p:spPr>
          <a:xfrm>
            <a:off x="1143000" y="684213"/>
            <a:ext cx="4572000" cy="3429000"/>
          </a:xfrm>
          <a:ln/>
        </p:spPr>
      </p:sp>
      <p:sp>
        <p:nvSpPr>
          <p:cNvPr id="92164" name="Rectangle 3"/>
          <p:cNvSpPr>
            <a:spLocks noGrp="1" noChangeArrowheads="1"/>
          </p:cNvSpPr>
          <p:nvPr>
            <p:ph type="body" idx="1"/>
          </p:nvPr>
        </p:nvSpPr>
        <p:spPr>
          <a:xfrm>
            <a:off x="914400" y="4343400"/>
            <a:ext cx="5029200" cy="4116388"/>
          </a:xfrm>
          <a:noFill/>
          <a:ln/>
        </p:spPr>
        <p:txBody>
          <a:bodyPr lIns="91360" tIns="45680" rIns="91360" bIns="45680"/>
          <a:lstStyle/>
          <a:p>
            <a:pPr eaLnBrk="1" hangingPunct="1">
              <a:spcBef>
                <a:spcPct val="0"/>
              </a:spcBef>
              <a:buFontTx/>
              <a:buNone/>
            </a:pPr>
            <a:endParaRPr lang="en-US" sz="1100" dirty="0" smtClean="0"/>
          </a:p>
        </p:txBody>
      </p:sp>
    </p:spTree>
    <p:extLst>
      <p:ext uri="{BB962C8B-B14F-4D97-AF65-F5344CB8AC3E}">
        <p14:creationId xmlns:p14="http://schemas.microsoft.com/office/powerpoint/2010/main" val="1469656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1D178A69-2440-443F-9201-7D40D37504D9}" type="slidenum">
              <a:rPr lang="en-US" smtClean="0"/>
              <a:pPr>
                <a:defRPr/>
              </a:pPr>
              <a:t>29</a:t>
            </a:fld>
            <a:endParaRPr lang="en-US" dirty="0"/>
          </a:p>
        </p:txBody>
      </p:sp>
    </p:spTree>
    <p:extLst>
      <p:ext uri="{BB962C8B-B14F-4D97-AF65-F5344CB8AC3E}">
        <p14:creationId xmlns:p14="http://schemas.microsoft.com/office/powerpoint/2010/main" val="307955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a:buFontTx/>
              <a:buNone/>
            </a:pPr>
            <a:endParaRPr lang="en-US" dirty="0" smtClean="0"/>
          </a:p>
        </p:txBody>
      </p:sp>
    </p:spTree>
    <p:extLst>
      <p:ext uri="{BB962C8B-B14F-4D97-AF65-F5344CB8AC3E}">
        <p14:creationId xmlns:p14="http://schemas.microsoft.com/office/powerpoint/2010/main" val="866574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0B5018FA-4AD3-4179-A941-D9311693634E}" type="slidenum">
              <a:rPr lang="en-US" sz="1200" b="0">
                <a:solidFill>
                  <a:schemeClr val="tx1"/>
                </a:solidFill>
                <a:latin typeface="Times New Roman" pitchFamily="18" charset="0"/>
              </a:rPr>
              <a:pPr algn="r" defTabSz="912813"/>
              <a:t>30</a:t>
            </a:fld>
            <a:endParaRPr lang="en-US" sz="1200" b="0" dirty="0">
              <a:solidFill>
                <a:schemeClr val="tx1"/>
              </a:solidFill>
              <a:latin typeface="Times New Roman" pitchFamily="18" charset="0"/>
            </a:endParaRPr>
          </a:p>
        </p:txBody>
      </p:sp>
      <p:sp>
        <p:nvSpPr>
          <p:cNvPr id="410627"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0455" tIns="45227" rIns="90455" bIns="45227" anchor="b"/>
          <a:lstStyle/>
          <a:p>
            <a:pPr algn="r" defTabSz="903288"/>
            <a:fld id="{B241B071-AC5C-49A1-AF08-5BFFA6EAB85A}" type="slidenum">
              <a:rPr lang="en-US" sz="1200" b="0">
                <a:solidFill>
                  <a:schemeClr val="tx1"/>
                </a:solidFill>
                <a:latin typeface="Times New Roman" pitchFamily="18" charset="0"/>
              </a:rPr>
              <a:pPr algn="r" defTabSz="903288"/>
              <a:t>30</a:t>
            </a:fld>
            <a:endParaRPr lang="en-US" sz="1200" b="0" dirty="0">
              <a:solidFill>
                <a:schemeClr val="tx1"/>
              </a:solidFill>
              <a:latin typeface="Times New Roman" pitchFamily="18" charset="0"/>
            </a:endParaRPr>
          </a:p>
        </p:txBody>
      </p:sp>
      <p:sp>
        <p:nvSpPr>
          <p:cNvPr id="410628" name="Rectangle 2"/>
          <p:cNvSpPr>
            <a:spLocks noGrp="1" noRot="1" noChangeAspect="1" noChangeArrowheads="1" noTextEdit="1"/>
          </p:cNvSpPr>
          <p:nvPr>
            <p:ph type="sldImg"/>
          </p:nvPr>
        </p:nvSpPr>
        <p:spPr>
          <a:xfrm>
            <a:off x="1143000" y="684213"/>
            <a:ext cx="4572000" cy="3429000"/>
          </a:xfrm>
          <a:ln/>
        </p:spPr>
      </p:sp>
      <p:sp>
        <p:nvSpPr>
          <p:cNvPr id="410629" name="Rectangle 3"/>
          <p:cNvSpPr>
            <a:spLocks noGrp="1" noChangeArrowheads="1"/>
          </p:cNvSpPr>
          <p:nvPr>
            <p:ph type="body" idx="1"/>
          </p:nvPr>
        </p:nvSpPr>
        <p:spPr>
          <a:xfrm>
            <a:off x="914400" y="4343400"/>
            <a:ext cx="5029200" cy="4116388"/>
          </a:xfrm>
          <a:noFill/>
          <a:ln/>
        </p:spPr>
        <p:txBody>
          <a:bodyPr lIns="90455" tIns="45227" rIns="90455" bIns="45227"/>
          <a:lstStyle/>
          <a:p>
            <a:pPr eaLnBrk="1" hangingPunct="1"/>
            <a:endParaRPr lang="en-US" dirty="0" smtClean="0"/>
          </a:p>
        </p:txBody>
      </p:sp>
    </p:spTree>
    <p:extLst>
      <p:ext uri="{BB962C8B-B14F-4D97-AF65-F5344CB8AC3E}">
        <p14:creationId xmlns:p14="http://schemas.microsoft.com/office/powerpoint/2010/main" val="139208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CC7AA729-EEDE-40BE-AFC5-6B9B7AB6FF7A}" type="slidenum">
              <a:rPr lang="en-US" sz="1200" b="0">
                <a:solidFill>
                  <a:schemeClr val="tx1"/>
                </a:solidFill>
                <a:latin typeface="Times New Roman" pitchFamily="18" charset="0"/>
              </a:rPr>
              <a:pPr algn="r" defTabSz="912813"/>
              <a:t>31</a:t>
            </a:fld>
            <a:endParaRPr lang="en-US" sz="1200" b="0" dirty="0">
              <a:solidFill>
                <a:schemeClr val="tx1"/>
              </a:solidFill>
              <a:latin typeface="Times New Roman" pitchFamily="18" charset="0"/>
            </a:endParaRPr>
          </a:p>
        </p:txBody>
      </p:sp>
      <p:sp>
        <p:nvSpPr>
          <p:cNvPr id="97283" name="Rectangle 2"/>
          <p:cNvSpPr>
            <a:spLocks noGrp="1" noRot="1" noChangeAspect="1" noChangeArrowheads="1" noTextEdit="1"/>
          </p:cNvSpPr>
          <p:nvPr>
            <p:ph type="sldImg"/>
          </p:nvPr>
        </p:nvSpPr>
        <p:spPr>
          <a:xfrm>
            <a:off x="1143000" y="684213"/>
            <a:ext cx="4572000" cy="3429000"/>
          </a:xfrm>
          <a:ln/>
        </p:spPr>
      </p:sp>
      <p:sp>
        <p:nvSpPr>
          <p:cNvPr id="105476" name="Rectangle 3"/>
          <p:cNvSpPr>
            <a:spLocks noGrp="1" noChangeArrowheads="1"/>
          </p:cNvSpPr>
          <p:nvPr>
            <p:ph type="body" idx="1"/>
          </p:nvPr>
        </p:nvSpPr>
        <p:spPr>
          <a:xfrm>
            <a:off x="914400" y="4343400"/>
            <a:ext cx="5029200" cy="4116388"/>
          </a:xfrm>
          <a:ln/>
        </p:spPr>
        <p:txBody>
          <a:bodyPr lIns="91360" tIns="45680" rIns="91360" bIns="45680"/>
          <a:lstStyle/>
          <a:p>
            <a:pPr eaLnBrk="1" hangingPunct="1">
              <a:defRPr/>
            </a:pPr>
            <a:endParaRPr lang="en-US" dirty="0" smtClean="0"/>
          </a:p>
        </p:txBody>
      </p:sp>
    </p:spTree>
    <p:extLst>
      <p:ext uri="{BB962C8B-B14F-4D97-AF65-F5344CB8AC3E}">
        <p14:creationId xmlns:p14="http://schemas.microsoft.com/office/powerpoint/2010/main" val="15973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229" tIns="46115" rIns="92229" bIns="46115" anchor="b"/>
          <a:lstStyle/>
          <a:p>
            <a:pPr algn="r" defTabSz="922338"/>
            <a:fld id="{D45C2623-5A89-4BA1-8C3F-F4A24B0BA234}" type="slidenum">
              <a:rPr lang="en-US" sz="1200" b="0">
                <a:solidFill>
                  <a:schemeClr val="tx1"/>
                </a:solidFill>
                <a:latin typeface="Times New Roman" pitchFamily="18" charset="0"/>
                <a:cs typeface="Arial" charset="0"/>
              </a:rPr>
              <a:pPr algn="r" defTabSz="922338"/>
              <a:t>32</a:t>
            </a:fld>
            <a:endParaRPr lang="en-US" sz="1200" b="0" dirty="0">
              <a:solidFill>
                <a:schemeClr val="tx1"/>
              </a:solidFill>
              <a:latin typeface="Times New Roman" pitchFamily="18"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p:spPr>
        <p:txBody>
          <a:bodyPr lIns="92229" tIns="46115" rIns="92229" bIns="46115"/>
          <a:lstStyle/>
          <a:p>
            <a:pPr eaLnBrk="1" hangingPunct="1">
              <a:spcBef>
                <a:spcPct val="0"/>
              </a:spcBef>
              <a:spcAft>
                <a:spcPct val="40000"/>
              </a:spcAft>
            </a:pPr>
            <a:endParaRPr lang="en-US" dirty="0" smtClean="0"/>
          </a:p>
        </p:txBody>
      </p:sp>
    </p:spTree>
    <p:extLst>
      <p:ext uri="{BB962C8B-B14F-4D97-AF65-F5344CB8AC3E}">
        <p14:creationId xmlns:p14="http://schemas.microsoft.com/office/powerpoint/2010/main" val="1128320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CBFE41F4-1BDF-465A-9AB6-5F75C5D06F15}" type="slidenum">
              <a:rPr lang="en-US" sz="1200" b="0">
                <a:solidFill>
                  <a:schemeClr val="tx1"/>
                </a:solidFill>
                <a:latin typeface="Times New Roman" pitchFamily="18" charset="0"/>
              </a:rPr>
              <a:pPr algn="r" defTabSz="912813"/>
              <a:t>33</a:t>
            </a:fld>
            <a:endParaRPr lang="en-US" sz="1200" b="0" dirty="0">
              <a:solidFill>
                <a:schemeClr val="tx1"/>
              </a:solidFill>
              <a:latin typeface="Times New Roman" pitchFamily="18" charset="0"/>
            </a:endParaRPr>
          </a:p>
        </p:txBody>
      </p:sp>
      <p:sp>
        <p:nvSpPr>
          <p:cNvPr id="98307"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0455" tIns="45227" rIns="90455" bIns="45227" anchor="b"/>
          <a:lstStyle/>
          <a:p>
            <a:pPr algn="r" defTabSz="903288"/>
            <a:fld id="{18042665-376E-4DF8-BABD-6BA9E8B0EAFA}" type="slidenum">
              <a:rPr lang="en-US" sz="1200" b="0">
                <a:solidFill>
                  <a:schemeClr val="tx1"/>
                </a:solidFill>
                <a:latin typeface="Times New Roman" pitchFamily="18" charset="0"/>
              </a:rPr>
              <a:pPr algn="r" defTabSz="903288"/>
              <a:t>33</a:t>
            </a:fld>
            <a:endParaRPr lang="en-US" sz="1200" b="0" dirty="0">
              <a:solidFill>
                <a:schemeClr val="tx1"/>
              </a:solidFill>
              <a:latin typeface="Times New Roman" pitchFamily="18" charset="0"/>
            </a:endParaRPr>
          </a:p>
        </p:txBody>
      </p:sp>
      <p:sp>
        <p:nvSpPr>
          <p:cNvPr id="98308" name="Rectangle 2"/>
          <p:cNvSpPr>
            <a:spLocks noGrp="1" noRot="1" noChangeAspect="1" noChangeArrowheads="1" noTextEdit="1"/>
          </p:cNvSpPr>
          <p:nvPr>
            <p:ph type="sldImg"/>
          </p:nvPr>
        </p:nvSpPr>
        <p:spPr>
          <a:xfrm>
            <a:off x="1143000" y="684213"/>
            <a:ext cx="4572000" cy="3429000"/>
          </a:xfrm>
          <a:ln/>
        </p:spPr>
      </p:sp>
      <p:sp>
        <p:nvSpPr>
          <p:cNvPr id="98309" name="Rectangle 3"/>
          <p:cNvSpPr>
            <a:spLocks noGrp="1" noChangeArrowheads="1"/>
          </p:cNvSpPr>
          <p:nvPr>
            <p:ph type="body" idx="1"/>
          </p:nvPr>
        </p:nvSpPr>
        <p:spPr>
          <a:xfrm>
            <a:off x="914400" y="4343400"/>
            <a:ext cx="5029200" cy="4116388"/>
          </a:xfrm>
          <a:noFill/>
          <a:ln/>
        </p:spPr>
        <p:txBody>
          <a:bodyPr lIns="90455" tIns="45227" rIns="90455" bIns="45227"/>
          <a:lstStyle/>
          <a:p>
            <a:pPr eaLnBrk="1" hangingPunct="1">
              <a:lnSpc>
                <a:spcPct val="90000"/>
              </a:lnSpc>
            </a:pPr>
            <a:endParaRPr lang="en-US" dirty="0" smtClean="0"/>
          </a:p>
        </p:txBody>
      </p:sp>
    </p:spTree>
    <p:extLst>
      <p:ext uri="{BB962C8B-B14F-4D97-AF65-F5344CB8AC3E}">
        <p14:creationId xmlns:p14="http://schemas.microsoft.com/office/powerpoint/2010/main" val="202824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67" tIns="45684" rIns="91367" bIns="45684" anchor="b"/>
          <a:lstStyle/>
          <a:p>
            <a:pPr algn="r" defTabSz="912813"/>
            <a:fld id="{83F2C8BA-B917-4EA2-AC0C-AF1FE7425B56}" type="slidenum">
              <a:rPr lang="en-US" sz="1200" b="0">
                <a:solidFill>
                  <a:schemeClr val="tx1"/>
                </a:solidFill>
                <a:latin typeface="Times New Roman" pitchFamily="18" charset="0"/>
              </a:rPr>
              <a:pPr algn="r" defTabSz="912813"/>
              <a:t>34</a:t>
            </a:fld>
            <a:endParaRPr lang="en-US" sz="1200" b="0" dirty="0">
              <a:solidFill>
                <a:schemeClr val="tx1"/>
              </a:solidFill>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lIns="91367" tIns="45684" rIns="91367" bIns="45684"/>
          <a:lstStyle/>
          <a:p>
            <a:pPr eaLnBrk="1" hangingPunct="1"/>
            <a:endParaRPr lang="en-US" dirty="0" smtClean="0"/>
          </a:p>
        </p:txBody>
      </p:sp>
    </p:spTree>
    <p:extLst>
      <p:ext uri="{BB962C8B-B14F-4D97-AF65-F5344CB8AC3E}">
        <p14:creationId xmlns:p14="http://schemas.microsoft.com/office/powerpoint/2010/main" val="1265124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67" tIns="45684" rIns="91367" bIns="45684" anchor="b"/>
          <a:lstStyle/>
          <a:p>
            <a:pPr algn="r" defTabSz="912813"/>
            <a:fld id="{0E007EA3-C6F6-4D5B-88E6-0099D5D4E60A}" type="slidenum">
              <a:rPr lang="en-US" sz="1200" b="0">
                <a:solidFill>
                  <a:schemeClr val="tx1"/>
                </a:solidFill>
                <a:latin typeface="Times New Roman" pitchFamily="18" charset="0"/>
              </a:rPr>
              <a:pPr algn="r" defTabSz="912813"/>
              <a:t>36</a:t>
            </a:fld>
            <a:endParaRPr lang="en-US" sz="1200" b="0" dirty="0">
              <a:solidFill>
                <a:schemeClr val="tx1"/>
              </a:solidFill>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lIns="91367" tIns="45684" rIns="91367" bIns="45684"/>
          <a:lstStyle/>
          <a:p>
            <a:pPr marL="0" indent="0" eaLnBrk="1" hangingPunct="1">
              <a:buFont typeface="Arial" panose="020B0604020202020204" pitchFamily="34" charset="0"/>
              <a:buNone/>
            </a:pPr>
            <a:endParaRPr lang="en-US" dirty="0" smtClean="0"/>
          </a:p>
        </p:txBody>
      </p:sp>
    </p:spTree>
    <p:extLst>
      <p:ext uri="{BB962C8B-B14F-4D97-AF65-F5344CB8AC3E}">
        <p14:creationId xmlns:p14="http://schemas.microsoft.com/office/powerpoint/2010/main" val="186109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0" lvl="1" indent="0">
              <a:buFont typeface="Arial" pitchFamily="34" charset="0"/>
              <a:buNone/>
            </a:pPr>
            <a:endParaRPr lang="en-US" dirty="0" smtClean="0"/>
          </a:p>
        </p:txBody>
      </p:sp>
      <p:sp>
        <p:nvSpPr>
          <p:cNvPr id="51204" name="Slide Number Placeholder 3"/>
          <p:cNvSpPr>
            <a:spLocks noGrp="1"/>
          </p:cNvSpPr>
          <p:nvPr>
            <p:ph type="sldNum" sz="quarter" idx="5"/>
          </p:nvPr>
        </p:nvSpPr>
        <p:spPr>
          <a:noFill/>
        </p:spPr>
        <p:txBody>
          <a:bodyPr/>
          <a:lstStyle/>
          <a:p>
            <a:fld id="{5BAE7C34-16EC-4DCD-9481-399F45460534}" type="slidenum">
              <a:rPr lang="en-US" smtClean="0"/>
              <a:pPr/>
              <a:t>37</a:t>
            </a:fld>
            <a:endParaRPr lang="en-US" dirty="0" smtClean="0"/>
          </a:p>
        </p:txBody>
      </p:sp>
    </p:spTree>
    <p:extLst>
      <p:ext uri="{BB962C8B-B14F-4D97-AF65-F5344CB8AC3E}">
        <p14:creationId xmlns:p14="http://schemas.microsoft.com/office/powerpoint/2010/main" val="9719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p>
        </p:txBody>
      </p:sp>
      <p:sp>
        <p:nvSpPr>
          <p:cNvPr id="4" name="Slide Number Placeholder 3"/>
          <p:cNvSpPr>
            <a:spLocks noGrp="1"/>
          </p:cNvSpPr>
          <p:nvPr>
            <p:ph type="sldNum" sz="quarter" idx="10"/>
          </p:nvPr>
        </p:nvSpPr>
        <p:spPr/>
        <p:txBody>
          <a:bodyPr/>
          <a:lstStyle/>
          <a:p>
            <a:pPr>
              <a:defRPr/>
            </a:pPr>
            <a:fld id="{CB28BFA0-CC80-406E-98E8-B88A1330A447}" type="slidenum">
              <a:rPr lang="en-US" smtClean="0"/>
              <a:pPr>
                <a:defRPr/>
              </a:pPr>
              <a:t>38</a:t>
            </a:fld>
            <a:endParaRPr lang="en-US" dirty="0"/>
          </a:p>
        </p:txBody>
      </p:sp>
    </p:spTree>
    <p:extLst>
      <p:ext uri="{BB962C8B-B14F-4D97-AF65-F5344CB8AC3E}">
        <p14:creationId xmlns:p14="http://schemas.microsoft.com/office/powerpoint/2010/main" val="649225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28BFA0-CC80-406E-98E8-B88A1330A447}" type="slidenum">
              <a:rPr lang="en-US" smtClean="0"/>
              <a:pPr>
                <a:defRPr/>
              </a:pPr>
              <a:t>39</a:t>
            </a:fld>
            <a:endParaRPr lang="en-US" dirty="0"/>
          </a:p>
        </p:txBody>
      </p:sp>
    </p:spTree>
    <p:extLst>
      <p:ext uri="{BB962C8B-B14F-4D97-AF65-F5344CB8AC3E}">
        <p14:creationId xmlns:p14="http://schemas.microsoft.com/office/powerpoint/2010/main" val="2544116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28BFA0-CC80-406E-98E8-B88A1330A447}" type="slidenum">
              <a:rPr lang="en-US" smtClean="0"/>
              <a:pPr>
                <a:defRPr/>
              </a:pPr>
              <a:t>40</a:t>
            </a:fld>
            <a:endParaRPr lang="en-US" dirty="0"/>
          </a:p>
        </p:txBody>
      </p:sp>
    </p:spTree>
    <p:extLst>
      <p:ext uri="{BB962C8B-B14F-4D97-AF65-F5344CB8AC3E}">
        <p14:creationId xmlns:p14="http://schemas.microsoft.com/office/powerpoint/2010/main" val="254411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2743200" lvl="8" indent="0">
              <a:spcAft>
                <a:spcPts val="1200"/>
              </a:spcAft>
              <a:buNone/>
              <a:defRPr/>
            </a:pPr>
            <a:endParaRPr lang="en-US" dirty="0" smtClean="0"/>
          </a:p>
          <a:p>
            <a:pPr>
              <a:buFontTx/>
              <a:buChar char="•"/>
            </a:pPr>
            <a:endParaRPr lang="en-US" dirty="0" smtClean="0"/>
          </a:p>
        </p:txBody>
      </p:sp>
    </p:spTree>
    <p:extLst>
      <p:ext uri="{BB962C8B-B14F-4D97-AF65-F5344CB8AC3E}">
        <p14:creationId xmlns:p14="http://schemas.microsoft.com/office/powerpoint/2010/main" val="2890194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78A69-2440-443F-9201-7D40D37504D9}" type="slidenum">
              <a:rPr lang="en-US" smtClean="0"/>
              <a:pPr>
                <a:defRPr/>
              </a:pPr>
              <a:t>41</a:t>
            </a:fld>
            <a:endParaRPr lang="en-US" dirty="0"/>
          </a:p>
        </p:txBody>
      </p:sp>
    </p:spTree>
    <p:extLst>
      <p:ext uri="{BB962C8B-B14F-4D97-AF65-F5344CB8AC3E}">
        <p14:creationId xmlns:p14="http://schemas.microsoft.com/office/powerpoint/2010/main" val="3809996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67" tIns="45684" rIns="91367" bIns="45684" anchor="b"/>
          <a:lstStyle/>
          <a:p>
            <a:pPr algn="r" defTabSz="912813"/>
            <a:fld id="{0E007EA3-C6F6-4D5B-88E6-0099D5D4E60A}" type="slidenum">
              <a:rPr lang="en-US" sz="1200" b="0">
                <a:solidFill>
                  <a:schemeClr val="tx1"/>
                </a:solidFill>
                <a:latin typeface="Times New Roman" pitchFamily="18" charset="0"/>
              </a:rPr>
              <a:pPr algn="r" defTabSz="912813"/>
              <a:t>43</a:t>
            </a:fld>
            <a:endParaRPr lang="en-US" sz="1200" b="0" dirty="0">
              <a:solidFill>
                <a:schemeClr val="tx1"/>
              </a:solidFill>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lIns="91367" tIns="45684" rIns="91367" bIns="45684"/>
          <a:lstStyle/>
          <a:p>
            <a:pPr marL="0" indent="0" eaLnBrk="1" hangingPunct="1">
              <a:buFont typeface="Arial" panose="020B0604020202020204" pitchFamily="34" charset="0"/>
              <a:buNone/>
            </a:pPr>
            <a:endParaRPr lang="en-US" dirty="0" smtClean="0"/>
          </a:p>
        </p:txBody>
      </p:sp>
    </p:spTree>
    <p:extLst>
      <p:ext uri="{BB962C8B-B14F-4D97-AF65-F5344CB8AC3E}">
        <p14:creationId xmlns:p14="http://schemas.microsoft.com/office/powerpoint/2010/main" val="15234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4213"/>
            <a:ext cx="4572000" cy="3429000"/>
          </a:xfrm>
          <a:ln/>
        </p:spPr>
      </p:sp>
      <p:sp>
        <p:nvSpPr>
          <p:cNvPr id="101379" name="Rectangle 3"/>
          <p:cNvSpPr>
            <a:spLocks noGrp="1" noChangeArrowheads="1"/>
          </p:cNvSpPr>
          <p:nvPr>
            <p:ph type="body" idx="1"/>
          </p:nvPr>
        </p:nvSpPr>
        <p:spPr>
          <a:xfrm>
            <a:off x="914400" y="4343400"/>
            <a:ext cx="5029200" cy="4116388"/>
          </a:xfrm>
          <a:noFill/>
          <a:ln/>
        </p:spPr>
        <p:txBody>
          <a:bodyPr lIns="91360" tIns="45680" rIns="91360" bIns="45680"/>
          <a:lstStyle/>
          <a:p>
            <a:pPr eaLnBrk="1" hangingPunct="1">
              <a:buFontTx/>
              <a:buNone/>
            </a:pPr>
            <a:endParaRPr lang="en-US" dirty="0" smtClean="0"/>
          </a:p>
        </p:txBody>
      </p:sp>
    </p:spTree>
    <p:extLst>
      <p:ext uri="{BB962C8B-B14F-4D97-AF65-F5344CB8AC3E}">
        <p14:creationId xmlns:p14="http://schemas.microsoft.com/office/powerpoint/2010/main" val="2771893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4213"/>
            <a:ext cx="4572000" cy="3429000"/>
          </a:xfrm>
          <a:ln/>
        </p:spPr>
      </p:sp>
      <p:sp>
        <p:nvSpPr>
          <p:cNvPr id="100355"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p>
            <a:pPr eaLnBrk="1" hangingPunct="1"/>
            <a:endParaRPr lang="en-US" dirty="0" smtClean="0"/>
          </a:p>
        </p:txBody>
      </p:sp>
    </p:spTree>
    <p:extLst>
      <p:ext uri="{BB962C8B-B14F-4D97-AF65-F5344CB8AC3E}">
        <p14:creationId xmlns:p14="http://schemas.microsoft.com/office/powerpoint/2010/main" val="538925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4213"/>
            <a:ext cx="4572000" cy="3429000"/>
          </a:xfrm>
          <a:ln/>
        </p:spPr>
      </p:sp>
      <p:sp>
        <p:nvSpPr>
          <p:cNvPr id="101379"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p>
            <a:pPr eaLnBrk="1" hangingPunct="1"/>
            <a:endParaRPr lang="en-US" dirty="0" smtClean="0"/>
          </a:p>
        </p:txBody>
      </p:sp>
    </p:spTree>
    <p:extLst>
      <p:ext uri="{BB962C8B-B14F-4D97-AF65-F5344CB8AC3E}">
        <p14:creationId xmlns:p14="http://schemas.microsoft.com/office/powerpoint/2010/main" val="3835374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71045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773A73F3-A3C9-4393-87C9-7D5D20F25790}" type="slidenum">
              <a:rPr lang="en-US" sz="1200" b="0">
                <a:solidFill>
                  <a:schemeClr val="tx1"/>
                </a:solidFill>
                <a:latin typeface="Times New Roman" pitchFamily="18" charset="0"/>
              </a:rPr>
              <a:pPr algn="r" defTabSz="912813"/>
              <a:t>49</a:t>
            </a:fld>
            <a:endParaRPr lang="en-US" sz="1200" b="0" dirty="0">
              <a:solidFill>
                <a:schemeClr val="tx1"/>
              </a:solidFill>
              <a:latin typeface="Times New Roman" pitchFamily="18" charset="0"/>
            </a:endParaRPr>
          </a:p>
        </p:txBody>
      </p:sp>
      <p:sp>
        <p:nvSpPr>
          <p:cNvPr id="104451" name="Rectangle 2"/>
          <p:cNvSpPr>
            <a:spLocks noGrp="1" noRot="1" noChangeAspect="1" noChangeArrowheads="1" noTextEdit="1"/>
          </p:cNvSpPr>
          <p:nvPr>
            <p:ph type="sldImg"/>
          </p:nvPr>
        </p:nvSpPr>
        <p:spPr>
          <a:xfrm>
            <a:off x="1143000" y="684213"/>
            <a:ext cx="4572000" cy="3429000"/>
          </a:xfrm>
          <a:ln/>
        </p:spPr>
      </p:sp>
      <p:sp>
        <p:nvSpPr>
          <p:cNvPr id="111620" name="Rectangle 3"/>
          <p:cNvSpPr>
            <a:spLocks noGrp="1" noChangeArrowheads="1"/>
          </p:cNvSpPr>
          <p:nvPr>
            <p:ph type="body" idx="1"/>
          </p:nvPr>
        </p:nvSpPr>
        <p:spPr>
          <a:xfrm>
            <a:off x="914400" y="4343400"/>
            <a:ext cx="5029200" cy="4116388"/>
          </a:xfrm>
          <a:ln/>
        </p:spPr>
        <p:txBody>
          <a:bodyPr lIns="91360" tIns="45680" rIns="91360" bIns="45680"/>
          <a:lstStyle/>
          <a:p>
            <a:pPr marL="0" lvl="0" indent="0" eaLnBrk="1" hangingPunct="1">
              <a:buFontTx/>
              <a:buNone/>
              <a:defRPr/>
            </a:pPr>
            <a:endParaRPr lang="en-US" dirty="0" smtClean="0"/>
          </a:p>
        </p:txBody>
      </p:sp>
    </p:spTree>
    <p:extLst>
      <p:ext uri="{BB962C8B-B14F-4D97-AF65-F5344CB8AC3E}">
        <p14:creationId xmlns:p14="http://schemas.microsoft.com/office/powerpoint/2010/main" val="1217825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7DBF9CD3-7ED9-42AB-9F48-D917DF6CE620}" type="slidenum">
              <a:rPr lang="en-US" sz="1200" b="0">
                <a:solidFill>
                  <a:schemeClr val="tx1"/>
                </a:solidFill>
                <a:latin typeface="Times New Roman" pitchFamily="18" charset="0"/>
              </a:rPr>
              <a:pPr algn="r" defTabSz="912813"/>
              <a:t>50</a:t>
            </a:fld>
            <a:endParaRPr lang="en-US" sz="1200" b="0" dirty="0">
              <a:solidFill>
                <a:schemeClr val="tx1"/>
              </a:solidFill>
              <a:latin typeface="Times New Roman" pitchFamily="18" charset="0"/>
            </a:endParaRPr>
          </a:p>
        </p:txBody>
      </p:sp>
      <p:sp>
        <p:nvSpPr>
          <p:cNvPr id="417795" name="Rectangle 2"/>
          <p:cNvSpPr>
            <a:spLocks noGrp="1" noRot="1" noChangeAspect="1" noChangeArrowheads="1" noTextEdit="1"/>
          </p:cNvSpPr>
          <p:nvPr>
            <p:ph type="sldImg"/>
          </p:nvPr>
        </p:nvSpPr>
        <p:spPr>
          <a:xfrm>
            <a:off x="1143000" y="684213"/>
            <a:ext cx="4572000" cy="3429000"/>
          </a:xfrm>
          <a:ln/>
        </p:spPr>
      </p:sp>
      <p:sp>
        <p:nvSpPr>
          <p:cNvPr id="417796" name="Rectangle 3"/>
          <p:cNvSpPr>
            <a:spLocks noGrp="1" noChangeArrowheads="1"/>
          </p:cNvSpPr>
          <p:nvPr>
            <p:ph type="body" idx="1"/>
          </p:nvPr>
        </p:nvSpPr>
        <p:spPr>
          <a:xfrm>
            <a:off x="914400" y="4343400"/>
            <a:ext cx="5029200" cy="4116388"/>
          </a:xfrm>
          <a:noFill/>
          <a:ln/>
        </p:spPr>
        <p:txBody>
          <a:bodyPr lIns="91360" tIns="45680" rIns="91360" bIns="45680"/>
          <a:lstStyle/>
          <a:p>
            <a:pPr eaLnBrk="1" hangingPunct="1"/>
            <a:endParaRPr lang="en-US" dirty="0" smtClean="0"/>
          </a:p>
        </p:txBody>
      </p:sp>
    </p:spTree>
    <p:extLst>
      <p:ext uri="{BB962C8B-B14F-4D97-AF65-F5344CB8AC3E}">
        <p14:creationId xmlns:p14="http://schemas.microsoft.com/office/powerpoint/2010/main" val="4175316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noFill/>
          <a:ln/>
        </p:spPr>
        <p:txBody>
          <a:bodyPr/>
          <a:lstStyle/>
          <a:p>
            <a:pPr marL="228600" indent="-228600"/>
            <a:endParaRPr lang="en-US" dirty="0" smtClean="0"/>
          </a:p>
        </p:txBody>
      </p:sp>
    </p:spTree>
    <p:extLst>
      <p:ext uri="{BB962C8B-B14F-4D97-AF65-F5344CB8AC3E}">
        <p14:creationId xmlns:p14="http://schemas.microsoft.com/office/powerpoint/2010/main" val="4041590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78A69-2440-443F-9201-7D40D37504D9}" type="slidenum">
              <a:rPr lang="en-US" smtClean="0"/>
              <a:pPr>
                <a:defRPr/>
              </a:pPr>
              <a:t>53</a:t>
            </a:fld>
            <a:endParaRPr lang="en-US" dirty="0"/>
          </a:p>
        </p:txBody>
      </p:sp>
    </p:spTree>
    <p:extLst>
      <p:ext uri="{BB962C8B-B14F-4D97-AF65-F5344CB8AC3E}">
        <p14:creationId xmlns:p14="http://schemas.microsoft.com/office/powerpoint/2010/main" val="380999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229" tIns="46115" rIns="92229" bIns="46115" anchor="b"/>
          <a:lstStyle/>
          <a:p>
            <a:pPr algn="r" defTabSz="922338"/>
            <a:fld id="{461FC218-44ED-469E-B41A-4E2586D13D58}" type="slidenum">
              <a:rPr lang="en-US" sz="1200" b="0">
                <a:solidFill>
                  <a:schemeClr val="tx1"/>
                </a:solidFill>
                <a:latin typeface="Times New Roman" pitchFamily="18" charset="0"/>
                <a:cs typeface="Arial" charset="0"/>
              </a:rPr>
              <a:pPr algn="r" defTabSz="922338"/>
              <a:t>9</a:t>
            </a:fld>
            <a:endParaRPr lang="en-US" sz="1200" b="0" dirty="0">
              <a:solidFill>
                <a:schemeClr val="tx1"/>
              </a:solidFill>
              <a:latin typeface="Times New Roman" pitchFamily="18" charset="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p:spPr>
        <p:txBody>
          <a:bodyPr lIns="92229" tIns="46115" rIns="92229" bIns="46115"/>
          <a:lstStyle/>
          <a:p>
            <a:pPr eaLnBrk="1" hangingPunct="1">
              <a:spcBef>
                <a:spcPct val="0"/>
              </a:spcBef>
              <a:spcAft>
                <a:spcPct val="40000"/>
              </a:spcAft>
            </a:pPr>
            <a:endParaRPr lang="en-US" dirty="0" smtClean="0"/>
          </a:p>
        </p:txBody>
      </p:sp>
    </p:spTree>
    <p:extLst>
      <p:ext uri="{BB962C8B-B14F-4D97-AF65-F5344CB8AC3E}">
        <p14:creationId xmlns:p14="http://schemas.microsoft.com/office/powerpoint/2010/main" val="1275325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dirty="0" smtClean="0"/>
          </a:p>
        </p:txBody>
      </p:sp>
      <p:sp>
        <p:nvSpPr>
          <p:cNvPr id="122884" name="Slide Number Placeholder 3"/>
          <p:cNvSpPr txBox="1">
            <a:spLocks noGrp="1"/>
          </p:cNvSpPr>
          <p:nvPr/>
        </p:nvSpPr>
        <p:spPr bwMode="auto">
          <a:xfrm>
            <a:off x="3836988" y="8609013"/>
            <a:ext cx="2971800" cy="457200"/>
          </a:xfrm>
          <a:prstGeom prst="rect">
            <a:avLst/>
          </a:prstGeom>
          <a:noFill/>
          <a:ln w="9525">
            <a:noFill/>
            <a:miter lim="800000"/>
            <a:headEnd/>
            <a:tailEnd/>
          </a:ln>
        </p:spPr>
        <p:txBody>
          <a:bodyPr anchor="b"/>
          <a:lstStyle/>
          <a:p>
            <a:pPr algn="r"/>
            <a:fld id="{9C6C4AE8-A6CA-4FFF-8512-74D35B723E0F}" type="slidenum">
              <a:rPr lang="en-US" sz="1000" b="0">
                <a:solidFill>
                  <a:schemeClr val="bg2"/>
                </a:solidFill>
                <a:latin typeface="Arial" charset="0"/>
                <a:cs typeface="Arial" charset="0"/>
              </a:rPr>
              <a:pPr algn="r"/>
              <a:t>55</a:t>
            </a:fld>
            <a:endParaRPr lang="en-US" sz="1000" b="0" dirty="0">
              <a:solidFill>
                <a:schemeClr val="bg2"/>
              </a:solidFill>
              <a:latin typeface="Arial" charset="0"/>
              <a:cs typeface="Arial" charset="0"/>
            </a:endParaRPr>
          </a:p>
        </p:txBody>
      </p:sp>
    </p:spTree>
    <p:extLst>
      <p:ext uri="{BB962C8B-B14F-4D97-AF65-F5344CB8AC3E}">
        <p14:creationId xmlns:p14="http://schemas.microsoft.com/office/powerpoint/2010/main" val="3182760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229" tIns="46115" rIns="92229" bIns="46115" anchor="b"/>
          <a:lstStyle/>
          <a:p>
            <a:pPr algn="r" defTabSz="922338"/>
            <a:fld id="{E6A67116-B626-49DA-830C-6FFFC1218F3F}" type="slidenum">
              <a:rPr lang="en-US" sz="1200" b="0">
                <a:solidFill>
                  <a:schemeClr val="tx1"/>
                </a:solidFill>
                <a:latin typeface="Times New Roman" pitchFamily="18" charset="0"/>
                <a:cs typeface="Arial" charset="0"/>
              </a:rPr>
              <a:pPr algn="r" defTabSz="922338"/>
              <a:t>57</a:t>
            </a:fld>
            <a:endParaRPr lang="en-US" sz="1200" b="0" dirty="0">
              <a:solidFill>
                <a:schemeClr val="tx1"/>
              </a:solidFill>
              <a:latin typeface="Times New Roman" pitchFamily="18" charset="0"/>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lIns="92229" tIns="46115" rIns="92229" bIns="46115"/>
          <a:lstStyle/>
          <a:p>
            <a:pPr eaLnBrk="1" hangingPunct="1"/>
            <a:endParaRPr lang="en-US" sz="1300" dirty="0" smtClean="0"/>
          </a:p>
        </p:txBody>
      </p:sp>
    </p:spTree>
    <p:extLst>
      <p:ext uri="{BB962C8B-B14F-4D97-AF65-F5344CB8AC3E}">
        <p14:creationId xmlns:p14="http://schemas.microsoft.com/office/powerpoint/2010/main" val="3577692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2229" tIns="46115" rIns="92229" bIns="46115" anchor="b"/>
          <a:lstStyle/>
          <a:p>
            <a:pPr algn="r" defTabSz="922338"/>
            <a:fld id="{C617C561-6488-42A7-98C7-AD6C052EA38B}" type="slidenum">
              <a:rPr lang="en-US" sz="1200" b="0">
                <a:solidFill>
                  <a:schemeClr val="tx1"/>
                </a:solidFill>
                <a:latin typeface="Times New Roman" pitchFamily="18" charset="0"/>
                <a:cs typeface="Arial" charset="0"/>
              </a:rPr>
              <a:pPr algn="r" defTabSz="922338"/>
              <a:t>58</a:t>
            </a:fld>
            <a:endParaRPr lang="en-US" sz="1200" b="0" dirty="0">
              <a:solidFill>
                <a:schemeClr val="tx1"/>
              </a:solidFill>
              <a:latin typeface="Times New Roman" pitchFamily="18" charset="0"/>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lIns="92229" tIns="46115" rIns="92229" bIns="46115"/>
          <a:lstStyle/>
          <a:p>
            <a:pPr eaLnBrk="1" hangingPunct="1"/>
            <a:endParaRPr lang="en-US" dirty="0" smtClean="0"/>
          </a:p>
        </p:txBody>
      </p:sp>
    </p:spTree>
    <p:extLst>
      <p:ext uri="{BB962C8B-B14F-4D97-AF65-F5344CB8AC3E}">
        <p14:creationId xmlns:p14="http://schemas.microsoft.com/office/powerpoint/2010/main" val="3977906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dirty="0" smtClean="0"/>
          </a:p>
        </p:txBody>
      </p:sp>
    </p:spTree>
    <p:extLst>
      <p:ext uri="{BB962C8B-B14F-4D97-AF65-F5344CB8AC3E}">
        <p14:creationId xmlns:p14="http://schemas.microsoft.com/office/powerpoint/2010/main" val="192868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143000" y="684213"/>
            <a:ext cx="4572000" cy="3429000"/>
          </a:xfrm>
          <a:ln/>
        </p:spPr>
      </p:sp>
      <p:sp>
        <p:nvSpPr>
          <p:cNvPr id="108547" name="Notes Placeholder 2"/>
          <p:cNvSpPr>
            <a:spLocks noGrp="1"/>
          </p:cNvSpPr>
          <p:nvPr>
            <p:ph type="body" idx="1"/>
          </p:nvPr>
        </p:nvSpPr>
        <p:spPr>
          <a:xfrm>
            <a:off x="914400" y="4343400"/>
            <a:ext cx="5029200" cy="4116388"/>
          </a:xfrm>
          <a:noFill/>
          <a:ln/>
        </p:spPr>
        <p:txBody>
          <a:bodyPr lIns="91360" tIns="45680" rIns="91360" bIns="45680"/>
          <a:lstStyle/>
          <a:p>
            <a:pPr eaLnBrk="1" hangingPunct="1"/>
            <a:endParaRPr lang="en-US" dirty="0" smtClean="0"/>
          </a:p>
        </p:txBody>
      </p:sp>
      <p:sp>
        <p:nvSpPr>
          <p:cNvPr id="108548" name="Slide Number Placeholder 3"/>
          <p:cNvSpPr txBox="1">
            <a:spLocks noGrp="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714DDB2D-F87D-46B0-9535-22D324908B34}" type="slidenum">
              <a:rPr lang="en-US" sz="1200" b="0">
                <a:solidFill>
                  <a:schemeClr val="tx1"/>
                </a:solidFill>
                <a:latin typeface="Times New Roman" pitchFamily="18" charset="0"/>
              </a:rPr>
              <a:pPr algn="r" defTabSz="912813"/>
              <a:t>60</a:t>
            </a:fld>
            <a:endParaRPr lang="en-US" sz="1200" b="0" dirty="0">
              <a:solidFill>
                <a:schemeClr val="tx1"/>
              </a:solidFill>
              <a:latin typeface="Times New Roman" pitchFamily="18" charset="0"/>
            </a:endParaRPr>
          </a:p>
        </p:txBody>
      </p:sp>
    </p:spTree>
    <p:extLst>
      <p:ext uri="{BB962C8B-B14F-4D97-AF65-F5344CB8AC3E}">
        <p14:creationId xmlns:p14="http://schemas.microsoft.com/office/powerpoint/2010/main" val="2994375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914400" y="4343400"/>
            <a:ext cx="5029200" cy="4114800"/>
          </a:xfrm>
          <a:noFill/>
          <a:ln/>
        </p:spPr>
        <p:txBody>
          <a:bodyPr lIns="91357" tIns="45679" rIns="91357" bIns="45679"/>
          <a:lstStyle/>
          <a:p>
            <a:endParaRPr lang="en-US" dirty="0" smtClean="0"/>
          </a:p>
        </p:txBody>
      </p:sp>
    </p:spTree>
    <p:extLst>
      <p:ext uri="{BB962C8B-B14F-4D97-AF65-F5344CB8AC3E}">
        <p14:creationId xmlns:p14="http://schemas.microsoft.com/office/powerpoint/2010/main" val="3654013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smtClean="0"/>
          </a:p>
        </p:txBody>
      </p:sp>
      <p:sp>
        <p:nvSpPr>
          <p:cNvPr id="110596" name="Slide Number Placeholder 3"/>
          <p:cNvSpPr txBox="1">
            <a:spLocks noGrp="1"/>
          </p:cNvSpPr>
          <p:nvPr/>
        </p:nvSpPr>
        <p:spPr bwMode="auto">
          <a:xfrm>
            <a:off x="3836988" y="8609013"/>
            <a:ext cx="2971800" cy="457200"/>
          </a:xfrm>
          <a:prstGeom prst="rect">
            <a:avLst/>
          </a:prstGeom>
          <a:noFill/>
          <a:ln w="9525">
            <a:noFill/>
            <a:miter lim="800000"/>
            <a:headEnd/>
            <a:tailEnd/>
          </a:ln>
        </p:spPr>
        <p:txBody>
          <a:bodyPr anchor="b"/>
          <a:lstStyle/>
          <a:p>
            <a:pPr algn="r"/>
            <a:fld id="{BECEDF65-B89A-4BB3-8B85-EC97202C192A}" type="slidenum">
              <a:rPr lang="en-US" sz="1000" b="0">
                <a:solidFill>
                  <a:schemeClr val="bg2"/>
                </a:solidFill>
                <a:latin typeface="Arial" charset="0"/>
                <a:cs typeface="Arial" charset="0"/>
              </a:rPr>
              <a:pPr algn="r"/>
              <a:t>62</a:t>
            </a:fld>
            <a:endParaRPr lang="en-US" sz="1000" b="0" dirty="0">
              <a:solidFill>
                <a:schemeClr val="bg2"/>
              </a:solidFill>
              <a:latin typeface="Arial" charset="0"/>
              <a:cs typeface="Arial" charset="0"/>
            </a:endParaRPr>
          </a:p>
        </p:txBody>
      </p:sp>
    </p:spTree>
    <p:extLst>
      <p:ext uri="{BB962C8B-B14F-4D97-AF65-F5344CB8AC3E}">
        <p14:creationId xmlns:p14="http://schemas.microsoft.com/office/powerpoint/2010/main" val="35109266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43000" y="684213"/>
            <a:ext cx="4572000" cy="3429000"/>
          </a:xfrm>
          <a:ln/>
        </p:spPr>
      </p:sp>
      <p:sp>
        <p:nvSpPr>
          <p:cNvPr id="99331" name="Notes Placeholder 2"/>
          <p:cNvSpPr>
            <a:spLocks noGrp="1"/>
          </p:cNvSpPr>
          <p:nvPr>
            <p:ph type="body" idx="1"/>
          </p:nvPr>
        </p:nvSpPr>
        <p:spPr>
          <a:xfrm>
            <a:off x="914400" y="4343400"/>
            <a:ext cx="5029200" cy="4116388"/>
          </a:xfrm>
          <a:noFill/>
          <a:ln/>
        </p:spPr>
        <p:txBody>
          <a:bodyPr lIns="91360" tIns="45680" rIns="91360" bIns="45680"/>
          <a:lstStyle/>
          <a:p>
            <a:pPr eaLnBrk="1" hangingPunct="1">
              <a:lnSpc>
                <a:spcPct val="90000"/>
              </a:lnSpc>
              <a:buFontTx/>
              <a:buNone/>
            </a:pPr>
            <a:endParaRPr lang="en-US" dirty="0" smtClean="0"/>
          </a:p>
        </p:txBody>
      </p:sp>
      <p:sp>
        <p:nvSpPr>
          <p:cNvPr id="99332" name="Slide Number Placeholder 3"/>
          <p:cNvSpPr txBox="1">
            <a:spLocks noGrp="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8F6E561B-2A8D-491A-BB3C-1D24567AD7B5}" type="slidenum">
              <a:rPr lang="en-US" sz="1200" b="0">
                <a:solidFill>
                  <a:schemeClr val="tx1"/>
                </a:solidFill>
                <a:latin typeface="Times New Roman" pitchFamily="18" charset="0"/>
              </a:rPr>
              <a:pPr algn="r" defTabSz="912813"/>
              <a:t>63</a:t>
            </a:fld>
            <a:endParaRPr lang="en-US" sz="1200" b="0" dirty="0">
              <a:solidFill>
                <a:schemeClr val="tx1"/>
              </a:solidFill>
              <a:latin typeface="Times New Roman" pitchFamily="18" charset="0"/>
            </a:endParaRPr>
          </a:p>
        </p:txBody>
      </p:sp>
    </p:spTree>
    <p:extLst>
      <p:ext uri="{BB962C8B-B14F-4D97-AF65-F5344CB8AC3E}">
        <p14:creationId xmlns:p14="http://schemas.microsoft.com/office/powerpoint/2010/main" val="4255681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1400" b="1">
                <a:solidFill>
                  <a:schemeClr val="bg1"/>
                </a:solidFill>
                <a:latin typeface="Calibri" pitchFamily="34" charset="0"/>
              </a:defRPr>
            </a:lvl1pPr>
            <a:lvl2pPr marL="742950" indent="-285750" defTabSz="912813" eaLnBrk="0" hangingPunct="0">
              <a:defRPr sz="1400" b="1">
                <a:solidFill>
                  <a:schemeClr val="bg1"/>
                </a:solidFill>
                <a:latin typeface="Calibri" pitchFamily="34" charset="0"/>
              </a:defRPr>
            </a:lvl2pPr>
            <a:lvl3pPr marL="1143000" indent="-228600" defTabSz="912813" eaLnBrk="0" hangingPunct="0">
              <a:defRPr sz="1400" b="1">
                <a:solidFill>
                  <a:schemeClr val="bg1"/>
                </a:solidFill>
                <a:latin typeface="Calibri" pitchFamily="34" charset="0"/>
              </a:defRPr>
            </a:lvl3pPr>
            <a:lvl4pPr marL="1600200" indent="-228600" defTabSz="912813" eaLnBrk="0" hangingPunct="0">
              <a:defRPr sz="1400" b="1">
                <a:solidFill>
                  <a:schemeClr val="bg1"/>
                </a:solidFill>
                <a:latin typeface="Calibri" pitchFamily="34" charset="0"/>
              </a:defRPr>
            </a:lvl4pPr>
            <a:lvl5pPr marL="2057400" indent="-228600" defTabSz="912813" eaLnBrk="0" hangingPunct="0">
              <a:defRPr sz="1400" b="1">
                <a:solidFill>
                  <a:schemeClr val="bg1"/>
                </a:solidFill>
                <a:latin typeface="Calibri" pitchFamily="34" charset="0"/>
              </a:defRPr>
            </a:lvl5pPr>
            <a:lvl6pPr marL="2514600" indent="-228600" defTabSz="912813" eaLnBrk="0" fontAlgn="base" hangingPunct="0">
              <a:spcBef>
                <a:spcPct val="0"/>
              </a:spcBef>
              <a:spcAft>
                <a:spcPct val="0"/>
              </a:spcAft>
              <a:defRPr sz="1400" b="1">
                <a:solidFill>
                  <a:schemeClr val="bg1"/>
                </a:solidFill>
                <a:latin typeface="Calibri" pitchFamily="34" charset="0"/>
              </a:defRPr>
            </a:lvl6pPr>
            <a:lvl7pPr marL="2971800" indent="-228600" defTabSz="912813" eaLnBrk="0" fontAlgn="base" hangingPunct="0">
              <a:spcBef>
                <a:spcPct val="0"/>
              </a:spcBef>
              <a:spcAft>
                <a:spcPct val="0"/>
              </a:spcAft>
              <a:defRPr sz="1400" b="1">
                <a:solidFill>
                  <a:schemeClr val="bg1"/>
                </a:solidFill>
                <a:latin typeface="Calibri" pitchFamily="34" charset="0"/>
              </a:defRPr>
            </a:lvl7pPr>
            <a:lvl8pPr marL="3429000" indent="-228600" defTabSz="912813" eaLnBrk="0" fontAlgn="base" hangingPunct="0">
              <a:spcBef>
                <a:spcPct val="0"/>
              </a:spcBef>
              <a:spcAft>
                <a:spcPct val="0"/>
              </a:spcAft>
              <a:defRPr sz="1400" b="1">
                <a:solidFill>
                  <a:schemeClr val="bg1"/>
                </a:solidFill>
                <a:latin typeface="Calibri" pitchFamily="34" charset="0"/>
              </a:defRPr>
            </a:lvl8pPr>
            <a:lvl9pPr marL="3886200" indent="-228600" defTabSz="912813" eaLnBrk="0" fontAlgn="base" hangingPunct="0">
              <a:spcBef>
                <a:spcPct val="0"/>
              </a:spcBef>
              <a:spcAft>
                <a:spcPct val="0"/>
              </a:spcAft>
              <a:defRPr sz="1400" b="1">
                <a:solidFill>
                  <a:schemeClr val="bg1"/>
                </a:solidFill>
                <a:latin typeface="Calibri" pitchFamily="34" charset="0"/>
              </a:defRPr>
            </a:lvl9pPr>
          </a:lstStyle>
          <a:p>
            <a:pPr algn="r" eaLnBrk="1" hangingPunct="1"/>
            <a:fld id="{38331228-7B4A-4861-A7F6-CFF49FD48641}" type="slidenum">
              <a:rPr lang="en-US" sz="1200" b="0">
                <a:solidFill>
                  <a:schemeClr val="tx1"/>
                </a:solidFill>
                <a:latin typeface="Times New Roman" pitchFamily="18" charset="0"/>
              </a:rPr>
              <a:pPr algn="r" eaLnBrk="1" hangingPunct="1"/>
              <a:t>64</a:t>
            </a:fld>
            <a:endParaRPr lang="en-US" sz="1200" b="0" dirty="0">
              <a:solidFill>
                <a:schemeClr val="tx1"/>
              </a:solidFill>
              <a:latin typeface="Times New Roman" pitchFamily="18" charset="0"/>
            </a:endParaRPr>
          </a:p>
        </p:txBody>
      </p:sp>
      <p:sp>
        <p:nvSpPr>
          <p:cNvPr id="16998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55" tIns="45227" rIns="90455" bIns="45227" anchor="b"/>
          <a:lstStyle>
            <a:lvl1pPr defTabSz="903288" eaLnBrk="0" hangingPunct="0">
              <a:defRPr sz="1400" b="1">
                <a:solidFill>
                  <a:schemeClr val="bg1"/>
                </a:solidFill>
                <a:latin typeface="Calibri" pitchFamily="34" charset="0"/>
              </a:defRPr>
            </a:lvl1pPr>
            <a:lvl2pPr marL="742950" indent="-285750" defTabSz="903288" eaLnBrk="0" hangingPunct="0">
              <a:defRPr sz="1400" b="1">
                <a:solidFill>
                  <a:schemeClr val="bg1"/>
                </a:solidFill>
                <a:latin typeface="Calibri" pitchFamily="34" charset="0"/>
              </a:defRPr>
            </a:lvl2pPr>
            <a:lvl3pPr marL="1143000" indent="-228600" defTabSz="903288" eaLnBrk="0" hangingPunct="0">
              <a:defRPr sz="1400" b="1">
                <a:solidFill>
                  <a:schemeClr val="bg1"/>
                </a:solidFill>
                <a:latin typeface="Calibri" pitchFamily="34" charset="0"/>
              </a:defRPr>
            </a:lvl3pPr>
            <a:lvl4pPr marL="1600200" indent="-228600" defTabSz="903288" eaLnBrk="0" hangingPunct="0">
              <a:defRPr sz="1400" b="1">
                <a:solidFill>
                  <a:schemeClr val="bg1"/>
                </a:solidFill>
                <a:latin typeface="Calibri" pitchFamily="34" charset="0"/>
              </a:defRPr>
            </a:lvl4pPr>
            <a:lvl5pPr marL="2057400" indent="-228600" defTabSz="903288" eaLnBrk="0" hangingPunct="0">
              <a:defRPr sz="1400" b="1">
                <a:solidFill>
                  <a:schemeClr val="bg1"/>
                </a:solidFill>
                <a:latin typeface="Calibri" pitchFamily="34" charset="0"/>
              </a:defRPr>
            </a:lvl5pPr>
            <a:lvl6pPr marL="2514600" indent="-228600" defTabSz="903288" eaLnBrk="0" fontAlgn="base" hangingPunct="0">
              <a:spcBef>
                <a:spcPct val="0"/>
              </a:spcBef>
              <a:spcAft>
                <a:spcPct val="0"/>
              </a:spcAft>
              <a:defRPr sz="1400" b="1">
                <a:solidFill>
                  <a:schemeClr val="bg1"/>
                </a:solidFill>
                <a:latin typeface="Calibri" pitchFamily="34" charset="0"/>
              </a:defRPr>
            </a:lvl6pPr>
            <a:lvl7pPr marL="2971800" indent="-228600" defTabSz="903288" eaLnBrk="0" fontAlgn="base" hangingPunct="0">
              <a:spcBef>
                <a:spcPct val="0"/>
              </a:spcBef>
              <a:spcAft>
                <a:spcPct val="0"/>
              </a:spcAft>
              <a:defRPr sz="1400" b="1">
                <a:solidFill>
                  <a:schemeClr val="bg1"/>
                </a:solidFill>
                <a:latin typeface="Calibri" pitchFamily="34" charset="0"/>
              </a:defRPr>
            </a:lvl7pPr>
            <a:lvl8pPr marL="3429000" indent="-228600" defTabSz="903288" eaLnBrk="0" fontAlgn="base" hangingPunct="0">
              <a:spcBef>
                <a:spcPct val="0"/>
              </a:spcBef>
              <a:spcAft>
                <a:spcPct val="0"/>
              </a:spcAft>
              <a:defRPr sz="1400" b="1">
                <a:solidFill>
                  <a:schemeClr val="bg1"/>
                </a:solidFill>
                <a:latin typeface="Calibri" pitchFamily="34" charset="0"/>
              </a:defRPr>
            </a:lvl8pPr>
            <a:lvl9pPr marL="3886200" indent="-228600" defTabSz="903288" eaLnBrk="0" fontAlgn="base" hangingPunct="0">
              <a:spcBef>
                <a:spcPct val="0"/>
              </a:spcBef>
              <a:spcAft>
                <a:spcPct val="0"/>
              </a:spcAft>
              <a:defRPr sz="1400" b="1">
                <a:solidFill>
                  <a:schemeClr val="bg1"/>
                </a:solidFill>
                <a:latin typeface="Calibri" pitchFamily="34" charset="0"/>
              </a:defRPr>
            </a:lvl9pPr>
          </a:lstStyle>
          <a:p>
            <a:pPr algn="r" eaLnBrk="1" hangingPunct="1"/>
            <a:fld id="{72C6BF24-FBA2-4C1B-8198-9686F44E640B}" type="slidenum">
              <a:rPr lang="en-US" sz="1200" b="0">
                <a:solidFill>
                  <a:schemeClr val="tx1"/>
                </a:solidFill>
                <a:latin typeface="Times New Roman" pitchFamily="18" charset="0"/>
              </a:rPr>
              <a:pPr algn="r" eaLnBrk="1" hangingPunct="1"/>
              <a:t>64</a:t>
            </a:fld>
            <a:endParaRPr lang="en-US" sz="1200" b="0" dirty="0">
              <a:solidFill>
                <a:schemeClr val="tx1"/>
              </a:solidFill>
              <a:latin typeface="Times New Roman" pitchFamily="18" charset="0"/>
            </a:endParaRPr>
          </a:p>
        </p:txBody>
      </p:sp>
      <p:sp>
        <p:nvSpPr>
          <p:cNvPr id="169988" name="Slide Image Placeholder 1"/>
          <p:cNvSpPr>
            <a:spLocks noGrp="1" noRot="1" noChangeAspect="1" noTextEdit="1"/>
          </p:cNvSpPr>
          <p:nvPr>
            <p:ph type="sldImg"/>
          </p:nvPr>
        </p:nvSpPr>
        <p:spPr>
          <a:xfrm>
            <a:off x="1143000" y="684213"/>
            <a:ext cx="4572000" cy="3429000"/>
          </a:xfrm>
          <a:ln/>
        </p:spPr>
      </p:sp>
      <p:sp>
        <p:nvSpPr>
          <p:cNvPr id="169989"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83" tIns="45191" rIns="90383" bIns="45191"/>
          <a:lstStyle/>
          <a:p>
            <a:pPr eaLnBrk="1" hangingPunct="1">
              <a:buFontTx/>
              <a:buNone/>
            </a:pPr>
            <a:endParaRPr lang="en-US" dirty="0" smtClean="0"/>
          </a:p>
        </p:txBody>
      </p:sp>
      <p:sp>
        <p:nvSpPr>
          <p:cNvPr id="169990" name="Slide Number Placeholder 3"/>
          <p:cNvSpPr txBox="1">
            <a:spLocks noGrp="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83" tIns="45191" rIns="90383" bIns="45191" anchor="b"/>
          <a:lstStyle>
            <a:lvl1pPr defTabSz="901700" eaLnBrk="0" hangingPunct="0">
              <a:defRPr sz="1400" b="1">
                <a:solidFill>
                  <a:schemeClr val="bg1"/>
                </a:solidFill>
                <a:latin typeface="Calibri" pitchFamily="34" charset="0"/>
              </a:defRPr>
            </a:lvl1pPr>
            <a:lvl2pPr marL="742950" indent="-285750" defTabSz="901700" eaLnBrk="0" hangingPunct="0">
              <a:defRPr sz="1400" b="1">
                <a:solidFill>
                  <a:schemeClr val="bg1"/>
                </a:solidFill>
                <a:latin typeface="Calibri" pitchFamily="34" charset="0"/>
              </a:defRPr>
            </a:lvl2pPr>
            <a:lvl3pPr marL="1143000" indent="-228600" defTabSz="901700" eaLnBrk="0" hangingPunct="0">
              <a:defRPr sz="1400" b="1">
                <a:solidFill>
                  <a:schemeClr val="bg1"/>
                </a:solidFill>
                <a:latin typeface="Calibri" pitchFamily="34" charset="0"/>
              </a:defRPr>
            </a:lvl3pPr>
            <a:lvl4pPr marL="1600200" indent="-228600" defTabSz="901700" eaLnBrk="0" hangingPunct="0">
              <a:defRPr sz="1400" b="1">
                <a:solidFill>
                  <a:schemeClr val="bg1"/>
                </a:solidFill>
                <a:latin typeface="Calibri" pitchFamily="34" charset="0"/>
              </a:defRPr>
            </a:lvl4pPr>
            <a:lvl5pPr marL="2057400" indent="-228600" defTabSz="901700" eaLnBrk="0" hangingPunct="0">
              <a:defRPr sz="1400" b="1">
                <a:solidFill>
                  <a:schemeClr val="bg1"/>
                </a:solidFill>
                <a:latin typeface="Calibri" pitchFamily="34" charset="0"/>
              </a:defRPr>
            </a:lvl5pPr>
            <a:lvl6pPr marL="2514600" indent="-228600" defTabSz="901700" eaLnBrk="0" fontAlgn="base" hangingPunct="0">
              <a:spcBef>
                <a:spcPct val="0"/>
              </a:spcBef>
              <a:spcAft>
                <a:spcPct val="0"/>
              </a:spcAft>
              <a:defRPr sz="1400" b="1">
                <a:solidFill>
                  <a:schemeClr val="bg1"/>
                </a:solidFill>
                <a:latin typeface="Calibri" pitchFamily="34" charset="0"/>
              </a:defRPr>
            </a:lvl6pPr>
            <a:lvl7pPr marL="2971800" indent="-228600" defTabSz="901700" eaLnBrk="0" fontAlgn="base" hangingPunct="0">
              <a:spcBef>
                <a:spcPct val="0"/>
              </a:spcBef>
              <a:spcAft>
                <a:spcPct val="0"/>
              </a:spcAft>
              <a:defRPr sz="1400" b="1">
                <a:solidFill>
                  <a:schemeClr val="bg1"/>
                </a:solidFill>
                <a:latin typeface="Calibri" pitchFamily="34" charset="0"/>
              </a:defRPr>
            </a:lvl7pPr>
            <a:lvl8pPr marL="3429000" indent="-228600" defTabSz="901700" eaLnBrk="0" fontAlgn="base" hangingPunct="0">
              <a:spcBef>
                <a:spcPct val="0"/>
              </a:spcBef>
              <a:spcAft>
                <a:spcPct val="0"/>
              </a:spcAft>
              <a:defRPr sz="1400" b="1">
                <a:solidFill>
                  <a:schemeClr val="bg1"/>
                </a:solidFill>
                <a:latin typeface="Calibri" pitchFamily="34" charset="0"/>
              </a:defRPr>
            </a:lvl8pPr>
            <a:lvl9pPr marL="3886200" indent="-228600" defTabSz="901700" eaLnBrk="0" fontAlgn="base" hangingPunct="0">
              <a:spcBef>
                <a:spcPct val="0"/>
              </a:spcBef>
              <a:spcAft>
                <a:spcPct val="0"/>
              </a:spcAft>
              <a:defRPr sz="1400" b="1">
                <a:solidFill>
                  <a:schemeClr val="bg1"/>
                </a:solidFill>
                <a:latin typeface="Calibri" pitchFamily="34" charset="0"/>
              </a:defRPr>
            </a:lvl9pPr>
          </a:lstStyle>
          <a:p>
            <a:pPr algn="r" eaLnBrk="1" hangingPunct="1"/>
            <a:fld id="{7F362E07-903A-4D09-83BA-80131F72474C}" type="slidenum">
              <a:rPr lang="en-US" sz="1200" b="0">
                <a:solidFill>
                  <a:schemeClr val="tx1"/>
                </a:solidFill>
                <a:latin typeface="Times New Roman" pitchFamily="18" charset="0"/>
              </a:rPr>
              <a:pPr algn="r" eaLnBrk="1" hangingPunct="1"/>
              <a:t>64</a:t>
            </a:fld>
            <a:endParaRPr lang="en-US" sz="1200" b="0" dirty="0">
              <a:solidFill>
                <a:schemeClr val="tx1"/>
              </a:solidFill>
              <a:latin typeface="Times New Roman" pitchFamily="18" charset="0"/>
            </a:endParaRPr>
          </a:p>
        </p:txBody>
      </p:sp>
    </p:spTree>
    <p:extLst>
      <p:ext uri="{BB962C8B-B14F-4D97-AF65-F5344CB8AC3E}">
        <p14:creationId xmlns:p14="http://schemas.microsoft.com/office/powerpoint/2010/main" val="386988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67" tIns="45684" rIns="91367" bIns="45684" anchor="b"/>
          <a:lstStyle/>
          <a:p>
            <a:pPr algn="r" defTabSz="912813"/>
            <a:fld id="{83F2C8BA-B917-4EA2-AC0C-AF1FE7425B56}" type="slidenum">
              <a:rPr lang="en-US" sz="1200" b="0">
                <a:solidFill>
                  <a:schemeClr val="tx1"/>
                </a:solidFill>
                <a:latin typeface="Times New Roman" pitchFamily="18" charset="0"/>
              </a:rPr>
              <a:pPr algn="r" defTabSz="912813"/>
              <a:t>65</a:t>
            </a:fld>
            <a:endParaRPr lang="en-US" sz="1200" b="0" dirty="0">
              <a:solidFill>
                <a:schemeClr val="tx1"/>
              </a:solidFill>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lIns="91367" tIns="45684" rIns="91367" bIns="45684"/>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390873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BB3389F8-E88E-4580-B153-BB803A2DDEAF}" type="slidenum">
              <a:rPr lang="en-US" sz="1200" b="0">
                <a:solidFill>
                  <a:schemeClr val="tx1"/>
                </a:solidFill>
                <a:latin typeface="Times New Roman" pitchFamily="18" charset="0"/>
              </a:rPr>
              <a:pPr algn="r" defTabSz="912813"/>
              <a:t>10</a:t>
            </a:fld>
            <a:endParaRPr lang="en-US" sz="1200" b="0" dirty="0">
              <a:solidFill>
                <a:schemeClr val="tx1"/>
              </a:solidFill>
              <a:latin typeface="Times New Roman" pitchFamily="18" charset="0"/>
            </a:endParaRPr>
          </a:p>
        </p:txBody>
      </p:sp>
      <p:sp>
        <p:nvSpPr>
          <p:cNvPr id="92163" name="Rectangle 2"/>
          <p:cNvSpPr>
            <a:spLocks noGrp="1" noRot="1" noChangeAspect="1" noChangeArrowheads="1" noTextEdit="1"/>
          </p:cNvSpPr>
          <p:nvPr>
            <p:ph type="sldImg"/>
          </p:nvPr>
        </p:nvSpPr>
        <p:spPr>
          <a:xfrm>
            <a:off x="1143000" y="684213"/>
            <a:ext cx="4572000" cy="3429000"/>
          </a:xfrm>
          <a:ln/>
        </p:spPr>
      </p:sp>
      <p:sp>
        <p:nvSpPr>
          <p:cNvPr id="92164" name="Rectangle 3"/>
          <p:cNvSpPr>
            <a:spLocks noGrp="1" noChangeArrowheads="1"/>
          </p:cNvSpPr>
          <p:nvPr>
            <p:ph type="body" idx="1"/>
          </p:nvPr>
        </p:nvSpPr>
        <p:spPr>
          <a:xfrm>
            <a:off x="914400" y="4343400"/>
            <a:ext cx="5029200" cy="4116388"/>
          </a:xfrm>
          <a:noFill/>
          <a:ln/>
        </p:spPr>
        <p:txBody>
          <a:bodyPr lIns="91360" tIns="45680" rIns="91360" bIns="45680"/>
          <a:lstStyle/>
          <a:p>
            <a:pPr eaLnBrk="1" hangingPunct="1">
              <a:spcBef>
                <a:spcPct val="0"/>
              </a:spcBef>
              <a:buFontTx/>
              <a:buNone/>
            </a:pPr>
            <a:endParaRPr lang="en-US" sz="1100" dirty="0" smtClean="0">
              <a:latin typeface="Calibri" pitchFamily="34" charset="0"/>
            </a:endParaRPr>
          </a:p>
        </p:txBody>
      </p:sp>
    </p:spTree>
    <p:extLst>
      <p:ext uri="{BB962C8B-B14F-4D97-AF65-F5344CB8AC3E}">
        <p14:creationId xmlns:p14="http://schemas.microsoft.com/office/powerpoint/2010/main" val="2918930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67" tIns="45684" rIns="91367" bIns="45684" anchor="b"/>
          <a:lstStyle/>
          <a:p>
            <a:pPr algn="r" defTabSz="912813"/>
            <a:fld id="{83F2C8BA-B917-4EA2-AC0C-AF1FE7425B56}" type="slidenum">
              <a:rPr lang="en-US" sz="1200" b="0">
                <a:solidFill>
                  <a:schemeClr val="tx1"/>
                </a:solidFill>
                <a:latin typeface="Times New Roman" pitchFamily="18" charset="0"/>
              </a:rPr>
              <a:pPr algn="r" defTabSz="912813"/>
              <a:t>67</a:t>
            </a:fld>
            <a:endParaRPr lang="en-US" sz="1200" b="0" dirty="0">
              <a:solidFill>
                <a:schemeClr val="tx1"/>
              </a:solidFill>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lIns="91367" tIns="45684" rIns="91367" bIns="45684"/>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solidFill>
                <a:schemeClr val="tx1"/>
              </a:solidFill>
            </a:endParaRPr>
          </a:p>
        </p:txBody>
      </p:sp>
    </p:spTree>
    <p:extLst>
      <p:ext uri="{BB962C8B-B14F-4D97-AF65-F5344CB8AC3E}">
        <p14:creationId xmlns:p14="http://schemas.microsoft.com/office/powerpoint/2010/main" val="3201537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5C8649B7-40BF-4EC0-B937-17F05DC06733}" type="slidenum">
              <a:rPr lang="en-US" sz="1200" b="0">
                <a:solidFill>
                  <a:schemeClr val="tx1"/>
                </a:solidFill>
                <a:latin typeface="Times New Roman" pitchFamily="18" charset="0"/>
              </a:rPr>
              <a:pPr algn="r" defTabSz="912813"/>
              <a:t>70</a:t>
            </a:fld>
            <a:endParaRPr lang="en-US" sz="1200" b="0" dirty="0">
              <a:solidFill>
                <a:schemeClr val="tx1"/>
              </a:solidFill>
              <a:latin typeface="Times New Roman" pitchFamily="18" charset="0"/>
            </a:endParaRPr>
          </a:p>
        </p:txBody>
      </p:sp>
      <p:sp>
        <p:nvSpPr>
          <p:cNvPr id="403459" name="Rectangle 2"/>
          <p:cNvSpPr>
            <a:spLocks noGrp="1" noRot="1" noChangeAspect="1" noChangeArrowheads="1" noTextEdit="1"/>
          </p:cNvSpPr>
          <p:nvPr>
            <p:ph type="sldImg"/>
          </p:nvPr>
        </p:nvSpPr>
        <p:spPr>
          <a:xfrm>
            <a:off x="1143000" y="684213"/>
            <a:ext cx="4572000" cy="3429000"/>
          </a:xfrm>
          <a:ln/>
        </p:spPr>
      </p:sp>
      <p:sp>
        <p:nvSpPr>
          <p:cNvPr id="403460" name="Rectangle 3"/>
          <p:cNvSpPr>
            <a:spLocks noGrp="1" noChangeArrowheads="1"/>
          </p:cNvSpPr>
          <p:nvPr>
            <p:ph type="body" idx="1"/>
          </p:nvPr>
        </p:nvSpPr>
        <p:spPr>
          <a:xfrm>
            <a:off x="914400" y="4343400"/>
            <a:ext cx="5029200" cy="4116388"/>
          </a:xfrm>
          <a:noFill/>
          <a:ln/>
        </p:spPr>
        <p:txBody>
          <a:bodyPr lIns="91360" tIns="45680" rIns="91360" bIns="45680"/>
          <a:lstStyle/>
          <a:p>
            <a:pPr eaLnBrk="1" hangingPunct="1">
              <a:spcBef>
                <a:spcPct val="0"/>
              </a:spcBef>
            </a:pPr>
            <a:endParaRPr lang="en-US" dirty="0" smtClean="0"/>
          </a:p>
        </p:txBody>
      </p:sp>
    </p:spTree>
    <p:extLst>
      <p:ext uri="{BB962C8B-B14F-4D97-AF65-F5344CB8AC3E}">
        <p14:creationId xmlns:p14="http://schemas.microsoft.com/office/powerpoint/2010/main" val="2526232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78A69-2440-443F-9201-7D40D37504D9}" type="slidenum">
              <a:rPr lang="en-US" smtClean="0"/>
              <a:pPr>
                <a:defRPr/>
              </a:pPr>
              <a:t>71</a:t>
            </a:fld>
            <a:endParaRPr lang="en-US" dirty="0"/>
          </a:p>
        </p:txBody>
      </p:sp>
    </p:spTree>
    <p:extLst>
      <p:ext uri="{BB962C8B-B14F-4D97-AF65-F5344CB8AC3E}">
        <p14:creationId xmlns:p14="http://schemas.microsoft.com/office/powerpoint/2010/main" val="186548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1360" tIns="45680" rIns="91360" bIns="45680" anchor="b"/>
          <a:lstStyle/>
          <a:p>
            <a:pPr algn="r" defTabSz="912813"/>
            <a:fld id="{BD942123-6C15-40B9-9E1B-8720EA66E814}" type="slidenum">
              <a:rPr lang="en-US" sz="1200" b="0">
                <a:solidFill>
                  <a:schemeClr val="tx1"/>
                </a:solidFill>
                <a:latin typeface="Times New Roman" pitchFamily="18" charset="0"/>
              </a:rPr>
              <a:pPr algn="r" defTabSz="912813"/>
              <a:t>11</a:t>
            </a:fld>
            <a:endParaRPr lang="en-US" sz="1200" b="0" dirty="0">
              <a:solidFill>
                <a:schemeClr val="tx1"/>
              </a:solidFill>
              <a:latin typeface="Times New Roman" pitchFamily="18" charset="0"/>
            </a:endParaRPr>
          </a:p>
        </p:txBody>
      </p:sp>
      <p:sp>
        <p:nvSpPr>
          <p:cNvPr id="82947" name="Rectangle 2"/>
          <p:cNvSpPr>
            <a:spLocks noGrp="1" noRot="1" noChangeAspect="1" noChangeArrowheads="1" noTextEdit="1"/>
          </p:cNvSpPr>
          <p:nvPr>
            <p:ph type="sldImg"/>
          </p:nvPr>
        </p:nvSpPr>
        <p:spPr>
          <a:xfrm>
            <a:off x="1143000" y="684213"/>
            <a:ext cx="4572000" cy="3429000"/>
          </a:xfrm>
          <a:ln/>
        </p:spPr>
      </p:sp>
      <p:sp>
        <p:nvSpPr>
          <p:cNvPr id="82948" name="Rectangle 3"/>
          <p:cNvSpPr>
            <a:spLocks noGrp="1" noChangeArrowheads="1"/>
          </p:cNvSpPr>
          <p:nvPr>
            <p:ph type="body" idx="1"/>
          </p:nvPr>
        </p:nvSpPr>
        <p:spPr>
          <a:xfrm>
            <a:off x="914400" y="4343400"/>
            <a:ext cx="5029200" cy="4116388"/>
          </a:xfrm>
          <a:noFill/>
          <a:ln/>
        </p:spPr>
        <p:txBody>
          <a:bodyPr lIns="91360" tIns="45680" rIns="91360" bIns="45680"/>
          <a:lstStyle/>
          <a:p>
            <a:pPr eaLnBrk="1" hangingPunct="1">
              <a:buFontTx/>
              <a:buNone/>
            </a:pPr>
            <a:endParaRPr lang="en-US" dirty="0" smtClean="0"/>
          </a:p>
        </p:txBody>
      </p:sp>
    </p:spTree>
    <p:extLst>
      <p:ext uri="{BB962C8B-B14F-4D97-AF65-F5344CB8AC3E}">
        <p14:creationId xmlns:p14="http://schemas.microsoft.com/office/powerpoint/2010/main" val="4212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4" rIns="91367" bIns="45684"/>
          <a:lstStyle/>
          <a:p>
            <a:endParaRPr lang="en-US" dirty="0" smtClean="0"/>
          </a:p>
        </p:txBody>
      </p:sp>
    </p:spTree>
    <p:extLst>
      <p:ext uri="{BB962C8B-B14F-4D97-AF65-F5344CB8AC3E}">
        <p14:creationId xmlns:p14="http://schemas.microsoft.com/office/powerpoint/2010/main" val="95772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nchor="b"/>
          <a:lstStyle>
            <a:lvl1pPr eaLnBrk="0" hangingPunct="0">
              <a:defRPr sz="2000" b="1">
                <a:solidFill>
                  <a:schemeClr val="bg1"/>
                </a:solidFill>
                <a:latin typeface="Comic Sans MS" pitchFamily="66" charset="0"/>
              </a:defRPr>
            </a:lvl1pPr>
            <a:lvl2pPr marL="735013" indent="-282575" eaLnBrk="0" hangingPunct="0">
              <a:defRPr sz="2000" b="1">
                <a:solidFill>
                  <a:schemeClr val="bg1"/>
                </a:solidFill>
                <a:latin typeface="Comic Sans MS" pitchFamily="66" charset="0"/>
              </a:defRPr>
            </a:lvl2pPr>
            <a:lvl3pPr marL="1130300" indent="-225425" eaLnBrk="0" hangingPunct="0">
              <a:defRPr sz="2000" b="1">
                <a:solidFill>
                  <a:schemeClr val="bg1"/>
                </a:solidFill>
                <a:latin typeface="Comic Sans MS" pitchFamily="66" charset="0"/>
              </a:defRPr>
            </a:lvl3pPr>
            <a:lvl4pPr marL="1582738" indent="-225425" eaLnBrk="0" hangingPunct="0">
              <a:defRPr sz="2000" b="1">
                <a:solidFill>
                  <a:schemeClr val="bg1"/>
                </a:solidFill>
                <a:latin typeface="Comic Sans MS" pitchFamily="66" charset="0"/>
              </a:defRPr>
            </a:lvl4pPr>
            <a:lvl5pPr marL="2035175" indent="-225425" eaLnBrk="0" hangingPunct="0">
              <a:defRPr sz="2000" b="1">
                <a:solidFill>
                  <a:schemeClr val="bg1"/>
                </a:solidFill>
                <a:latin typeface="Comic Sans MS" pitchFamily="66" charset="0"/>
              </a:defRPr>
            </a:lvl5pPr>
            <a:lvl6pPr marL="2492375" indent="-225425" eaLnBrk="0" fontAlgn="base" hangingPunct="0">
              <a:spcBef>
                <a:spcPct val="0"/>
              </a:spcBef>
              <a:spcAft>
                <a:spcPct val="0"/>
              </a:spcAft>
              <a:defRPr sz="2000" b="1">
                <a:solidFill>
                  <a:schemeClr val="bg1"/>
                </a:solidFill>
                <a:latin typeface="Comic Sans MS" pitchFamily="66" charset="0"/>
              </a:defRPr>
            </a:lvl6pPr>
            <a:lvl7pPr marL="2949575" indent="-225425" eaLnBrk="0" fontAlgn="base" hangingPunct="0">
              <a:spcBef>
                <a:spcPct val="0"/>
              </a:spcBef>
              <a:spcAft>
                <a:spcPct val="0"/>
              </a:spcAft>
              <a:defRPr sz="2000" b="1">
                <a:solidFill>
                  <a:schemeClr val="bg1"/>
                </a:solidFill>
                <a:latin typeface="Comic Sans MS" pitchFamily="66" charset="0"/>
              </a:defRPr>
            </a:lvl7pPr>
            <a:lvl8pPr marL="3406775" indent="-225425" eaLnBrk="0" fontAlgn="base" hangingPunct="0">
              <a:spcBef>
                <a:spcPct val="0"/>
              </a:spcBef>
              <a:spcAft>
                <a:spcPct val="0"/>
              </a:spcAft>
              <a:defRPr sz="2000" b="1">
                <a:solidFill>
                  <a:schemeClr val="bg1"/>
                </a:solidFill>
                <a:latin typeface="Comic Sans MS" pitchFamily="66" charset="0"/>
              </a:defRPr>
            </a:lvl8pPr>
            <a:lvl9pPr marL="3863975" indent="-225425" eaLnBrk="0" fontAlgn="base" hangingPunct="0">
              <a:spcBef>
                <a:spcPct val="0"/>
              </a:spcBef>
              <a:spcAft>
                <a:spcPct val="0"/>
              </a:spcAft>
              <a:defRPr sz="2000" b="1">
                <a:solidFill>
                  <a:schemeClr val="bg1"/>
                </a:solidFill>
                <a:latin typeface="Comic Sans MS" pitchFamily="66" charset="0"/>
              </a:defRPr>
            </a:lvl9pPr>
          </a:lstStyle>
          <a:p>
            <a:pPr algn="r" eaLnBrk="1" hangingPunct="1"/>
            <a:fld id="{367C8A6C-86F5-460F-A13A-86BC84EDD536}" type="slidenum">
              <a:rPr lang="en-US" sz="1200" b="0">
                <a:solidFill>
                  <a:schemeClr val="tx1"/>
                </a:solidFill>
                <a:latin typeface="Arial" charset="0"/>
              </a:rPr>
              <a:pPr algn="r" eaLnBrk="1" hangingPunct="1"/>
              <a:t>15</a:t>
            </a:fld>
            <a:endParaRPr lang="en-US" sz="1200" b="0" dirty="0">
              <a:solidFill>
                <a:schemeClr val="tx1"/>
              </a:solidFill>
              <a:latin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lstStyle/>
          <a:p>
            <a:endParaRPr lang="en-US" dirty="0" smtClean="0"/>
          </a:p>
        </p:txBody>
      </p:sp>
    </p:spTree>
    <p:extLst>
      <p:ext uri="{BB962C8B-B14F-4D97-AF65-F5344CB8AC3E}">
        <p14:creationId xmlns:p14="http://schemas.microsoft.com/office/powerpoint/2010/main" val="75957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nchor="b"/>
          <a:lstStyle>
            <a:lvl1pPr defTabSz="912813" eaLnBrk="0" hangingPunct="0">
              <a:defRPr sz="2000" b="1">
                <a:solidFill>
                  <a:schemeClr val="bg1"/>
                </a:solidFill>
                <a:latin typeface="Comic Sans MS" pitchFamily="66" charset="0"/>
              </a:defRPr>
            </a:lvl1pPr>
            <a:lvl2pPr marL="742950" indent="-285750" defTabSz="912813" eaLnBrk="0" hangingPunct="0">
              <a:defRPr sz="2000" b="1">
                <a:solidFill>
                  <a:schemeClr val="bg1"/>
                </a:solidFill>
                <a:latin typeface="Comic Sans MS" pitchFamily="66" charset="0"/>
              </a:defRPr>
            </a:lvl2pPr>
            <a:lvl3pPr marL="1143000" indent="-228600" defTabSz="912813" eaLnBrk="0" hangingPunct="0">
              <a:defRPr sz="2000" b="1">
                <a:solidFill>
                  <a:schemeClr val="bg1"/>
                </a:solidFill>
                <a:latin typeface="Comic Sans MS" pitchFamily="66" charset="0"/>
              </a:defRPr>
            </a:lvl3pPr>
            <a:lvl4pPr marL="1600200" indent="-228600" defTabSz="912813" eaLnBrk="0" hangingPunct="0">
              <a:defRPr sz="2000" b="1">
                <a:solidFill>
                  <a:schemeClr val="bg1"/>
                </a:solidFill>
                <a:latin typeface="Comic Sans MS" pitchFamily="66" charset="0"/>
              </a:defRPr>
            </a:lvl4pPr>
            <a:lvl5pPr marL="2057400" indent="-228600" defTabSz="912813" eaLnBrk="0" hangingPunct="0">
              <a:defRPr sz="2000" b="1">
                <a:solidFill>
                  <a:schemeClr val="bg1"/>
                </a:solidFill>
                <a:latin typeface="Comic Sans MS" pitchFamily="66" charset="0"/>
              </a:defRPr>
            </a:lvl5pPr>
            <a:lvl6pPr marL="2514600" indent="-228600" defTabSz="912813" eaLnBrk="0" fontAlgn="base" hangingPunct="0">
              <a:spcBef>
                <a:spcPct val="0"/>
              </a:spcBef>
              <a:spcAft>
                <a:spcPct val="0"/>
              </a:spcAft>
              <a:defRPr sz="2000" b="1">
                <a:solidFill>
                  <a:schemeClr val="bg1"/>
                </a:solidFill>
                <a:latin typeface="Comic Sans MS" pitchFamily="66" charset="0"/>
              </a:defRPr>
            </a:lvl6pPr>
            <a:lvl7pPr marL="2971800" indent="-228600" defTabSz="912813" eaLnBrk="0" fontAlgn="base" hangingPunct="0">
              <a:spcBef>
                <a:spcPct val="0"/>
              </a:spcBef>
              <a:spcAft>
                <a:spcPct val="0"/>
              </a:spcAft>
              <a:defRPr sz="2000" b="1">
                <a:solidFill>
                  <a:schemeClr val="bg1"/>
                </a:solidFill>
                <a:latin typeface="Comic Sans MS" pitchFamily="66" charset="0"/>
              </a:defRPr>
            </a:lvl7pPr>
            <a:lvl8pPr marL="3429000" indent="-228600" defTabSz="912813" eaLnBrk="0" fontAlgn="base" hangingPunct="0">
              <a:spcBef>
                <a:spcPct val="0"/>
              </a:spcBef>
              <a:spcAft>
                <a:spcPct val="0"/>
              </a:spcAft>
              <a:defRPr sz="2000" b="1">
                <a:solidFill>
                  <a:schemeClr val="bg1"/>
                </a:solidFill>
                <a:latin typeface="Comic Sans MS" pitchFamily="66" charset="0"/>
              </a:defRPr>
            </a:lvl8pPr>
            <a:lvl9pPr marL="3886200" indent="-228600" defTabSz="912813" eaLnBrk="0" fontAlgn="base" hangingPunct="0">
              <a:spcBef>
                <a:spcPct val="0"/>
              </a:spcBef>
              <a:spcAft>
                <a:spcPct val="0"/>
              </a:spcAft>
              <a:defRPr sz="2000" b="1">
                <a:solidFill>
                  <a:schemeClr val="bg1"/>
                </a:solidFill>
                <a:latin typeface="Comic Sans MS" pitchFamily="66" charset="0"/>
              </a:defRPr>
            </a:lvl9pPr>
          </a:lstStyle>
          <a:p>
            <a:pPr algn="r" eaLnBrk="1" hangingPunct="1"/>
            <a:fld id="{1FBED423-15A2-4B7A-AB8F-84884F8578A2}" type="slidenum">
              <a:rPr lang="en-US" sz="1200" b="0">
                <a:solidFill>
                  <a:schemeClr val="tx1"/>
                </a:solidFill>
                <a:latin typeface="Times New Roman" pitchFamily="18" charset="0"/>
              </a:rPr>
              <a:pPr algn="r" eaLnBrk="1" hangingPunct="1"/>
              <a:t>17</a:t>
            </a:fld>
            <a:endParaRPr lang="en-US" sz="1200" b="0" dirty="0">
              <a:solidFill>
                <a:schemeClr val="tx1"/>
              </a:solidFill>
              <a:latin typeface="Times New Roman" pitchFamily="18" charset="0"/>
            </a:endParaRPr>
          </a:p>
        </p:txBody>
      </p:sp>
      <p:sp>
        <p:nvSpPr>
          <p:cNvPr id="215043" name="Rectangle 2"/>
          <p:cNvSpPr>
            <a:spLocks noGrp="1" noRot="1" noChangeAspect="1" noChangeArrowheads="1" noTextEdit="1"/>
          </p:cNvSpPr>
          <p:nvPr>
            <p:ph type="sldImg"/>
          </p:nvPr>
        </p:nvSpPr>
        <p:spPr>
          <a:xfrm>
            <a:off x="1143000" y="684213"/>
            <a:ext cx="4572000" cy="3429000"/>
          </a:xfrm>
          <a:ln/>
        </p:spPr>
      </p:sp>
      <p:sp>
        <p:nvSpPr>
          <p:cNvPr id="21504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lstStyle/>
          <a:p>
            <a:pPr eaLnBrk="1" hangingPunct="1"/>
            <a:endParaRPr lang="en-US" dirty="0" smtClean="0"/>
          </a:p>
        </p:txBody>
      </p:sp>
    </p:spTree>
    <p:extLst>
      <p:ext uri="{BB962C8B-B14F-4D97-AF65-F5344CB8AC3E}">
        <p14:creationId xmlns:p14="http://schemas.microsoft.com/office/powerpoint/2010/main" val="2125184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cstate="print"/>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pPr/>
              <a:t>‹#›</a:t>
            </a:fld>
            <a:endParaRPr lang="en-US" dirty="0"/>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pPr/>
              <a:t>‹#›</a:t>
            </a:fld>
            <a:endParaRPr lang="en-US" dirty="0"/>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pPr/>
              <a:t>‹#›</a:t>
            </a:fld>
            <a:endParaRPr lang="en-US" dirty="0">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pPr/>
              <a:t>‹#›</a:t>
            </a:fld>
            <a:endParaRPr lang="en-US" dirty="0">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pPr/>
              <a:t>‹#›</a:t>
            </a:fld>
            <a:endParaRPr lang="en-US" dirty="0">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90E94898-20C6-464F-ABAE-B8E606F4A281}" type="slidenum">
              <a:rPr lang="en-US"/>
              <a:pPr>
                <a:defRPr/>
              </a:pPr>
              <a:t>‹#›</a:t>
            </a:fld>
            <a:endParaRPr lang="en-US" dirty="0"/>
          </a:p>
        </p:txBody>
      </p:sp>
    </p:spTree>
    <p:extLst>
      <p:ext uri="{BB962C8B-B14F-4D97-AF65-F5344CB8AC3E}">
        <p14:creationId xmlns:p14="http://schemas.microsoft.com/office/powerpoint/2010/main" val="67291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dirty="0" smtClean="0"/>
              <a:t>The title text box is full-slide with a masking graphic fill. To mask an image:</a:t>
            </a:r>
            <a:br>
              <a:rPr lang="en-US" dirty="0" smtClean="0"/>
            </a:br>
            <a:r>
              <a:rPr lang="en-US" dirty="0" smtClean="0"/>
              <a:t/>
            </a:r>
            <a:br>
              <a:rPr lang="en-US" dirty="0" smtClean="0"/>
            </a:br>
            <a:r>
              <a:rPr lang="en-US" dirty="0" smtClean="0"/>
              <a:t>Step 1: Select the box and use Arrange menu on the Home tab or Drawing Tools &gt; Format tab to “Send to Back.”</a:t>
            </a:r>
            <a:br>
              <a:rPr lang="en-US" dirty="0" smtClean="0"/>
            </a:br>
            <a:r>
              <a:rPr lang="en-US" dirty="0" smtClean="0"/>
              <a:t>Step 2: Click picture icon to insert image.</a:t>
            </a:r>
            <a:br>
              <a:rPr lang="en-US" dirty="0" smtClean="0"/>
            </a:br>
            <a:r>
              <a:rPr lang="en-US" dirty="0" smtClean="0"/>
              <a:t>Step 3: Once image has been inserted, use Arrange menu to “Send to Back.”</a:t>
            </a:r>
            <a:endParaRPr lang="en-CA" dirty="0" smtClean="0"/>
          </a:p>
        </p:txBody>
      </p:sp>
      <p:sp>
        <p:nvSpPr>
          <p:cNvPr id="2" name="Title 1"/>
          <p:cNvSpPr>
            <a:spLocks noGrp="1"/>
          </p:cNvSpPr>
          <p:nvPr>
            <p:ph type="ctrTitle" hasCustomPrompt="1"/>
          </p:nvPr>
        </p:nvSpPr>
        <p:spPr>
          <a:xfrm>
            <a:off x="0" y="0"/>
            <a:ext cx="9144000" cy="6858000"/>
          </a:xfrm>
          <a:blipFill>
            <a:blip r:embed="rId2" cstate="print"/>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dirty="0"/>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dirty="0" smtClean="0"/>
              <a:t>The title text box is full-slide with a masking graphic fill. To mask an image:</a:t>
            </a:r>
            <a:br>
              <a:rPr lang="en-US" dirty="0" smtClean="0"/>
            </a:br>
            <a:r>
              <a:rPr lang="en-US" dirty="0" smtClean="0"/>
              <a:t/>
            </a:r>
            <a:br>
              <a:rPr lang="en-US" dirty="0" smtClean="0"/>
            </a:br>
            <a:r>
              <a:rPr lang="en-US" dirty="0" smtClean="0"/>
              <a:t>Step 1: Select the box and use Arrange menu on the Home tab or Drawing Tools &gt; Format tab to “Send to Back.”</a:t>
            </a:r>
            <a:br>
              <a:rPr lang="en-US" dirty="0" smtClean="0"/>
            </a:br>
            <a:r>
              <a:rPr lang="en-US" dirty="0" smtClean="0"/>
              <a:t>Step 2: Click picture icon to insert image.</a:t>
            </a:r>
            <a:br>
              <a:rPr lang="en-US" dirty="0" smtClean="0"/>
            </a:br>
            <a:r>
              <a:rPr lang="en-US" dirty="0" smtClean="0"/>
              <a:t>Step 3: Once image has been inserted, use Arrange menu to “Send to Back.”</a:t>
            </a:r>
            <a:endParaRPr lang="en-CA" dirty="0" smtClean="0"/>
          </a:p>
        </p:txBody>
      </p:sp>
      <p:sp>
        <p:nvSpPr>
          <p:cNvPr id="2" name="Title 1"/>
          <p:cNvSpPr>
            <a:spLocks noGrp="1"/>
          </p:cNvSpPr>
          <p:nvPr>
            <p:ph type="ctrTitle" hasCustomPrompt="1"/>
          </p:nvPr>
        </p:nvSpPr>
        <p:spPr>
          <a:xfrm>
            <a:off x="0" y="0"/>
            <a:ext cx="9144000" cy="6858000"/>
          </a:xfrm>
          <a:blipFill>
            <a:blip r:embed="rId2" cstate="print"/>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dirty="0"/>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dirty="0" smtClean="0"/>
              <a:t>The title text box is full-slide with a masking graphic fill. To mask an image:</a:t>
            </a:r>
            <a:br>
              <a:rPr lang="en-US" dirty="0" smtClean="0"/>
            </a:br>
            <a:r>
              <a:rPr lang="en-US" dirty="0" smtClean="0"/>
              <a:t/>
            </a:r>
            <a:br>
              <a:rPr lang="en-US" dirty="0" smtClean="0"/>
            </a:br>
            <a:r>
              <a:rPr lang="en-US" dirty="0" smtClean="0"/>
              <a:t>Step 1: Select the box and use Arrange menu on the Home tab or Drawing Tools &gt; Format tab to “Send to Back.”</a:t>
            </a:r>
            <a:br>
              <a:rPr lang="en-US" dirty="0" smtClean="0"/>
            </a:br>
            <a:r>
              <a:rPr lang="en-US" dirty="0" smtClean="0"/>
              <a:t>Step 2: Click picture icon to insert image.</a:t>
            </a:r>
            <a:br>
              <a:rPr lang="en-US" dirty="0" smtClean="0"/>
            </a:br>
            <a:r>
              <a:rPr lang="en-US" dirty="0" smtClean="0"/>
              <a:t>Step 3: Once image has been inserted, use Arrange menu to “Send to Back.”</a:t>
            </a:r>
            <a:endParaRPr lang="en-CA" dirty="0" smtClean="0"/>
          </a:p>
        </p:txBody>
      </p:sp>
      <p:sp>
        <p:nvSpPr>
          <p:cNvPr id="2" name="Title 1"/>
          <p:cNvSpPr>
            <a:spLocks noGrp="1"/>
          </p:cNvSpPr>
          <p:nvPr>
            <p:ph type="ctrTitle" hasCustomPrompt="1"/>
          </p:nvPr>
        </p:nvSpPr>
        <p:spPr>
          <a:xfrm>
            <a:off x="0" y="0"/>
            <a:ext cx="9144000" cy="6858000"/>
          </a:xfrm>
          <a:blipFill>
            <a:blip r:embed="rId2" cstate="print"/>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dirty="0"/>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cstate="print"/>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 id="2147483696" r:id="rId18"/>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Primary.Email@DignityHealth.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slide" Target="slide54.xml"/></Relationships>
</file>

<file path=ppt/slides/_rels/slide54.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jpeg"/><Relationship Id="rId3" Type="http://schemas.openxmlformats.org/officeDocument/2006/relationships/image" Target="../media/image67.png"/><Relationship Id="rId7" Type="http://schemas.openxmlformats.org/officeDocument/2006/relationships/image" Target="../media/image71.jpeg"/><Relationship Id="rId12" Type="http://schemas.openxmlformats.org/officeDocument/2006/relationships/image" Target="../media/image76.jpe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70.png"/><Relationship Id="rId11" Type="http://schemas.openxmlformats.org/officeDocument/2006/relationships/image" Target="../media/image75.jpeg"/><Relationship Id="rId5" Type="http://schemas.openxmlformats.org/officeDocument/2006/relationships/image" Target="../media/image69.pn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8.png"/><Relationship Id="rId9" Type="http://schemas.openxmlformats.org/officeDocument/2006/relationships/image" Target="../media/image73.jpeg"/><Relationship Id="rId14" Type="http://schemas.openxmlformats.org/officeDocument/2006/relationships/image" Target="../media/image78.jpeg"/></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mailto:Privacy.office@dignityhealth.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7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199407"/>
            <a:ext cx="7119258" cy="1315048"/>
          </a:xfrm>
        </p:spPr>
        <p:txBody>
          <a:bodyPr/>
          <a:lstStyle/>
          <a:p>
            <a:r>
              <a:rPr lang="en-CA" sz="3000" dirty="0" smtClean="0"/>
              <a:t>Updated FY15 Dignity Health                     General Compliance Education for Providers Module 2 </a:t>
            </a:r>
            <a:endParaRPr lang="en-CA" sz="3000" dirty="0"/>
          </a:p>
        </p:txBody>
      </p:sp>
      <p:sp>
        <p:nvSpPr>
          <p:cNvPr id="7" name="Text Placeholder 6"/>
          <p:cNvSpPr>
            <a:spLocks noGrp="1"/>
          </p:cNvSpPr>
          <p:nvPr>
            <p:ph type="body" sz="quarter" idx="10"/>
          </p:nvPr>
        </p:nvSpPr>
        <p:spPr/>
        <p:txBody>
          <a:bodyPr/>
          <a:lstStyle/>
          <a:p>
            <a:r>
              <a:rPr lang="en-US" dirty="0"/>
              <a:t>This course will provide you with important information about the laws and regulations that affect the healthcare industry, our organization and you.</a:t>
            </a:r>
          </a:p>
          <a:p>
            <a:endParaRPr lang="en-CA" dirty="0"/>
          </a:p>
        </p:txBody>
      </p:sp>
    </p:spTree>
    <p:extLst>
      <p:ext uri="{BB962C8B-B14F-4D97-AF65-F5344CB8AC3E}">
        <p14:creationId xmlns:p14="http://schemas.microsoft.com/office/powerpoint/2010/main" val="168672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
          <p:cNvSpPr>
            <a:spLocks noGrp="1" noChangeArrowheads="1"/>
          </p:cNvSpPr>
          <p:nvPr>
            <p:ph type="sldNum" sz="quarter" idx="11"/>
          </p:nvPr>
        </p:nvSpPr>
        <p:spPr>
          <a:xfrm>
            <a:off x="8348663" y="6318250"/>
            <a:ext cx="336550" cy="330200"/>
          </a:xfrm>
        </p:spPr>
        <p:txBody>
          <a:bodyPr/>
          <a:lstStyle/>
          <a:p>
            <a:fld id="{5161F9E7-92B2-4B99-98AD-4B0BB37F6F8A}" type="slidenum">
              <a:rPr lang="en-US" smtClean="0"/>
              <a:pPr/>
              <a:t>10</a:t>
            </a:fld>
            <a:endParaRPr lang="en-US" dirty="0" smtClean="0"/>
          </a:p>
        </p:txBody>
      </p:sp>
      <p:sp>
        <p:nvSpPr>
          <p:cNvPr id="21508" name="Rectangle 8"/>
          <p:cNvSpPr>
            <a:spLocks noGrp="1" noChangeArrowheads="1"/>
          </p:cNvSpPr>
          <p:nvPr>
            <p:ph idx="12"/>
          </p:nvPr>
        </p:nvSpPr>
        <p:spPr>
          <a:xfrm>
            <a:off x="457200" y="1286123"/>
            <a:ext cx="8228013" cy="4719638"/>
          </a:xfrm>
        </p:spPr>
        <p:txBody>
          <a:bodyPr>
            <a:noAutofit/>
          </a:bodyPr>
          <a:lstStyle/>
          <a:p>
            <a:pPr marL="0" indent="0">
              <a:buNone/>
            </a:pPr>
            <a:r>
              <a:rPr lang="en-US" sz="2000" dirty="0" smtClean="0"/>
              <a:t>PHI is any individually identifiable information in any form that provides a reasonable basis to identify an individual.</a:t>
            </a:r>
          </a:p>
          <a:p>
            <a:pPr marL="0" indent="0">
              <a:buNone/>
            </a:pPr>
            <a:r>
              <a:rPr lang="en-US" sz="2000" dirty="0" smtClean="0"/>
              <a:t>Even if the information does not directly identify a person, if it can be used to identify a person, then it is PHI.</a:t>
            </a:r>
          </a:p>
          <a:p>
            <a:pPr marL="0" indent="0">
              <a:buNone/>
            </a:pPr>
            <a:r>
              <a:rPr lang="en-US" sz="2000" dirty="0" smtClean="0"/>
              <a:t>PHI includes any name, number, code, image,</a:t>
            </a:r>
            <a:br>
              <a:rPr lang="en-US" sz="2000" dirty="0" smtClean="0"/>
            </a:br>
            <a:r>
              <a:rPr lang="en-US" sz="2000" dirty="0" smtClean="0"/>
              <a:t>or any data element that can be used directly</a:t>
            </a:r>
            <a:br>
              <a:rPr lang="en-US" sz="2000" dirty="0" smtClean="0"/>
            </a:br>
            <a:r>
              <a:rPr lang="en-US" sz="2000" dirty="0" smtClean="0"/>
              <a:t>or indirectly to identify an individual, including</a:t>
            </a:r>
          </a:p>
          <a:p>
            <a:pPr marL="569913" lvl="1" indent="-344488">
              <a:spcAft>
                <a:spcPts val="0"/>
              </a:spcAft>
            </a:pPr>
            <a:r>
              <a:rPr lang="en-US" dirty="0" smtClean="0"/>
              <a:t>name</a:t>
            </a:r>
          </a:p>
          <a:p>
            <a:pPr marL="569913" lvl="1" indent="-344488">
              <a:spcAft>
                <a:spcPts val="0"/>
              </a:spcAft>
            </a:pPr>
            <a:r>
              <a:rPr lang="en-US" dirty="0" smtClean="0"/>
              <a:t>date of birth</a:t>
            </a:r>
          </a:p>
          <a:p>
            <a:pPr marL="569913" lvl="1" indent="-344488">
              <a:spcAft>
                <a:spcPts val="0"/>
              </a:spcAft>
            </a:pPr>
            <a:r>
              <a:rPr lang="en-US" dirty="0" smtClean="0"/>
              <a:t>phone number</a:t>
            </a:r>
          </a:p>
          <a:p>
            <a:pPr marL="569913" lvl="1" indent="-344488">
              <a:spcAft>
                <a:spcPts val="0"/>
              </a:spcAft>
            </a:pPr>
            <a:r>
              <a:rPr lang="en-US" dirty="0" smtClean="0"/>
              <a:t>Photographic or other images</a:t>
            </a:r>
          </a:p>
          <a:p>
            <a:pPr marL="569913" lvl="1" indent="-344488">
              <a:spcAft>
                <a:spcPts val="0"/>
              </a:spcAft>
            </a:pPr>
            <a:r>
              <a:rPr lang="en-US" dirty="0" smtClean="0"/>
              <a:t>name of employer</a:t>
            </a:r>
          </a:p>
          <a:p>
            <a:pPr marL="569913" lvl="1" indent="-344488">
              <a:spcAft>
                <a:spcPts val="0"/>
              </a:spcAft>
            </a:pPr>
            <a:r>
              <a:rPr lang="en-US" dirty="0" smtClean="0"/>
              <a:t>any other data element that can be used to</a:t>
            </a:r>
            <a:br>
              <a:rPr lang="en-US" dirty="0" smtClean="0"/>
            </a:br>
            <a:r>
              <a:rPr lang="en-US" dirty="0" smtClean="0"/>
              <a:t>identify an individual </a:t>
            </a:r>
          </a:p>
        </p:txBody>
      </p:sp>
      <p:sp>
        <p:nvSpPr>
          <p:cNvPr id="21507" name="Rectangle 7"/>
          <p:cNvSpPr>
            <a:spLocks noGrp="1" noChangeArrowheads="1"/>
          </p:cNvSpPr>
          <p:nvPr>
            <p:ph type="title"/>
          </p:nvPr>
        </p:nvSpPr>
        <p:spPr/>
        <p:txBody>
          <a:bodyPr/>
          <a:lstStyle/>
          <a:p>
            <a:r>
              <a:rPr lang="en-US" dirty="0" smtClean="0"/>
              <a:t>Protected Health Information (PHI)</a:t>
            </a:r>
          </a:p>
        </p:txBody>
      </p:sp>
      <p:pic>
        <p:nvPicPr>
          <p:cNvPr id="10" name="Picture 2"/>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59532" y="2541319"/>
            <a:ext cx="3017756" cy="3836925"/>
          </a:xfrm>
          <a:prstGeom prst="rect">
            <a:avLst/>
          </a:prstGeom>
          <a:noFill/>
          <a:ln w="9525">
            <a:noFill/>
            <a:miter lim="800000"/>
            <a:headEnd/>
            <a:tailEnd/>
          </a:ln>
        </p:spPr>
      </p:pic>
    </p:spTree>
    <p:extLst>
      <p:ext uri="{BB962C8B-B14F-4D97-AF65-F5344CB8AC3E}">
        <p14:creationId xmlns:p14="http://schemas.microsoft.com/office/powerpoint/2010/main" val="37585454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E9542169-D186-4661-A268-8C5B9FE332A2}" type="slidenum">
              <a:rPr lang="en-US" sz="1000">
                <a:solidFill>
                  <a:schemeClr val="tx1"/>
                </a:solidFill>
                <a:latin typeface="Arial" charset="0"/>
              </a:rPr>
              <a:pPr algn="ctr"/>
              <a:t>11</a:t>
            </a:fld>
            <a:endParaRPr lang="en-US" sz="1000" dirty="0">
              <a:solidFill>
                <a:schemeClr val="tx1"/>
              </a:solidFill>
              <a:latin typeface="Arial" charset="0"/>
            </a:endParaRPr>
          </a:p>
        </p:txBody>
      </p:sp>
      <p:sp>
        <p:nvSpPr>
          <p:cNvPr id="22532" name="Rectangle 13"/>
          <p:cNvSpPr>
            <a:spLocks noGrp="1" noChangeArrowheads="1"/>
          </p:cNvSpPr>
          <p:nvPr>
            <p:ph idx="12"/>
          </p:nvPr>
        </p:nvSpPr>
        <p:spPr>
          <a:xfrm>
            <a:off x="457200" y="1274250"/>
            <a:ext cx="8228013" cy="4984046"/>
          </a:xfrm>
        </p:spPr>
        <p:txBody>
          <a:bodyPr>
            <a:noAutofit/>
          </a:bodyPr>
          <a:lstStyle/>
          <a:p>
            <a:pPr>
              <a:spcAft>
                <a:spcPts val="600"/>
              </a:spcAft>
            </a:pPr>
            <a:r>
              <a:rPr lang="en-US" sz="2000" dirty="0" smtClean="0"/>
              <a:t>PHI is not just the patient’s medical record - PHI comes in many forms:</a:t>
            </a:r>
          </a:p>
          <a:p>
            <a:pPr>
              <a:spcAft>
                <a:spcPts val="0"/>
              </a:spcAft>
            </a:pPr>
            <a:r>
              <a:rPr lang="en-US" sz="2000" dirty="0" smtClean="0"/>
              <a:t>Paper records of all types</a:t>
            </a:r>
          </a:p>
          <a:p>
            <a:pPr lvl="1">
              <a:spcAft>
                <a:spcPts val="0"/>
              </a:spcAft>
            </a:pPr>
            <a:r>
              <a:rPr lang="en-US" dirty="0" smtClean="0"/>
              <a:t>Documents and forms</a:t>
            </a:r>
          </a:p>
          <a:p>
            <a:pPr lvl="1">
              <a:spcAft>
                <a:spcPts val="0"/>
              </a:spcAft>
            </a:pPr>
            <a:r>
              <a:rPr lang="en-US" dirty="0" smtClean="0"/>
              <a:t>Doctors orders</a:t>
            </a:r>
          </a:p>
          <a:p>
            <a:pPr lvl="1">
              <a:spcAft>
                <a:spcPts val="0"/>
              </a:spcAft>
            </a:pPr>
            <a:r>
              <a:rPr lang="en-US" dirty="0" smtClean="0"/>
              <a:t>Labels on patient care items</a:t>
            </a:r>
          </a:p>
          <a:p>
            <a:pPr lvl="1">
              <a:spcAft>
                <a:spcPts val="600"/>
              </a:spcAft>
            </a:pPr>
            <a:r>
              <a:rPr lang="en-US" dirty="0" smtClean="0"/>
              <a:t>Photos and graphics</a:t>
            </a:r>
          </a:p>
          <a:p>
            <a:pPr>
              <a:spcAft>
                <a:spcPts val="0"/>
              </a:spcAft>
            </a:pPr>
            <a:r>
              <a:rPr lang="en-US" sz="2000" dirty="0" smtClean="0"/>
              <a:t>Electronic records</a:t>
            </a:r>
          </a:p>
          <a:p>
            <a:pPr lvl="1">
              <a:spcAft>
                <a:spcPts val="0"/>
              </a:spcAft>
            </a:pPr>
            <a:r>
              <a:rPr lang="en-US" dirty="0" smtClean="0"/>
              <a:t>computer-based records</a:t>
            </a:r>
          </a:p>
          <a:p>
            <a:pPr lvl="1">
              <a:spcAft>
                <a:spcPts val="0"/>
              </a:spcAft>
            </a:pPr>
            <a:r>
              <a:rPr lang="en-US" dirty="0" smtClean="0"/>
              <a:t>Biomedical equipment</a:t>
            </a:r>
          </a:p>
          <a:p>
            <a:pPr lvl="1">
              <a:spcAft>
                <a:spcPts val="0"/>
              </a:spcAft>
            </a:pPr>
            <a:r>
              <a:rPr lang="en-US" dirty="0" smtClean="0"/>
              <a:t>portable storage media</a:t>
            </a:r>
          </a:p>
          <a:p>
            <a:pPr lvl="1">
              <a:spcAft>
                <a:spcPts val="600"/>
              </a:spcAft>
            </a:pPr>
            <a:r>
              <a:rPr lang="en-US" dirty="0" smtClean="0"/>
              <a:t>video recordings</a:t>
            </a:r>
          </a:p>
          <a:p>
            <a:pPr>
              <a:spcAft>
                <a:spcPts val="600"/>
              </a:spcAft>
            </a:pPr>
            <a:r>
              <a:rPr lang="en-US" sz="2000" dirty="0" smtClean="0"/>
              <a:t>Verbal/Oral communications</a:t>
            </a:r>
          </a:p>
          <a:p>
            <a:pPr>
              <a:spcAft>
                <a:spcPts val="0"/>
              </a:spcAft>
            </a:pPr>
            <a:r>
              <a:rPr lang="en-US" sz="2000" dirty="0" smtClean="0"/>
              <a:t>Observation</a:t>
            </a:r>
          </a:p>
        </p:txBody>
      </p:sp>
      <p:sp>
        <p:nvSpPr>
          <p:cNvPr id="22531" name="Rectangle 12"/>
          <p:cNvSpPr>
            <a:spLocks noGrp="1" noChangeArrowheads="1"/>
          </p:cNvSpPr>
          <p:nvPr>
            <p:ph type="title"/>
          </p:nvPr>
        </p:nvSpPr>
        <p:spPr/>
        <p:txBody>
          <a:bodyPr/>
          <a:lstStyle/>
          <a:p>
            <a:r>
              <a:rPr lang="en-US" dirty="0" smtClean="0"/>
              <a:t>Protected Health Information (PHI)</a:t>
            </a:r>
          </a:p>
        </p:txBody>
      </p:sp>
      <p:pic>
        <p:nvPicPr>
          <p:cNvPr id="12" name="Picture 2"/>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5149" y="2364503"/>
            <a:ext cx="3493921" cy="4018009"/>
          </a:xfrm>
          <a:prstGeom prst="rect">
            <a:avLst/>
          </a:prstGeom>
          <a:noFill/>
          <a:ln w="9525">
            <a:noFill/>
            <a:miter lim="800000"/>
            <a:headEnd/>
            <a:tailEnd/>
          </a:ln>
        </p:spPr>
      </p:pic>
    </p:spTree>
    <p:extLst>
      <p:ext uri="{BB962C8B-B14F-4D97-AF65-F5344CB8AC3E}">
        <p14:creationId xmlns:p14="http://schemas.microsoft.com/office/powerpoint/2010/main" val="4107327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Content Placeholder 2"/>
          <p:cNvSpPr>
            <a:spLocks noGrp="1"/>
          </p:cNvSpPr>
          <p:nvPr>
            <p:ph sz="quarter" idx="12"/>
          </p:nvPr>
        </p:nvSpPr>
        <p:spPr/>
        <p:txBody>
          <a:bodyPr/>
          <a:lstStyle/>
          <a:p>
            <a:pPr marL="0" indent="0">
              <a:buNone/>
            </a:pPr>
            <a:r>
              <a:rPr lang="en-US" dirty="0"/>
              <a:t>All Patients have a right to:</a:t>
            </a:r>
          </a:p>
          <a:p>
            <a:pPr lvl="1"/>
            <a:r>
              <a:rPr lang="en-US" dirty="0"/>
              <a:t>Inspect and/or get a copy of their medical record </a:t>
            </a:r>
          </a:p>
          <a:p>
            <a:pPr lvl="1"/>
            <a:r>
              <a:rPr lang="en-US" dirty="0"/>
              <a:t>An Accounting of Disclosures - Patients at </a:t>
            </a:r>
            <a:r>
              <a:rPr lang="en-US" dirty="0" smtClean="0"/>
              <a:t>any</a:t>
            </a:r>
            <a:br>
              <a:rPr lang="en-US" dirty="0" smtClean="0"/>
            </a:br>
            <a:r>
              <a:rPr lang="en-US" dirty="0" smtClean="0"/>
              <a:t>time </a:t>
            </a:r>
            <a:r>
              <a:rPr lang="en-US" dirty="0"/>
              <a:t>can ask us to provide them with a list </a:t>
            </a:r>
            <a:r>
              <a:rPr lang="en-US" dirty="0" smtClean="0"/>
              <a:t>of</a:t>
            </a:r>
            <a:br>
              <a:rPr lang="en-US" dirty="0" smtClean="0"/>
            </a:br>
            <a:r>
              <a:rPr lang="en-US" dirty="0" smtClean="0"/>
              <a:t>everyone </a:t>
            </a:r>
            <a:r>
              <a:rPr lang="en-US" dirty="0"/>
              <a:t>we have </a:t>
            </a:r>
            <a:r>
              <a:rPr lang="en-US" dirty="0" smtClean="0"/>
              <a:t>released their health records</a:t>
            </a:r>
            <a:br>
              <a:rPr lang="en-US" dirty="0" smtClean="0"/>
            </a:br>
            <a:r>
              <a:rPr lang="en-US" dirty="0" smtClean="0"/>
              <a:t>to</a:t>
            </a:r>
            <a:r>
              <a:rPr lang="en-US" dirty="0"/>
              <a:t>, for a period of 6 years.</a:t>
            </a:r>
          </a:p>
          <a:p>
            <a:pPr lvl="1"/>
            <a:r>
              <a:rPr lang="en-US" dirty="0"/>
              <a:t>Request a Restriction</a:t>
            </a:r>
          </a:p>
          <a:p>
            <a:pPr lvl="1"/>
            <a:r>
              <a:rPr lang="en-US" dirty="0"/>
              <a:t>Request an alternative means </a:t>
            </a:r>
            <a:r>
              <a:rPr lang="en-US" dirty="0" smtClean="0"/>
              <a:t>of</a:t>
            </a:r>
            <a:br>
              <a:rPr lang="en-US" dirty="0" smtClean="0"/>
            </a:br>
            <a:r>
              <a:rPr lang="en-US" dirty="0" smtClean="0"/>
              <a:t>communication</a:t>
            </a:r>
            <a:endParaRPr lang="en-US" dirty="0"/>
          </a:p>
          <a:p>
            <a:pPr lvl="1"/>
            <a:r>
              <a:rPr lang="en-US" dirty="0"/>
              <a:t>Request an amendment</a:t>
            </a:r>
          </a:p>
          <a:p>
            <a:pPr lvl="1"/>
            <a:r>
              <a:rPr lang="en-US" dirty="0"/>
              <a:t>All inpatients have the right to Opt-Out of </a:t>
            </a:r>
            <a:r>
              <a:rPr lang="en-US" dirty="0" smtClean="0"/>
              <a:t>the</a:t>
            </a:r>
            <a:br>
              <a:rPr lang="en-US" dirty="0" smtClean="0"/>
            </a:br>
            <a:r>
              <a:rPr lang="en-US" dirty="0" smtClean="0"/>
              <a:t>facility </a:t>
            </a:r>
            <a:r>
              <a:rPr lang="en-US" dirty="0"/>
              <a:t>directory</a:t>
            </a:r>
          </a:p>
        </p:txBody>
      </p:sp>
      <p:sp>
        <p:nvSpPr>
          <p:cNvPr id="4" name="Title 3"/>
          <p:cNvSpPr>
            <a:spLocks noGrp="1"/>
          </p:cNvSpPr>
          <p:nvPr>
            <p:ph type="title"/>
          </p:nvPr>
        </p:nvSpPr>
        <p:spPr/>
        <p:txBody>
          <a:bodyPr/>
          <a:lstStyle/>
          <a:p>
            <a:r>
              <a:rPr lang="en-US" dirty="0" smtClean="0"/>
              <a:t>Patient’s Rights under HIPAA</a:t>
            </a:r>
            <a:endParaRPr lang="en-US" dirty="0"/>
          </a:p>
        </p:txBody>
      </p:sp>
      <p:pic>
        <p:nvPicPr>
          <p:cNvPr id="2052" name="Picture 4" descr="C:\Users\rromero1\AppData\Local\Microsoft\Windows\Temporary Internet Files\Content.IE5\X36LXC3F\MP9004221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168" y="2459736"/>
            <a:ext cx="2583648"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59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Content Placeholder 2"/>
          <p:cNvSpPr>
            <a:spLocks noGrp="1"/>
          </p:cNvSpPr>
          <p:nvPr>
            <p:ph sz="quarter" idx="12"/>
          </p:nvPr>
        </p:nvSpPr>
        <p:spPr/>
        <p:txBody>
          <a:bodyPr>
            <a:normAutofit/>
          </a:bodyPr>
          <a:lstStyle/>
          <a:p>
            <a:pPr marL="0" indent="0">
              <a:buNone/>
            </a:pPr>
            <a:r>
              <a:rPr lang="en-US" sz="2000" dirty="0"/>
              <a:t>The </a:t>
            </a:r>
            <a:r>
              <a:rPr lang="en-US" sz="2000" b="1" dirty="0"/>
              <a:t>Notice of Privacy Practices </a:t>
            </a:r>
            <a:r>
              <a:rPr lang="en-US" sz="2000" dirty="0"/>
              <a:t>(NPP) document is displayed in a prominent location and made available to all patients to help them understand their rights under HIPAA. The NPP </a:t>
            </a:r>
            <a:r>
              <a:rPr lang="en-US" sz="2000" dirty="0" smtClean="0"/>
              <a:t>informs the </a:t>
            </a:r>
            <a:r>
              <a:rPr lang="en-US" sz="2000" dirty="0"/>
              <a:t>patient of:</a:t>
            </a:r>
          </a:p>
          <a:p>
            <a:pPr marL="342900" indent="-342900">
              <a:buFont typeface="Arial" pitchFamily="34" charset="0"/>
              <a:buChar char="•"/>
            </a:pPr>
            <a:r>
              <a:rPr lang="en-US" sz="2000" dirty="0"/>
              <a:t>Our pledge to keep their information private.</a:t>
            </a:r>
          </a:p>
          <a:p>
            <a:pPr marL="342900" lvl="0" indent="-342900">
              <a:buFont typeface="Arial" panose="020B0604020202020204" pitchFamily="34" charset="0"/>
              <a:buChar char="•"/>
            </a:pPr>
            <a:r>
              <a:rPr lang="en-US" sz="2000" dirty="0" smtClean="0"/>
              <a:t>How </a:t>
            </a:r>
            <a:r>
              <a:rPr lang="en-US" sz="2000" dirty="0"/>
              <a:t>information about them may be used or disclosed in the process of treatment, collecting payment, and improving healthcare </a:t>
            </a:r>
            <a:r>
              <a:rPr lang="en-US" sz="2000" dirty="0" smtClean="0"/>
              <a:t>operations.</a:t>
            </a:r>
            <a:endParaRPr lang="en-US" sz="2000" dirty="0"/>
          </a:p>
          <a:p>
            <a:pPr marL="342900" lvl="0" indent="-342900">
              <a:buFont typeface="Arial" panose="020B0604020202020204" pitchFamily="34" charset="0"/>
              <a:buChar char="•"/>
            </a:pPr>
            <a:r>
              <a:rPr lang="en-US" sz="2000" dirty="0" smtClean="0"/>
              <a:t>Remedies </a:t>
            </a:r>
            <a:r>
              <a:rPr lang="en-US" sz="2000" dirty="0"/>
              <a:t>they may seek under the law if they feel their rights have been violated.</a:t>
            </a:r>
          </a:p>
          <a:p>
            <a:pPr marL="0" indent="0">
              <a:buNone/>
            </a:pPr>
            <a:r>
              <a:rPr lang="en-US" sz="2000" dirty="0" smtClean="0"/>
              <a:t>Reference </a:t>
            </a:r>
            <a:r>
              <a:rPr lang="en-US" sz="2000" dirty="0"/>
              <a:t>Dignity Health Policy: 110.1.019 Notice of Privacy </a:t>
            </a:r>
            <a:r>
              <a:rPr lang="en-US" sz="2000" dirty="0" smtClean="0"/>
              <a:t>Practices</a:t>
            </a:r>
            <a:endParaRPr lang="en-US" sz="2000" dirty="0"/>
          </a:p>
        </p:txBody>
      </p:sp>
      <p:sp>
        <p:nvSpPr>
          <p:cNvPr id="4" name="Title 3"/>
          <p:cNvSpPr>
            <a:spLocks noGrp="1"/>
          </p:cNvSpPr>
          <p:nvPr>
            <p:ph type="title"/>
          </p:nvPr>
        </p:nvSpPr>
        <p:spPr/>
        <p:txBody>
          <a:bodyPr/>
          <a:lstStyle/>
          <a:p>
            <a:r>
              <a:rPr lang="en-US" dirty="0" smtClean="0"/>
              <a:t>Notice of Privacy Practices</a:t>
            </a:r>
            <a:endParaRPr lang="en-US" dirty="0"/>
          </a:p>
        </p:txBody>
      </p:sp>
    </p:spTree>
    <p:extLst>
      <p:ext uri="{BB962C8B-B14F-4D97-AF65-F5344CB8AC3E}">
        <p14:creationId xmlns:p14="http://schemas.microsoft.com/office/powerpoint/2010/main" val="600096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a:prstGeom prst="rect">
            <a:avLst/>
          </a:prstGeom>
          <a:ln/>
        </p:spPr>
        <p:txBody>
          <a:bodyPr/>
          <a:lstStyle/>
          <a:p>
            <a:pPr>
              <a:defRPr/>
            </a:pPr>
            <a:fld id="{7B974C38-B2DF-4E2B-974F-4BFEA7EF721E}" type="slidenum">
              <a:rPr lang="en-US"/>
              <a:pPr>
                <a:defRPr/>
              </a:pPr>
              <a:t>14</a:t>
            </a:fld>
            <a:endParaRPr lang="en-US" dirty="0"/>
          </a:p>
        </p:txBody>
      </p:sp>
      <p:sp>
        <p:nvSpPr>
          <p:cNvPr id="195591" name="Rectangle 7"/>
          <p:cNvSpPr>
            <a:spLocks noGrp="1" noChangeArrowheads="1"/>
          </p:cNvSpPr>
          <p:nvPr>
            <p:ph sz="quarter" idx="12"/>
          </p:nvPr>
        </p:nvSpPr>
        <p:spPr>
          <a:prstGeom prst="rect">
            <a:avLst/>
          </a:prstGeom>
        </p:spPr>
        <p:txBody>
          <a:bodyPr>
            <a:noAutofit/>
          </a:bodyPr>
          <a:lstStyle/>
          <a:p>
            <a:pPr marL="0" indent="0">
              <a:spcAft>
                <a:spcPct val="30000"/>
              </a:spcAft>
              <a:buNone/>
            </a:pPr>
            <a:r>
              <a:rPr lang="en-US" sz="2000" dirty="0" smtClean="0"/>
              <a:t>A patient’s written authorization is required for most uses or disclosures of PHI </a:t>
            </a:r>
            <a:r>
              <a:rPr lang="en-US" sz="2000" u="sng" dirty="0" smtClean="0"/>
              <a:t>except</a:t>
            </a:r>
            <a:r>
              <a:rPr lang="en-US" sz="2000" dirty="0" smtClean="0"/>
              <a:t> for treatment, payment and operations (TPO).</a:t>
            </a:r>
          </a:p>
          <a:p>
            <a:pPr marL="452750"/>
            <a:r>
              <a:rPr lang="en-US" sz="2000" b="1" dirty="0" smtClean="0">
                <a:solidFill>
                  <a:srgbClr val="AA272F"/>
                </a:solidFill>
              </a:rPr>
              <a:t>Treatment</a:t>
            </a:r>
            <a:r>
              <a:rPr lang="en-US" sz="2000" dirty="0" smtClean="0"/>
              <a:t>: Disclosing necessary information to other providers who are involved in treating the patient.</a:t>
            </a:r>
          </a:p>
          <a:p>
            <a:pPr marL="452750"/>
            <a:r>
              <a:rPr lang="en-US" sz="2000" b="1" dirty="0" smtClean="0">
                <a:solidFill>
                  <a:srgbClr val="AA272F"/>
                </a:solidFill>
              </a:rPr>
              <a:t>Payment</a:t>
            </a:r>
            <a:r>
              <a:rPr lang="en-US" sz="2000" dirty="0" smtClean="0"/>
              <a:t>: Disclosing necessary information to</a:t>
            </a:r>
            <a:br>
              <a:rPr lang="en-US" sz="2000" dirty="0" smtClean="0"/>
            </a:br>
            <a:r>
              <a:rPr lang="en-US" sz="2000" dirty="0" smtClean="0"/>
              <a:t>health plans, insurers, others for the payment</a:t>
            </a:r>
            <a:br>
              <a:rPr lang="en-US" sz="2000" dirty="0" smtClean="0"/>
            </a:br>
            <a:r>
              <a:rPr lang="en-US" sz="2000" dirty="0" smtClean="0"/>
              <a:t>of health care provided to the patient. You</a:t>
            </a:r>
            <a:br>
              <a:rPr lang="en-US" sz="2000" dirty="0" smtClean="0"/>
            </a:br>
            <a:r>
              <a:rPr lang="en-US" sz="2000" dirty="0" smtClean="0"/>
              <a:t>must limit disclosure to the minimum</a:t>
            </a:r>
            <a:br>
              <a:rPr lang="en-US" sz="2000" dirty="0" smtClean="0"/>
            </a:br>
            <a:r>
              <a:rPr lang="en-US" sz="2000" dirty="0" smtClean="0"/>
              <a:t>necessary. If more information than necessary</a:t>
            </a:r>
            <a:br>
              <a:rPr lang="en-US" sz="2000" dirty="0" smtClean="0"/>
            </a:br>
            <a:r>
              <a:rPr lang="en-US" sz="2000" dirty="0" smtClean="0"/>
              <a:t>is on the patient record you must remove it.</a:t>
            </a:r>
          </a:p>
          <a:p>
            <a:pPr marL="452750"/>
            <a:r>
              <a:rPr lang="en-US" sz="2000" b="1" dirty="0" smtClean="0">
                <a:solidFill>
                  <a:srgbClr val="AA272F"/>
                </a:solidFill>
              </a:rPr>
              <a:t>Operations</a:t>
            </a:r>
            <a:r>
              <a:rPr lang="en-US" sz="2000" dirty="0" smtClean="0"/>
              <a:t>: Use of health information for</a:t>
            </a:r>
            <a:br>
              <a:rPr lang="en-US" sz="2000" dirty="0" smtClean="0"/>
            </a:br>
            <a:r>
              <a:rPr lang="en-US" sz="2000" dirty="0" smtClean="0"/>
              <a:t>quality improvement, care management,</a:t>
            </a:r>
            <a:br>
              <a:rPr lang="en-US" sz="2000" dirty="0" smtClean="0"/>
            </a:br>
            <a:r>
              <a:rPr lang="en-US" sz="2000" dirty="0" smtClean="0"/>
              <a:t>patient satisfaction studies, accreditation,</a:t>
            </a:r>
            <a:br>
              <a:rPr lang="en-US" sz="2000" dirty="0" smtClean="0"/>
            </a:br>
            <a:r>
              <a:rPr lang="en-US" sz="2000" dirty="0" smtClean="0"/>
              <a:t>and education.</a:t>
            </a:r>
          </a:p>
        </p:txBody>
      </p:sp>
      <p:sp>
        <p:nvSpPr>
          <p:cNvPr id="195590" name="Rectangle 6"/>
          <p:cNvSpPr>
            <a:spLocks noGrp="1" noChangeArrowheads="1"/>
          </p:cNvSpPr>
          <p:nvPr>
            <p:ph type="title"/>
          </p:nvPr>
        </p:nvSpPr>
        <p:spPr/>
        <p:txBody>
          <a:bodyPr/>
          <a:lstStyle/>
          <a:p>
            <a:r>
              <a:rPr lang="en-US" dirty="0" smtClean="0"/>
              <a:t>Treatment, Payment and Operations (TPO)</a:t>
            </a:r>
          </a:p>
        </p:txBody>
      </p:sp>
      <p:pic>
        <p:nvPicPr>
          <p:cNvPr id="195592" name="Picture 8" descr="iStock_medical bills"/>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42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a:prstGeom prst="rect">
            <a:avLst/>
          </a:prstGeom>
          <a:ln/>
        </p:spPr>
        <p:txBody>
          <a:bodyPr/>
          <a:lstStyle/>
          <a:p>
            <a:pPr>
              <a:defRPr/>
            </a:pPr>
            <a:fld id="{D0ED7209-AFF8-4FEA-99C2-4276F87C7576}" type="slidenum">
              <a:rPr lang="en-US"/>
              <a:pPr>
                <a:defRPr/>
              </a:pPr>
              <a:t>15</a:t>
            </a:fld>
            <a:endParaRPr lang="en-US" dirty="0"/>
          </a:p>
        </p:txBody>
      </p:sp>
      <p:sp>
        <p:nvSpPr>
          <p:cNvPr id="197639" name="Rectangle 7"/>
          <p:cNvSpPr>
            <a:spLocks noGrp="1" noChangeArrowheads="1"/>
          </p:cNvSpPr>
          <p:nvPr>
            <p:ph sz="quarter" idx="12"/>
          </p:nvPr>
        </p:nvSpPr>
        <p:spPr>
          <a:prstGeom prst="rect">
            <a:avLst/>
          </a:prstGeom>
        </p:spPr>
        <p:txBody>
          <a:bodyPr>
            <a:noAutofit/>
          </a:bodyPr>
          <a:lstStyle/>
          <a:p>
            <a:pPr>
              <a:lnSpc>
                <a:spcPct val="95000"/>
              </a:lnSpc>
              <a:spcAft>
                <a:spcPct val="20000"/>
              </a:spcAft>
            </a:pPr>
            <a:r>
              <a:rPr lang="en-US" sz="2000" dirty="0" smtClean="0"/>
              <a:t>For any use or disclosure outside of TPO, we need the patient’s signed authorization. For example:</a:t>
            </a:r>
          </a:p>
          <a:p>
            <a:pPr marL="401638" lvl="1" indent="-234950">
              <a:lnSpc>
                <a:spcPct val="95000"/>
              </a:lnSpc>
              <a:spcAft>
                <a:spcPts val="0"/>
              </a:spcAft>
            </a:pPr>
            <a:r>
              <a:rPr lang="en-US" dirty="0" smtClean="0"/>
              <a:t>To participate in the Facility Directory</a:t>
            </a:r>
          </a:p>
          <a:p>
            <a:pPr marL="401638" lvl="1" indent="-234950">
              <a:lnSpc>
                <a:spcPct val="95000"/>
              </a:lnSpc>
              <a:spcAft>
                <a:spcPts val="0"/>
              </a:spcAft>
            </a:pPr>
            <a:r>
              <a:rPr lang="en-US" dirty="0" smtClean="0"/>
              <a:t>To share PHI with family and friends who are</a:t>
            </a:r>
            <a:br>
              <a:rPr lang="en-US" dirty="0" smtClean="0"/>
            </a:br>
            <a:r>
              <a:rPr lang="en-US" dirty="0" smtClean="0"/>
              <a:t>not the Medical Power of Attorney</a:t>
            </a:r>
          </a:p>
          <a:p>
            <a:pPr marL="401638" lvl="1" indent="-234950">
              <a:lnSpc>
                <a:spcPct val="95000"/>
              </a:lnSpc>
              <a:spcAft>
                <a:spcPts val="0"/>
              </a:spcAft>
            </a:pPr>
            <a:r>
              <a:rPr lang="en-US" dirty="0" smtClean="0"/>
              <a:t>To disclose PHI to a pharmaceutical company</a:t>
            </a:r>
          </a:p>
          <a:p>
            <a:pPr marL="401638" lvl="1" indent="-234950">
              <a:lnSpc>
                <a:spcPct val="95000"/>
              </a:lnSpc>
              <a:spcAft>
                <a:spcPts val="0"/>
              </a:spcAft>
            </a:pPr>
            <a:r>
              <a:rPr lang="en-US" dirty="0" smtClean="0"/>
              <a:t>If a lawyer wants PHI for a lawsuit</a:t>
            </a:r>
          </a:p>
          <a:p>
            <a:pPr marL="401638" lvl="1" indent="-234950">
              <a:lnSpc>
                <a:spcPct val="95000"/>
              </a:lnSpc>
              <a:spcAft>
                <a:spcPts val="0"/>
              </a:spcAft>
            </a:pPr>
            <a:r>
              <a:rPr lang="en-US" dirty="0" smtClean="0"/>
              <a:t>To life insurance companies</a:t>
            </a:r>
          </a:p>
          <a:p>
            <a:pPr marL="401638" lvl="1" indent="-234950">
              <a:lnSpc>
                <a:spcPct val="95000"/>
              </a:lnSpc>
              <a:spcAft>
                <a:spcPts val="0"/>
              </a:spcAft>
            </a:pPr>
            <a:r>
              <a:rPr lang="en-US" dirty="0" smtClean="0"/>
              <a:t>For disability determination</a:t>
            </a:r>
          </a:p>
          <a:p>
            <a:pPr marL="401638" lvl="1" indent="-234950">
              <a:lnSpc>
                <a:spcPct val="95000"/>
              </a:lnSpc>
              <a:spcAft>
                <a:spcPts val="0"/>
              </a:spcAft>
            </a:pPr>
            <a:r>
              <a:rPr lang="en-US" dirty="0" smtClean="0"/>
              <a:t>Research and studies</a:t>
            </a:r>
          </a:p>
          <a:p>
            <a:pPr marL="401638" lvl="1" indent="-234950">
              <a:lnSpc>
                <a:spcPct val="95000"/>
              </a:lnSpc>
              <a:spcAft>
                <a:spcPts val="0"/>
              </a:spcAft>
            </a:pPr>
            <a:r>
              <a:rPr lang="en-US" dirty="0" smtClean="0"/>
              <a:t>Marketing communications/news media</a:t>
            </a:r>
          </a:p>
          <a:p>
            <a:pPr marL="401638" lvl="1" indent="-234950">
              <a:lnSpc>
                <a:spcPct val="95000"/>
              </a:lnSpc>
              <a:spcAft>
                <a:spcPts val="0"/>
              </a:spcAft>
            </a:pPr>
            <a:r>
              <a:rPr lang="en-US" dirty="0" smtClean="0"/>
              <a:t>Fundraising using the patient’s health </a:t>
            </a:r>
            <a:br>
              <a:rPr lang="en-US" dirty="0" smtClean="0"/>
            </a:br>
            <a:r>
              <a:rPr lang="en-US" dirty="0" smtClean="0"/>
              <a:t>information</a:t>
            </a:r>
          </a:p>
          <a:p>
            <a:pPr marL="401638" lvl="1" indent="-234950">
              <a:lnSpc>
                <a:spcPct val="95000"/>
              </a:lnSpc>
              <a:spcAft>
                <a:spcPts val="0"/>
              </a:spcAft>
            </a:pPr>
            <a:r>
              <a:rPr lang="en-US" dirty="0" smtClean="0"/>
              <a:t>Release of sensitive PHI such as HIV/AIDS</a:t>
            </a:r>
            <a:br>
              <a:rPr lang="en-US" dirty="0" smtClean="0"/>
            </a:br>
            <a:r>
              <a:rPr lang="en-US" dirty="0" smtClean="0"/>
              <a:t>test results; substance abuse; mental health;</a:t>
            </a:r>
            <a:br>
              <a:rPr lang="en-US" dirty="0" smtClean="0"/>
            </a:br>
            <a:r>
              <a:rPr lang="en-US" dirty="0" smtClean="0"/>
              <a:t>and developmental disability.</a:t>
            </a:r>
          </a:p>
        </p:txBody>
      </p:sp>
      <p:sp>
        <p:nvSpPr>
          <p:cNvPr id="197638" name="Rectangle 6"/>
          <p:cNvSpPr>
            <a:spLocks noGrp="1" noChangeArrowheads="1"/>
          </p:cNvSpPr>
          <p:nvPr>
            <p:ph type="title"/>
          </p:nvPr>
        </p:nvSpPr>
        <p:spPr/>
        <p:txBody>
          <a:bodyPr/>
          <a:lstStyle/>
          <a:p>
            <a:r>
              <a:rPr lang="en-US" sz="2600" dirty="0" smtClean="0"/>
              <a:t>Written Authorization Required for Use or Disclosure of PHI</a:t>
            </a:r>
          </a:p>
        </p:txBody>
      </p:sp>
      <p:pic>
        <p:nvPicPr>
          <p:cNvPr id="197640" name="Picture 8" descr="MP900403720[1]"/>
          <p:cNvPicPr preferRelativeResize="0">
            <a:picLocks noChangeArrowheads="1"/>
          </p:cNvPicPr>
          <p:nvPr/>
        </p:nvPicPr>
        <p:blipFill>
          <a:blip r:embed="rId3" cstate="print">
            <a:extLst>
              <a:ext uri="{28A0092B-C50C-407E-A947-70E740481C1C}">
                <a14:useLocalDpi xmlns:a14="http://schemas.microsoft.com/office/drawing/2010/main" val="0"/>
              </a:ext>
            </a:extLst>
          </a:blip>
          <a:srcRect b="6424"/>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8343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a:prstGeom prst="rect">
            <a:avLst/>
          </a:prstGeom>
          <a:ln/>
        </p:spPr>
        <p:txBody>
          <a:bodyPr/>
          <a:lstStyle/>
          <a:p>
            <a:pPr>
              <a:defRPr/>
            </a:pPr>
            <a:fld id="{0347DA27-4FCE-4174-AA0B-FF6870A920CD}" type="slidenum">
              <a:rPr lang="en-US"/>
              <a:pPr>
                <a:defRPr/>
              </a:pPr>
              <a:t>16</a:t>
            </a:fld>
            <a:endParaRPr lang="en-US" dirty="0"/>
          </a:p>
        </p:txBody>
      </p:sp>
      <p:sp>
        <p:nvSpPr>
          <p:cNvPr id="199685" name="Rectangle 5"/>
          <p:cNvSpPr>
            <a:spLocks noGrp="1" noChangeArrowheads="1"/>
          </p:cNvSpPr>
          <p:nvPr>
            <p:ph sz="quarter" idx="12"/>
          </p:nvPr>
        </p:nvSpPr>
        <p:spPr>
          <a:prstGeom prst="rect">
            <a:avLst/>
          </a:prstGeom>
        </p:spPr>
        <p:txBody>
          <a:bodyPr>
            <a:noAutofit/>
          </a:bodyPr>
          <a:lstStyle/>
          <a:p>
            <a:pPr>
              <a:lnSpc>
                <a:spcPct val="95000"/>
              </a:lnSpc>
              <a:spcAft>
                <a:spcPct val="40000"/>
              </a:spcAft>
            </a:pPr>
            <a:r>
              <a:rPr lang="en-US" sz="2000" dirty="0" smtClean="0"/>
              <a:t>Patients may restrict or prohibit some or all uses of their information in the facility directory.</a:t>
            </a:r>
          </a:p>
          <a:p>
            <a:pPr>
              <a:lnSpc>
                <a:spcPct val="95000"/>
              </a:lnSpc>
              <a:spcAft>
                <a:spcPct val="30000"/>
              </a:spcAft>
            </a:pPr>
            <a:r>
              <a:rPr lang="en-US" sz="2000" dirty="0" smtClean="0"/>
              <a:t>Facility directory may contain only:</a:t>
            </a:r>
          </a:p>
          <a:p>
            <a:pPr marL="633413" lvl="1">
              <a:lnSpc>
                <a:spcPct val="95000"/>
              </a:lnSpc>
              <a:spcAft>
                <a:spcPct val="30000"/>
              </a:spcAft>
            </a:pPr>
            <a:r>
              <a:rPr lang="en-US" dirty="0" smtClean="0"/>
              <a:t>Patient Name</a:t>
            </a:r>
          </a:p>
          <a:p>
            <a:pPr marL="633413" lvl="1">
              <a:lnSpc>
                <a:spcPct val="95000"/>
              </a:lnSpc>
              <a:spcAft>
                <a:spcPct val="30000"/>
              </a:spcAft>
            </a:pPr>
            <a:r>
              <a:rPr lang="en-US" dirty="0" smtClean="0"/>
              <a:t>Facility Location</a:t>
            </a:r>
          </a:p>
          <a:p>
            <a:pPr marL="633413" lvl="1">
              <a:lnSpc>
                <a:spcPct val="95000"/>
              </a:lnSpc>
              <a:spcAft>
                <a:spcPct val="30000"/>
              </a:spcAft>
            </a:pPr>
            <a:r>
              <a:rPr lang="en-US" dirty="0" smtClean="0"/>
              <a:t>Condition (using one-word general terms)</a:t>
            </a:r>
          </a:p>
          <a:p>
            <a:pPr marL="633413" lvl="1">
              <a:lnSpc>
                <a:spcPct val="95000"/>
              </a:lnSpc>
              <a:spcAft>
                <a:spcPct val="40000"/>
              </a:spcAft>
            </a:pPr>
            <a:r>
              <a:rPr lang="en-US" dirty="0" smtClean="0"/>
              <a:t>Religious Affiliation (provided only to</a:t>
            </a:r>
            <a:br>
              <a:rPr lang="en-US" dirty="0" smtClean="0"/>
            </a:br>
            <a:r>
              <a:rPr lang="en-US" dirty="0" smtClean="0"/>
              <a:t>visiting clergy)</a:t>
            </a:r>
          </a:p>
          <a:p>
            <a:pPr>
              <a:lnSpc>
                <a:spcPct val="95000"/>
              </a:lnSpc>
              <a:spcAft>
                <a:spcPct val="30000"/>
              </a:spcAft>
            </a:pPr>
            <a:r>
              <a:rPr lang="en-US" sz="2000" dirty="0" smtClean="0"/>
              <a:t>Patient information will be provided only when</a:t>
            </a:r>
            <a:br>
              <a:rPr lang="en-US" sz="2000" dirty="0" smtClean="0"/>
            </a:br>
            <a:r>
              <a:rPr lang="en-US" sz="2000" dirty="0" smtClean="0"/>
              <a:t>the request is for information by patient name.</a:t>
            </a:r>
          </a:p>
          <a:p>
            <a:pPr marL="633413" lvl="1">
              <a:lnSpc>
                <a:spcPct val="95000"/>
              </a:lnSpc>
              <a:spcAft>
                <a:spcPct val="30000"/>
              </a:spcAft>
            </a:pPr>
            <a:r>
              <a:rPr lang="en-US" dirty="0" smtClean="0"/>
              <a:t>Religious affiliation may be disclosed</a:t>
            </a:r>
            <a:br>
              <a:rPr lang="en-US" dirty="0" smtClean="0"/>
            </a:br>
            <a:r>
              <a:rPr lang="en-US" dirty="0" smtClean="0"/>
              <a:t>only to visiting clergy.</a:t>
            </a:r>
          </a:p>
          <a:p>
            <a:pPr marL="633413" lvl="1">
              <a:lnSpc>
                <a:spcPct val="95000"/>
              </a:lnSpc>
              <a:spcAft>
                <a:spcPct val="40000"/>
              </a:spcAft>
            </a:pPr>
            <a:r>
              <a:rPr lang="en-US" dirty="0" smtClean="0"/>
              <a:t>Visiting clergy may access directory</a:t>
            </a:r>
            <a:br>
              <a:rPr lang="en-US" dirty="0" smtClean="0"/>
            </a:br>
            <a:r>
              <a:rPr lang="en-US" dirty="0" smtClean="0"/>
              <a:t>information without patient name.</a:t>
            </a:r>
          </a:p>
          <a:p>
            <a:pPr marL="633413" lvl="1">
              <a:lnSpc>
                <a:spcPct val="95000"/>
              </a:lnSpc>
              <a:spcAft>
                <a:spcPct val="40000"/>
              </a:spcAft>
            </a:pPr>
            <a:endParaRPr lang="en-US" dirty="0" smtClean="0"/>
          </a:p>
        </p:txBody>
      </p:sp>
      <p:sp>
        <p:nvSpPr>
          <p:cNvPr id="199684" name="Rectangle 4"/>
          <p:cNvSpPr>
            <a:spLocks noGrp="1" noChangeArrowheads="1"/>
          </p:cNvSpPr>
          <p:nvPr>
            <p:ph type="title"/>
          </p:nvPr>
        </p:nvSpPr>
        <p:spPr/>
        <p:txBody>
          <a:bodyPr/>
          <a:lstStyle/>
          <a:p>
            <a:r>
              <a:rPr lang="en-US" dirty="0" smtClean="0"/>
              <a:t>110.1.005 Facility Patient Directory Policy</a:t>
            </a:r>
          </a:p>
        </p:txBody>
      </p:sp>
      <p:pic>
        <p:nvPicPr>
          <p:cNvPr id="199686" name="Picture 6" descr="_51O0761 copy"/>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90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0"/>
          <p:cNvSpPr txBox="1">
            <a:spLocks noGrp="1" noChangeArrowheads="1"/>
          </p:cNvSpPr>
          <p:nvPr/>
        </p:nvSpPr>
        <p:spPr bwMode="auto">
          <a:xfrm>
            <a:off x="8324850" y="6459538"/>
            <a:ext cx="3460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000" b="1">
                <a:solidFill>
                  <a:schemeClr val="bg1"/>
                </a:solidFill>
                <a:latin typeface="Comic Sans MS" pitchFamily="66" charset="0"/>
              </a:defRPr>
            </a:lvl1pPr>
            <a:lvl2pPr marL="742950" indent="-285750" eaLnBrk="0" hangingPunct="0">
              <a:defRPr sz="2000" b="1">
                <a:solidFill>
                  <a:schemeClr val="bg1"/>
                </a:solidFill>
                <a:latin typeface="Comic Sans MS" pitchFamily="66" charset="0"/>
              </a:defRPr>
            </a:lvl2pPr>
            <a:lvl3pPr marL="1143000" indent="-228600" eaLnBrk="0" hangingPunct="0">
              <a:defRPr sz="2000" b="1">
                <a:solidFill>
                  <a:schemeClr val="bg1"/>
                </a:solidFill>
                <a:latin typeface="Comic Sans MS" pitchFamily="66" charset="0"/>
              </a:defRPr>
            </a:lvl3pPr>
            <a:lvl4pPr marL="1600200" indent="-228600" eaLnBrk="0" hangingPunct="0">
              <a:defRPr sz="2000" b="1">
                <a:solidFill>
                  <a:schemeClr val="bg1"/>
                </a:solidFill>
                <a:latin typeface="Comic Sans MS" pitchFamily="66" charset="0"/>
              </a:defRPr>
            </a:lvl4pPr>
            <a:lvl5pPr marL="2057400" indent="-228600" eaLnBrk="0" hangingPunct="0">
              <a:defRPr sz="2000" b="1">
                <a:solidFill>
                  <a:schemeClr val="bg1"/>
                </a:solidFill>
                <a:latin typeface="Comic Sans MS" pitchFamily="66" charset="0"/>
              </a:defRPr>
            </a:lvl5pPr>
            <a:lvl6pPr marL="2514600" indent="-228600" eaLnBrk="0" fontAlgn="base" hangingPunct="0">
              <a:spcBef>
                <a:spcPct val="0"/>
              </a:spcBef>
              <a:spcAft>
                <a:spcPct val="0"/>
              </a:spcAft>
              <a:defRPr sz="2000" b="1">
                <a:solidFill>
                  <a:schemeClr val="bg1"/>
                </a:solidFill>
                <a:latin typeface="Comic Sans MS" pitchFamily="66" charset="0"/>
              </a:defRPr>
            </a:lvl6pPr>
            <a:lvl7pPr marL="2971800" indent="-228600" eaLnBrk="0" fontAlgn="base" hangingPunct="0">
              <a:spcBef>
                <a:spcPct val="0"/>
              </a:spcBef>
              <a:spcAft>
                <a:spcPct val="0"/>
              </a:spcAft>
              <a:defRPr sz="2000" b="1">
                <a:solidFill>
                  <a:schemeClr val="bg1"/>
                </a:solidFill>
                <a:latin typeface="Comic Sans MS" pitchFamily="66" charset="0"/>
              </a:defRPr>
            </a:lvl7pPr>
            <a:lvl8pPr marL="3429000" indent="-228600" eaLnBrk="0" fontAlgn="base" hangingPunct="0">
              <a:spcBef>
                <a:spcPct val="0"/>
              </a:spcBef>
              <a:spcAft>
                <a:spcPct val="0"/>
              </a:spcAft>
              <a:defRPr sz="2000" b="1">
                <a:solidFill>
                  <a:schemeClr val="bg1"/>
                </a:solidFill>
                <a:latin typeface="Comic Sans MS" pitchFamily="66" charset="0"/>
              </a:defRPr>
            </a:lvl8pPr>
            <a:lvl9pPr marL="3886200" indent="-228600" eaLnBrk="0" fontAlgn="base" hangingPunct="0">
              <a:spcBef>
                <a:spcPct val="0"/>
              </a:spcBef>
              <a:spcAft>
                <a:spcPct val="0"/>
              </a:spcAft>
              <a:defRPr sz="2000" b="1">
                <a:solidFill>
                  <a:schemeClr val="bg1"/>
                </a:solidFill>
                <a:latin typeface="Comic Sans MS" pitchFamily="66" charset="0"/>
              </a:defRPr>
            </a:lvl9pPr>
          </a:lstStyle>
          <a:p>
            <a:pPr algn="r" eaLnBrk="1" hangingPunct="1"/>
            <a:fld id="{C69B87CD-52A9-4110-8901-7E90FB7DC1AE}" type="slidenum">
              <a:rPr lang="en-US" sz="1000" b="0">
                <a:solidFill>
                  <a:srgbClr val="CD531C"/>
                </a:solidFill>
                <a:latin typeface="Calibri" pitchFamily="34" charset="0"/>
              </a:rPr>
              <a:pPr algn="r" eaLnBrk="1" hangingPunct="1"/>
              <a:t>17</a:t>
            </a:fld>
            <a:endParaRPr lang="en-US" sz="1000" b="0" dirty="0">
              <a:solidFill>
                <a:srgbClr val="CD531C"/>
              </a:solidFill>
              <a:latin typeface="Calibri" pitchFamily="34" charset="0"/>
            </a:endParaRPr>
          </a:p>
        </p:txBody>
      </p:sp>
      <p:sp>
        <p:nvSpPr>
          <p:cNvPr id="214025" name="Rectangle 9"/>
          <p:cNvSpPr>
            <a:spLocks noGrp="1" noChangeArrowheads="1"/>
          </p:cNvSpPr>
          <p:nvPr>
            <p:ph sz="quarter" idx="12"/>
          </p:nvPr>
        </p:nvSpPr>
        <p:spPr/>
        <p:txBody>
          <a:bodyPr>
            <a:noAutofit/>
          </a:bodyPr>
          <a:lstStyle/>
          <a:p>
            <a:r>
              <a:rPr lang="en-US" sz="2000" dirty="0" smtClean="0"/>
              <a:t>Incidental means a use or disclosure that cannot be reasonably prevented, is limited in nature, and occurs as a by-product of an otherwise permitted use or disclosure. </a:t>
            </a:r>
          </a:p>
          <a:p>
            <a:r>
              <a:rPr lang="en-US" sz="2000" dirty="0" smtClean="0"/>
              <a:t>For example: </a:t>
            </a:r>
          </a:p>
          <a:p>
            <a:pPr lvl="1"/>
            <a:r>
              <a:rPr lang="en-US" dirty="0" smtClean="0"/>
              <a:t>discussion with a patient in a semi-private</a:t>
            </a:r>
            <a:br>
              <a:rPr lang="en-US" dirty="0" smtClean="0"/>
            </a:br>
            <a:r>
              <a:rPr lang="en-US" dirty="0" smtClean="0"/>
              <a:t>hospital room. </a:t>
            </a:r>
          </a:p>
          <a:p>
            <a:pPr lvl="1"/>
            <a:r>
              <a:rPr lang="en-US" dirty="0" smtClean="0"/>
              <a:t>calling a patient’s name in waiting room.</a:t>
            </a:r>
          </a:p>
          <a:p>
            <a:pPr lvl="1"/>
            <a:r>
              <a:rPr lang="en-US" dirty="0" smtClean="0"/>
              <a:t>discussions during teaching rounds.</a:t>
            </a:r>
          </a:p>
          <a:p>
            <a:pPr lvl="1"/>
            <a:r>
              <a:rPr lang="en-US" dirty="0" smtClean="0"/>
              <a:t>sign-in sheet in a clinic or hospital.</a:t>
            </a:r>
          </a:p>
          <a:p>
            <a:r>
              <a:rPr lang="en-US" sz="2000" dirty="0" smtClean="0"/>
              <a:t>Incidental uses and disclosures are permitted</a:t>
            </a:r>
            <a:br>
              <a:rPr lang="en-US" sz="2000" dirty="0" smtClean="0"/>
            </a:br>
            <a:r>
              <a:rPr lang="en-US" sz="2000" dirty="0" smtClean="0"/>
              <a:t>under HIPAA, as long as reasonable safeguards</a:t>
            </a:r>
            <a:br>
              <a:rPr lang="en-US" sz="2000" dirty="0" smtClean="0"/>
            </a:br>
            <a:r>
              <a:rPr lang="en-US" sz="2000" dirty="0" smtClean="0"/>
              <a:t>and Minimum Necessary standards are used</a:t>
            </a:r>
            <a:br>
              <a:rPr lang="en-US" sz="2000" dirty="0" smtClean="0"/>
            </a:br>
            <a:r>
              <a:rPr lang="en-US" sz="2000" dirty="0" smtClean="0"/>
              <a:t>to protect PHI. </a:t>
            </a:r>
          </a:p>
        </p:txBody>
      </p:sp>
      <p:sp>
        <p:nvSpPr>
          <p:cNvPr id="214024" name="Rectangle 8"/>
          <p:cNvSpPr>
            <a:spLocks noGrp="1" noChangeArrowheads="1"/>
          </p:cNvSpPr>
          <p:nvPr>
            <p:ph type="title"/>
          </p:nvPr>
        </p:nvSpPr>
        <p:spPr/>
        <p:txBody>
          <a:bodyPr/>
          <a:lstStyle/>
          <a:p>
            <a:r>
              <a:rPr lang="en-US" dirty="0" smtClean="0"/>
              <a:t>Incidental Uses &amp; Disclosures of PHI</a:t>
            </a:r>
          </a:p>
        </p:txBody>
      </p:sp>
      <p:pic>
        <p:nvPicPr>
          <p:cNvPr id="214021" name="Picture 12" descr="Image_196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2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1"/>
          </p:nvPr>
        </p:nvSpPr>
        <p:spPr/>
        <p:txBody>
          <a:bodyPr/>
          <a:lstStyle/>
          <a:p>
            <a:fld id="{07EFBFC1-FB1F-4BD9-829E-429742141F06}" type="slidenum">
              <a:rPr lang="en-US" smtClean="0"/>
              <a:pPr/>
              <a:t>18</a:t>
            </a:fld>
            <a:endParaRPr lang="en-US" dirty="0"/>
          </a:p>
        </p:txBody>
      </p:sp>
      <p:sp>
        <p:nvSpPr>
          <p:cNvPr id="201734" name="Rectangle 6"/>
          <p:cNvSpPr>
            <a:spLocks noGrp="1" noChangeArrowheads="1"/>
          </p:cNvSpPr>
          <p:nvPr>
            <p:ph sz="quarter" idx="12"/>
          </p:nvPr>
        </p:nvSpPr>
        <p:spPr/>
        <p:txBody>
          <a:bodyPr>
            <a:noAutofit/>
          </a:bodyPr>
          <a:lstStyle/>
          <a:p>
            <a:r>
              <a:rPr lang="en-US" sz="2000" dirty="0" smtClean="0"/>
              <a:t>Disclosures to law enforcement and government authorities may not require an authorization.</a:t>
            </a:r>
          </a:p>
          <a:p>
            <a:pPr lvl="1">
              <a:spcAft>
                <a:spcPts val="0"/>
              </a:spcAft>
            </a:pPr>
            <a:r>
              <a:rPr lang="en-US" dirty="0" smtClean="0"/>
              <a:t>Any such disclosure must be limited to requirements of applicable law.</a:t>
            </a:r>
          </a:p>
          <a:p>
            <a:pPr lvl="1"/>
            <a:r>
              <a:rPr lang="en-US" dirty="0" smtClean="0"/>
              <a:t>Verify the identity and authority of agency</a:t>
            </a:r>
            <a:br>
              <a:rPr lang="en-US" dirty="0" smtClean="0"/>
            </a:br>
            <a:r>
              <a:rPr lang="en-US" dirty="0" smtClean="0"/>
              <a:t>or individual making the request.</a:t>
            </a:r>
          </a:p>
          <a:p>
            <a:r>
              <a:rPr lang="en-US" sz="2000" dirty="0" smtClean="0"/>
              <a:t>Requests for PHI by law enforcement officials</a:t>
            </a:r>
            <a:br>
              <a:rPr lang="en-US" sz="2000" dirty="0" smtClean="0"/>
            </a:br>
            <a:r>
              <a:rPr lang="en-US" sz="2000" dirty="0" smtClean="0"/>
              <a:t>must be included in an Accounting of Disclosures.</a:t>
            </a:r>
          </a:p>
          <a:p>
            <a:r>
              <a:rPr lang="en-US" sz="2000" dirty="0" smtClean="0"/>
              <a:t>Examples of disclosures:</a:t>
            </a:r>
          </a:p>
          <a:p>
            <a:pPr lvl="1">
              <a:spcAft>
                <a:spcPts val="0"/>
              </a:spcAft>
            </a:pPr>
            <a:r>
              <a:rPr lang="en-US" dirty="0" smtClean="0"/>
              <a:t>Public Health Activities</a:t>
            </a:r>
          </a:p>
          <a:p>
            <a:pPr lvl="1">
              <a:spcAft>
                <a:spcPts val="0"/>
              </a:spcAft>
            </a:pPr>
            <a:r>
              <a:rPr lang="en-US" dirty="0" smtClean="0"/>
              <a:t>Victims of Abuse</a:t>
            </a:r>
          </a:p>
          <a:p>
            <a:pPr lvl="1">
              <a:spcAft>
                <a:spcPts val="0"/>
              </a:spcAft>
            </a:pPr>
            <a:r>
              <a:rPr lang="en-US" dirty="0" smtClean="0"/>
              <a:t>Judicial Proceedings</a:t>
            </a:r>
          </a:p>
          <a:p>
            <a:pPr lvl="1">
              <a:spcAft>
                <a:spcPts val="0"/>
              </a:spcAft>
            </a:pPr>
            <a:r>
              <a:rPr lang="en-US" dirty="0" smtClean="0"/>
              <a:t>Organ procurement</a:t>
            </a:r>
          </a:p>
          <a:p>
            <a:pPr lvl="1">
              <a:spcAft>
                <a:spcPts val="0"/>
              </a:spcAft>
            </a:pPr>
            <a:r>
              <a:rPr lang="en-US" dirty="0" smtClean="0"/>
              <a:t>Purposes of security or safety</a:t>
            </a:r>
          </a:p>
          <a:p>
            <a:pPr lvl="1">
              <a:spcAft>
                <a:spcPts val="0"/>
              </a:spcAft>
            </a:pPr>
            <a:r>
              <a:rPr lang="en-US" dirty="0" smtClean="0"/>
              <a:t>Disaster relief</a:t>
            </a:r>
          </a:p>
        </p:txBody>
      </p:sp>
      <p:sp>
        <p:nvSpPr>
          <p:cNvPr id="201733" name="Rectangle 5"/>
          <p:cNvSpPr>
            <a:spLocks noGrp="1" noChangeArrowheads="1"/>
          </p:cNvSpPr>
          <p:nvPr>
            <p:ph type="title"/>
          </p:nvPr>
        </p:nvSpPr>
        <p:spPr/>
        <p:txBody>
          <a:bodyPr/>
          <a:lstStyle/>
          <a:p>
            <a:r>
              <a:rPr lang="en-US" dirty="0" smtClean="0"/>
              <a:t>110.1.012 Use &amp; Disclosure of PHI as Required by Law </a:t>
            </a:r>
          </a:p>
        </p:txBody>
      </p:sp>
      <p:sp>
        <p:nvSpPr>
          <p:cNvPr id="201732" name="Text Box 5"/>
          <p:cNvSpPr txBox="1">
            <a:spLocks noChangeArrowheads="1"/>
          </p:cNvSpPr>
          <p:nvPr/>
        </p:nvSpPr>
        <p:spPr bwMode="auto">
          <a:xfrm>
            <a:off x="4546600" y="4940300"/>
            <a:ext cx="445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bg1"/>
                </a:solidFill>
                <a:latin typeface="Comic Sans MS" pitchFamily="66" charset="0"/>
              </a:defRPr>
            </a:lvl1pPr>
            <a:lvl2pPr marL="742950" indent="-285750" eaLnBrk="0" hangingPunct="0">
              <a:defRPr sz="2000" b="1">
                <a:solidFill>
                  <a:schemeClr val="bg1"/>
                </a:solidFill>
                <a:latin typeface="Comic Sans MS" pitchFamily="66" charset="0"/>
              </a:defRPr>
            </a:lvl2pPr>
            <a:lvl3pPr marL="1143000" indent="-228600" eaLnBrk="0" hangingPunct="0">
              <a:defRPr sz="2000" b="1">
                <a:solidFill>
                  <a:schemeClr val="bg1"/>
                </a:solidFill>
                <a:latin typeface="Comic Sans MS" pitchFamily="66" charset="0"/>
              </a:defRPr>
            </a:lvl3pPr>
            <a:lvl4pPr marL="1600200" indent="-228600" eaLnBrk="0" hangingPunct="0">
              <a:defRPr sz="2000" b="1">
                <a:solidFill>
                  <a:schemeClr val="bg1"/>
                </a:solidFill>
                <a:latin typeface="Comic Sans MS" pitchFamily="66" charset="0"/>
              </a:defRPr>
            </a:lvl4pPr>
            <a:lvl5pPr marL="2057400" indent="-228600" eaLnBrk="0" hangingPunct="0">
              <a:defRPr sz="2000" b="1">
                <a:solidFill>
                  <a:schemeClr val="bg1"/>
                </a:solidFill>
                <a:latin typeface="Comic Sans MS" pitchFamily="66" charset="0"/>
              </a:defRPr>
            </a:lvl5pPr>
            <a:lvl6pPr marL="2514600" indent="-228600" eaLnBrk="0" fontAlgn="base" hangingPunct="0">
              <a:spcBef>
                <a:spcPct val="0"/>
              </a:spcBef>
              <a:spcAft>
                <a:spcPct val="0"/>
              </a:spcAft>
              <a:defRPr sz="2000" b="1">
                <a:solidFill>
                  <a:schemeClr val="bg1"/>
                </a:solidFill>
                <a:latin typeface="Comic Sans MS" pitchFamily="66" charset="0"/>
              </a:defRPr>
            </a:lvl6pPr>
            <a:lvl7pPr marL="2971800" indent="-228600" eaLnBrk="0" fontAlgn="base" hangingPunct="0">
              <a:spcBef>
                <a:spcPct val="0"/>
              </a:spcBef>
              <a:spcAft>
                <a:spcPct val="0"/>
              </a:spcAft>
              <a:defRPr sz="2000" b="1">
                <a:solidFill>
                  <a:schemeClr val="bg1"/>
                </a:solidFill>
                <a:latin typeface="Comic Sans MS" pitchFamily="66" charset="0"/>
              </a:defRPr>
            </a:lvl7pPr>
            <a:lvl8pPr marL="3429000" indent="-228600" eaLnBrk="0" fontAlgn="base" hangingPunct="0">
              <a:spcBef>
                <a:spcPct val="0"/>
              </a:spcBef>
              <a:spcAft>
                <a:spcPct val="0"/>
              </a:spcAft>
              <a:defRPr sz="2000" b="1">
                <a:solidFill>
                  <a:schemeClr val="bg1"/>
                </a:solidFill>
                <a:latin typeface="Comic Sans MS" pitchFamily="66" charset="0"/>
              </a:defRPr>
            </a:lvl8pPr>
            <a:lvl9pPr marL="3886200" indent="-228600" eaLnBrk="0" fontAlgn="base" hangingPunct="0">
              <a:spcBef>
                <a:spcPct val="0"/>
              </a:spcBef>
              <a:spcAft>
                <a:spcPct val="0"/>
              </a:spcAft>
              <a:defRPr sz="2000" b="1">
                <a:solidFill>
                  <a:schemeClr val="bg1"/>
                </a:solidFill>
                <a:latin typeface="Comic Sans MS" pitchFamily="66" charset="0"/>
              </a:defRPr>
            </a:lvl9pPr>
          </a:lstStyle>
          <a:p>
            <a:pPr eaLnBrk="1" hangingPunct="1">
              <a:buClr>
                <a:srgbClr val="993366"/>
              </a:buClr>
            </a:pPr>
            <a:r>
              <a:rPr lang="en-US" sz="2200" b="0" dirty="0">
                <a:solidFill>
                  <a:schemeClr val="tx1"/>
                </a:solidFill>
                <a:latin typeface="Arial" charset="0"/>
              </a:rPr>
              <a:t> </a:t>
            </a:r>
          </a:p>
        </p:txBody>
      </p:sp>
      <p:pic>
        <p:nvPicPr>
          <p:cNvPr id="201735" name="Picture 7" descr="MP900185047[1]"/>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38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p:txBody>
          <a:bodyPr/>
          <a:lstStyle/>
          <a:p>
            <a:fld id="{0E460714-F7B6-4C53-B01B-4E58A4679704}" type="slidenum">
              <a:rPr lang="en-US" smtClean="0"/>
              <a:pPr/>
              <a:t>19</a:t>
            </a:fld>
            <a:endParaRPr lang="en-US" dirty="0"/>
          </a:p>
        </p:txBody>
      </p:sp>
      <p:sp>
        <p:nvSpPr>
          <p:cNvPr id="200713" name="Rectangle 9"/>
          <p:cNvSpPr>
            <a:spLocks noGrp="1" noChangeArrowheads="1"/>
          </p:cNvSpPr>
          <p:nvPr>
            <p:ph sz="quarter" idx="12"/>
          </p:nvPr>
        </p:nvSpPr>
        <p:spPr/>
        <p:txBody>
          <a:bodyPr>
            <a:normAutofit/>
          </a:bodyPr>
          <a:lstStyle/>
          <a:p>
            <a:r>
              <a:rPr lang="en-US" sz="2000" dirty="0" smtClean="0"/>
              <a:t>You may disclose PHI to members of the patient’s family, friends, or any other person identified by the patient as being involved in their care or payment, if the patient has agreed to the disclosure.</a:t>
            </a:r>
          </a:p>
          <a:p>
            <a:r>
              <a:rPr lang="en-US" sz="2000" dirty="0" smtClean="0"/>
              <a:t>Disclose only PHI that is directly relevant to the</a:t>
            </a:r>
            <a:br>
              <a:rPr lang="en-US" sz="2000" dirty="0" smtClean="0"/>
            </a:br>
            <a:r>
              <a:rPr lang="en-US" sz="2000" dirty="0" smtClean="0"/>
              <a:t>involvement of the family member or friend </a:t>
            </a:r>
            <a:br>
              <a:rPr lang="en-US" sz="2000" dirty="0" smtClean="0"/>
            </a:br>
            <a:r>
              <a:rPr lang="en-US" sz="2000" dirty="0" smtClean="0"/>
              <a:t>with the patient’s care or related payment.</a:t>
            </a:r>
          </a:p>
          <a:p>
            <a:r>
              <a:rPr lang="en-US" sz="2000" dirty="0" smtClean="0"/>
              <a:t>Use professional judgment about disclosing PHI</a:t>
            </a:r>
            <a:br>
              <a:rPr lang="en-US" sz="2000" dirty="0" smtClean="0"/>
            </a:br>
            <a:r>
              <a:rPr lang="en-US" sz="2000" dirty="0" smtClean="0"/>
              <a:t>in an emergency or when patient is unable to</a:t>
            </a:r>
            <a:br>
              <a:rPr lang="en-US" sz="2000" dirty="0" smtClean="0"/>
            </a:br>
            <a:r>
              <a:rPr lang="en-US" sz="2000" dirty="0" smtClean="0"/>
              <a:t>express agreement.</a:t>
            </a:r>
          </a:p>
          <a:p>
            <a:pPr lvl="1"/>
            <a:r>
              <a:rPr lang="en-US" dirty="0" smtClean="0"/>
              <a:t>You may disclose a patient’s location, </a:t>
            </a:r>
            <a:br>
              <a:rPr lang="en-US" dirty="0" smtClean="0"/>
            </a:br>
            <a:r>
              <a:rPr lang="en-US" dirty="0" smtClean="0"/>
              <a:t>general condition, or death in order to</a:t>
            </a:r>
            <a:br>
              <a:rPr lang="en-US" dirty="0" smtClean="0"/>
            </a:br>
            <a:r>
              <a:rPr lang="en-US" dirty="0" smtClean="0"/>
              <a:t>notify, identify or locate a family member</a:t>
            </a:r>
            <a:br>
              <a:rPr lang="en-US" dirty="0" smtClean="0"/>
            </a:br>
            <a:r>
              <a:rPr lang="en-US" dirty="0" smtClean="0"/>
              <a:t>or personal representative of the patient.</a:t>
            </a:r>
          </a:p>
          <a:p>
            <a:pPr lvl="1"/>
            <a:endParaRPr lang="en-US" dirty="0" smtClean="0"/>
          </a:p>
        </p:txBody>
      </p:sp>
      <p:sp>
        <p:nvSpPr>
          <p:cNvPr id="200712" name="Rectangle 8"/>
          <p:cNvSpPr>
            <a:spLocks noGrp="1" noChangeArrowheads="1"/>
          </p:cNvSpPr>
          <p:nvPr>
            <p:ph type="title"/>
          </p:nvPr>
        </p:nvSpPr>
        <p:spPr/>
        <p:txBody>
          <a:bodyPr/>
          <a:lstStyle/>
          <a:p>
            <a:r>
              <a:rPr lang="en-US" dirty="0" smtClean="0"/>
              <a:t>110.1.013 Patient’s Family and Friend Policy</a:t>
            </a:r>
          </a:p>
        </p:txBody>
      </p:sp>
      <p:pic>
        <p:nvPicPr>
          <p:cNvPr id="200733" name="Picture 29" descr="Image_0276"/>
          <p:cNvPicPr preferRelativeResize="0">
            <a:picLocks noChangeArrowheads="1"/>
          </p:cNvPicPr>
          <p:nvPr/>
        </p:nvPicPr>
        <p:blipFill>
          <a:blip r:embed="rId3" cstate="print">
            <a:extLst>
              <a:ext uri="{28A0092B-C50C-407E-A947-70E740481C1C}">
                <a14:useLocalDpi xmlns:a14="http://schemas.microsoft.com/office/drawing/2010/main" val="0"/>
              </a:ext>
            </a:extLst>
          </a:blip>
          <a:srcRect l="8862" r="29663"/>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92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Content Placeholder 2"/>
          <p:cNvSpPr>
            <a:spLocks noGrp="1"/>
          </p:cNvSpPr>
          <p:nvPr>
            <p:ph sz="quarter" idx="12"/>
          </p:nvPr>
        </p:nvSpPr>
        <p:spPr/>
        <p:txBody>
          <a:bodyPr>
            <a:normAutofit/>
          </a:bodyPr>
          <a:lstStyle/>
          <a:p>
            <a:pPr marL="0" indent="0">
              <a:buNone/>
            </a:pPr>
            <a:r>
              <a:rPr lang="en-US" sz="2000" dirty="0"/>
              <a:t>Upon completion of this </a:t>
            </a:r>
            <a:r>
              <a:rPr lang="en-US" sz="2000" dirty="0" smtClean="0"/>
              <a:t>module, </a:t>
            </a:r>
            <a:r>
              <a:rPr lang="en-US" sz="2000" dirty="0"/>
              <a:t>you should be able to understand and describe</a:t>
            </a:r>
            <a:r>
              <a:rPr lang="en-US" sz="2000" dirty="0" smtClean="0"/>
              <a:t>:</a:t>
            </a:r>
          </a:p>
          <a:p>
            <a:r>
              <a:rPr lang="en-US" sz="2000" dirty="0" smtClean="0"/>
              <a:t>What is PHI</a:t>
            </a:r>
          </a:p>
          <a:p>
            <a:r>
              <a:rPr lang="en-US" sz="2000" dirty="0" smtClean="0"/>
              <a:t>The difference between Use and Disclosure</a:t>
            </a:r>
          </a:p>
          <a:p>
            <a:r>
              <a:rPr lang="en-US" sz="2000" dirty="0" smtClean="0"/>
              <a:t>Patient’s rights under HIPAA</a:t>
            </a:r>
          </a:p>
          <a:p>
            <a:r>
              <a:rPr lang="en-US" sz="2000" dirty="0" smtClean="0"/>
              <a:t>Who is a Business Associate</a:t>
            </a:r>
          </a:p>
          <a:p>
            <a:r>
              <a:rPr lang="en-US" sz="2000" dirty="0" smtClean="0"/>
              <a:t>Appropriate uses of the Dignity Health network</a:t>
            </a:r>
          </a:p>
          <a:p>
            <a:r>
              <a:rPr lang="en-US" sz="2000" dirty="0" smtClean="0"/>
              <a:t>How to send a secure e-mail</a:t>
            </a:r>
          </a:p>
          <a:p>
            <a:r>
              <a:rPr lang="en-US" sz="2000" dirty="0" smtClean="0"/>
              <a:t>Your reporting obligations</a:t>
            </a:r>
          </a:p>
          <a:p>
            <a:endParaRPr lang="en-US" sz="2000" dirty="0" smtClean="0"/>
          </a:p>
          <a:p>
            <a:endParaRPr lang="en-US" sz="2000" dirty="0" smtClean="0"/>
          </a:p>
          <a:p>
            <a:endParaRPr lang="en-US" sz="2000" dirty="0"/>
          </a:p>
        </p:txBody>
      </p:sp>
      <p:sp>
        <p:nvSpPr>
          <p:cNvPr id="4" name="Title 3"/>
          <p:cNvSpPr>
            <a:spLocks noGrp="1"/>
          </p:cNvSpPr>
          <p:nvPr>
            <p:ph type="title"/>
          </p:nvPr>
        </p:nvSpPr>
        <p:spPr/>
        <p:txBody>
          <a:bodyPr/>
          <a:lstStyle/>
          <a:p>
            <a:r>
              <a:rPr lang="en-US" dirty="0" smtClean="0"/>
              <a:t>Module Objectives</a:t>
            </a:r>
            <a:endParaRPr lang="en-US" dirty="0"/>
          </a:p>
        </p:txBody>
      </p:sp>
    </p:spTree>
    <p:extLst>
      <p:ext uri="{BB962C8B-B14F-4D97-AF65-F5344CB8AC3E}">
        <p14:creationId xmlns:p14="http://schemas.microsoft.com/office/powerpoint/2010/main" val="139457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p:txBody>
          <a:bodyPr/>
          <a:lstStyle/>
          <a:p>
            <a:fld id="{E1D6AC36-C478-49A4-9B3C-A86B0E5EB720}" type="slidenum">
              <a:rPr lang="en-US" smtClean="0"/>
              <a:pPr/>
              <a:t>20</a:t>
            </a:fld>
            <a:endParaRPr lang="en-US" dirty="0"/>
          </a:p>
        </p:txBody>
      </p:sp>
      <p:sp>
        <p:nvSpPr>
          <p:cNvPr id="203785" name="Rectangle 9"/>
          <p:cNvSpPr>
            <a:spLocks noGrp="1" noChangeArrowheads="1"/>
          </p:cNvSpPr>
          <p:nvPr>
            <p:ph sz="quarter" idx="12"/>
          </p:nvPr>
        </p:nvSpPr>
        <p:spPr/>
        <p:txBody>
          <a:bodyPr>
            <a:noAutofit/>
          </a:bodyPr>
          <a:lstStyle/>
          <a:p>
            <a:r>
              <a:rPr lang="en-US" sz="2000" dirty="0" smtClean="0"/>
              <a:t>The I.R.B. (Institutional Review Board) may not authorize the use or disclosure of PHI for research purposes except:</a:t>
            </a:r>
          </a:p>
          <a:p>
            <a:pPr lvl="1">
              <a:spcAft>
                <a:spcPts val="600"/>
              </a:spcAft>
            </a:pPr>
            <a:r>
              <a:rPr lang="en-US" dirty="0" smtClean="0"/>
              <a:t>If Dignity Health facility has obtained a valid authorization from the individual subject of the information; or</a:t>
            </a:r>
          </a:p>
          <a:p>
            <a:pPr lvl="1">
              <a:spcAft>
                <a:spcPts val="600"/>
              </a:spcAft>
            </a:pPr>
            <a:r>
              <a:rPr lang="en-US" dirty="0" smtClean="0"/>
              <a:t>If the I.R.B. approves a waiver of the</a:t>
            </a:r>
            <a:br>
              <a:rPr lang="en-US" dirty="0" smtClean="0"/>
            </a:br>
            <a:r>
              <a:rPr lang="en-US" dirty="0" smtClean="0"/>
              <a:t>individual authorization requirement.</a:t>
            </a:r>
          </a:p>
          <a:p>
            <a:pPr lvl="1">
              <a:spcAft>
                <a:spcPts val="600"/>
              </a:spcAft>
            </a:pPr>
            <a:r>
              <a:rPr lang="en-US" dirty="0" smtClean="0"/>
              <a:t>For reviews preparatory to research;</a:t>
            </a:r>
          </a:p>
          <a:p>
            <a:pPr lvl="1">
              <a:spcAft>
                <a:spcPts val="600"/>
              </a:spcAft>
            </a:pPr>
            <a:r>
              <a:rPr lang="en-US" dirty="0" smtClean="0"/>
              <a:t>For research on the PHI of a decedent;</a:t>
            </a:r>
          </a:p>
          <a:p>
            <a:pPr lvl="1">
              <a:spcAft>
                <a:spcPts val="600"/>
              </a:spcAft>
            </a:pPr>
            <a:r>
              <a:rPr lang="en-US" dirty="0" smtClean="0"/>
              <a:t>If the information is completely “de-identified”;</a:t>
            </a:r>
          </a:p>
          <a:p>
            <a:pPr lvl="1">
              <a:spcAft>
                <a:spcPts val="600"/>
              </a:spcAft>
            </a:pPr>
            <a:r>
              <a:rPr lang="en-US" dirty="0" smtClean="0"/>
              <a:t>If the information is partially de-identified into</a:t>
            </a:r>
            <a:br>
              <a:rPr lang="en-US" dirty="0" smtClean="0"/>
            </a:br>
            <a:r>
              <a:rPr lang="en-US" dirty="0" smtClean="0"/>
              <a:t>a “limited data set” and the recipient of the</a:t>
            </a:r>
            <a:br>
              <a:rPr lang="en-US" dirty="0" smtClean="0"/>
            </a:br>
            <a:r>
              <a:rPr lang="en-US" dirty="0" smtClean="0"/>
              <a:t>information signs a data use agreement to</a:t>
            </a:r>
            <a:br>
              <a:rPr lang="en-US" dirty="0" smtClean="0"/>
            </a:br>
            <a:r>
              <a:rPr lang="en-US" dirty="0" smtClean="0"/>
              <a:t>protect the privacy of the information.</a:t>
            </a:r>
          </a:p>
        </p:txBody>
      </p:sp>
      <p:sp>
        <p:nvSpPr>
          <p:cNvPr id="203784" name="Rectangle 8"/>
          <p:cNvSpPr>
            <a:spLocks noGrp="1" noChangeArrowheads="1"/>
          </p:cNvSpPr>
          <p:nvPr>
            <p:ph type="title"/>
          </p:nvPr>
        </p:nvSpPr>
        <p:spPr/>
        <p:txBody>
          <a:bodyPr/>
          <a:lstStyle/>
          <a:p>
            <a:r>
              <a:rPr lang="en-US" dirty="0" smtClean="0"/>
              <a:t>110.1.017 Research Use and Disclosure of PHI Policy</a:t>
            </a:r>
          </a:p>
        </p:txBody>
      </p:sp>
      <p:pic>
        <p:nvPicPr>
          <p:cNvPr id="203789" name="Picture 13" descr="MP900411747[1]"/>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519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7" descr="MC900031094[1]"/>
          <p:cNvPicPr preferRelativeResize="0">
            <a:picLocks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01650" y="2012950"/>
            <a:ext cx="301625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20"/>
          <p:cNvSpPr txBox="1">
            <a:spLocks noGrp="1" noChangeArrowheads="1"/>
          </p:cNvSpPr>
          <p:nvPr/>
        </p:nvSpPr>
        <p:spPr bwMode="auto">
          <a:xfrm>
            <a:off x="8324850" y="6459538"/>
            <a:ext cx="3460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r" eaLnBrk="1" hangingPunct="1"/>
            <a:fld id="{11F90B07-AF8C-4AB5-91BD-3492D336ADBF}" type="slidenum">
              <a:rPr lang="en-US" sz="1000" b="0">
                <a:solidFill>
                  <a:srgbClr val="CD531C"/>
                </a:solidFill>
              </a:rPr>
              <a:pPr algn="r" eaLnBrk="1" hangingPunct="1"/>
              <a:t>21</a:t>
            </a:fld>
            <a:endParaRPr lang="en-US" sz="1000" b="0" dirty="0">
              <a:solidFill>
                <a:srgbClr val="CD531C"/>
              </a:solidFill>
            </a:endParaRPr>
          </a:p>
        </p:txBody>
      </p:sp>
      <p:sp>
        <p:nvSpPr>
          <p:cNvPr id="160772" name="Rectangle 8"/>
          <p:cNvSpPr>
            <a:spLocks noGrp="1" noChangeArrowheads="1"/>
          </p:cNvSpPr>
          <p:nvPr>
            <p:ph type="title" idx="4294967295"/>
          </p:nvPr>
        </p:nvSpPr>
        <p:spPr/>
        <p:txBody>
          <a:bodyPr/>
          <a:lstStyle/>
          <a:p>
            <a:r>
              <a:rPr lang="en-US" dirty="0" smtClean="0"/>
              <a:t>HITECH Act - Expands HIPAA</a:t>
            </a:r>
          </a:p>
        </p:txBody>
      </p:sp>
      <p:sp>
        <p:nvSpPr>
          <p:cNvPr id="160773" name="Rectangle 9"/>
          <p:cNvSpPr>
            <a:spLocks noGrp="1" noChangeArrowheads="1"/>
          </p:cNvSpPr>
          <p:nvPr>
            <p:ph type="body" idx="4294967295"/>
          </p:nvPr>
        </p:nvSpPr>
        <p:spPr>
          <a:xfrm>
            <a:off x="3422650" y="2012950"/>
            <a:ext cx="5248275" cy="4654550"/>
          </a:xfrm>
          <a:noFill/>
        </p:spPr>
        <p:txBody>
          <a:bodyPr lIns="91440">
            <a:normAutofit/>
          </a:bodyPr>
          <a:lstStyle/>
          <a:p>
            <a:pPr>
              <a:spcAft>
                <a:spcPct val="30000"/>
              </a:spcAft>
            </a:pPr>
            <a:r>
              <a:rPr lang="en-US" sz="1800" dirty="0" smtClean="0"/>
              <a:t>Enforced by the Office of Civil Rights (OCR) of the Department of Health &amp; Human Services.</a:t>
            </a:r>
          </a:p>
          <a:p>
            <a:pPr>
              <a:spcAft>
                <a:spcPct val="30000"/>
              </a:spcAft>
            </a:pPr>
            <a:r>
              <a:rPr lang="en-US" sz="1800" dirty="0" smtClean="0"/>
              <a:t>Additional enforcement is granted through state Attorneys General to order actions and obtain damages on behalf of individuals.</a:t>
            </a:r>
          </a:p>
          <a:p>
            <a:pPr>
              <a:spcAft>
                <a:spcPct val="30000"/>
              </a:spcAft>
            </a:pPr>
            <a:r>
              <a:rPr lang="en-US" sz="1800" dirty="0" smtClean="0"/>
              <a:t>HITECH applies HIPAA standards and penalties to  </a:t>
            </a:r>
            <a:r>
              <a:rPr lang="en-US" sz="1800" b="1" dirty="0" smtClean="0"/>
              <a:t>Business Associates</a:t>
            </a:r>
            <a:r>
              <a:rPr lang="en-US" sz="1800" dirty="0" smtClean="0"/>
              <a:t>.</a:t>
            </a:r>
          </a:p>
          <a:p>
            <a:pPr>
              <a:spcAft>
                <a:spcPct val="20000"/>
              </a:spcAft>
            </a:pPr>
            <a:r>
              <a:rPr lang="en-US" sz="1800" dirty="0" smtClean="0"/>
              <a:t>Increased penalties for HIPAA Violations</a:t>
            </a:r>
          </a:p>
          <a:p>
            <a:pPr marL="463550" lvl="1" indent="-238125">
              <a:spcAft>
                <a:spcPct val="20000"/>
              </a:spcAft>
            </a:pPr>
            <a:r>
              <a:rPr lang="en-US" sz="1800" dirty="0" smtClean="0"/>
              <a:t>Maximum penalty per violation increases from $100 per violation to $50,000 maximum.</a:t>
            </a:r>
          </a:p>
          <a:p>
            <a:pPr marL="463550" lvl="1" indent="-238125">
              <a:spcAft>
                <a:spcPct val="20000"/>
              </a:spcAft>
            </a:pPr>
            <a:r>
              <a:rPr lang="en-US" sz="1800" dirty="0" smtClean="0"/>
              <a:t>The cap on penalties for all similar violations increased from $100,000 to $1,500,000.</a:t>
            </a:r>
          </a:p>
          <a:p>
            <a:pPr marL="463550" lvl="1" indent="-238125">
              <a:spcAft>
                <a:spcPct val="30000"/>
              </a:spcAft>
            </a:pPr>
            <a:r>
              <a:rPr lang="en-US" sz="1800" dirty="0" smtClean="0">
                <a:solidFill>
                  <a:schemeClr val="tx1"/>
                </a:solidFill>
              </a:rPr>
              <a:t>Makes </a:t>
            </a:r>
            <a:r>
              <a:rPr lang="en-US" sz="1800" u="sng" dirty="0" smtClean="0">
                <a:solidFill>
                  <a:srgbClr val="AA272F"/>
                </a:solidFill>
              </a:rPr>
              <a:t>individuals subject to penalties</a:t>
            </a:r>
            <a:r>
              <a:rPr lang="en-US" sz="1800" dirty="0" smtClean="0"/>
              <a:t>.</a:t>
            </a:r>
          </a:p>
        </p:txBody>
      </p:sp>
      <p:sp>
        <p:nvSpPr>
          <p:cNvPr id="160774" name="Text Box 10"/>
          <p:cNvSpPr txBox="1">
            <a:spLocks noChangeArrowheads="1"/>
          </p:cNvSpPr>
          <p:nvPr/>
        </p:nvSpPr>
        <p:spPr bwMode="auto">
          <a:xfrm>
            <a:off x="800100" y="2097088"/>
            <a:ext cx="2419350"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spcBef>
                <a:spcPct val="50000"/>
              </a:spcBef>
            </a:pPr>
            <a:r>
              <a:rPr lang="en-US" sz="2800" dirty="0">
                <a:solidFill>
                  <a:srgbClr val="AA272F"/>
                </a:solidFill>
              </a:rPr>
              <a:t>H</a:t>
            </a:r>
            <a:r>
              <a:rPr lang="en-US" sz="2400" dirty="0">
                <a:solidFill>
                  <a:schemeClr val="tx1"/>
                </a:solidFill>
              </a:rPr>
              <a:t>ealth</a:t>
            </a:r>
          </a:p>
          <a:p>
            <a:pPr eaLnBrk="1" hangingPunct="1">
              <a:spcBef>
                <a:spcPct val="50000"/>
              </a:spcBef>
            </a:pPr>
            <a:r>
              <a:rPr lang="en-US" sz="2800" dirty="0">
                <a:solidFill>
                  <a:srgbClr val="AA272F"/>
                </a:solidFill>
              </a:rPr>
              <a:t>I</a:t>
            </a:r>
            <a:r>
              <a:rPr lang="en-US" sz="2400" dirty="0">
                <a:solidFill>
                  <a:schemeClr val="tx1"/>
                </a:solidFill>
              </a:rPr>
              <a:t>nformation</a:t>
            </a:r>
          </a:p>
          <a:p>
            <a:pPr eaLnBrk="1" hangingPunct="1">
              <a:spcBef>
                <a:spcPct val="50000"/>
              </a:spcBef>
            </a:pPr>
            <a:r>
              <a:rPr lang="en-US" sz="2800" dirty="0">
                <a:solidFill>
                  <a:srgbClr val="AA272F"/>
                </a:solidFill>
              </a:rPr>
              <a:t>T</a:t>
            </a:r>
            <a:r>
              <a:rPr lang="en-US" sz="2400" dirty="0">
                <a:solidFill>
                  <a:schemeClr val="tx1"/>
                </a:solidFill>
              </a:rPr>
              <a:t>echnology for</a:t>
            </a:r>
          </a:p>
          <a:p>
            <a:pPr eaLnBrk="1" hangingPunct="1">
              <a:spcBef>
                <a:spcPct val="50000"/>
              </a:spcBef>
            </a:pPr>
            <a:r>
              <a:rPr lang="en-US" sz="2800" dirty="0">
                <a:solidFill>
                  <a:srgbClr val="AA272F"/>
                </a:solidFill>
              </a:rPr>
              <a:t>E</a:t>
            </a:r>
            <a:r>
              <a:rPr lang="en-US" sz="2400" dirty="0">
                <a:solidFill>
                  <a:schemeClr val="tx1"/>
                </a:solidFill>
              </a:rPr>
              <a:t>conomic and</a:t>
            </a:r>
          </a:p>
          <a:p>
            <a:pPr eaLnBrk="1" hangingPunct="1">
              <a:spcBef>
                <a:spcPct val="50000"/>
              </a:spcBef>
            </a:pPr>
            <a:r>
              <a:rPr lang="en-US" sz="2800" dirty="0">
                <a:solidFill>
                  <a:srgbClr val="AA272F"/>
                </a:solidFill>
              </a:rPr>
              <a:t>C</a:t>
            </a:r>
            <a:r>
              <a:rPr lang="en-US" sz="2400" dirty="0">
                <a:solidFill>
                  <a:schemeClr val="tx1"/>
                </a:solidFill>
              </a:rPr>
              <a:t>linical</a:t>
            </a:r>
          </a:p>
          <a:p>
            <a:pPr eaLnBrk="1" hangingPunct="1">
              <a:spcBef>
                <a:spcPct val="50000"/>
              </a:spcBef>
            </a:pPr>
            <a:r>
              <a:rPr lang="en-US" sz="2800" dirty="0">
                <a:solidFill>
                  <a:srgbClr val="AA272F"/>
                </a:solidFill>
              </a:rPr>
              <a:t>H</a:t>
            </a:r>
            <a:r>
              <a:rPr lang="en-US" sz="2400" dirty="0">
                <a:solidFill>
                  <a:schemeClr val="tx1"/>
                </a:solidFill>
              </a:rPr>
              <a:t>ealth</a:t>
            </a:r>
          </a:p>
        </p:txBody>
      </p:sp>
      <p:sp>
        <p:nvSpPr>
          <p:cNvPr id="160775" name="Text Box 11"/>
          <p:cNvSpPr txBox="1">
            <a:spLocks noChangeArrowheads="1"/>
          </p:cNvSpPr>
          <p:nvPr/>
        </p:nvSpPr>
        <p:spPr bwMode="auto">
          <a:xfrm>
            <a:off x="465138" y="1096963"/>
            <a:ext cx="8334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r>
              <a:rPr lang="en-US" sz="2000" b="0" dirty="0">
                <a:solidFill>
                  <a:schemeClr val="tx1"/>
                </a:solidFill>
              </a:rPr>
              <a:t>Effective January 1, 2009 the HITECH Act is the privacy and data security component of the American Recovery and Rehabilitation Act (ARRA)</a:t>
            </a:r>
          </a:p>
        </p:txBody>
      </p:sp>
      <p:cxnSp>
        <p:nvCxnSpPr>
          <p:cNvPr id="3" name="Straight Connector 2"/>
          <p:cNvCxnSpPr/>
          <p:nvPr/>
        </p:nvCxnSpPr>
        <p:spPr>
          <a:xfrm>
            <a:off x="457201" y="1096963"/>
            <a:ext cx="82280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30122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5" name="Rectangle 8"/>
          <p:cNvSpPr>
            <a:spLocks noGrp="1" noChangeArrowheads="1"/>
          </p:cNvSpPr>
          <p:nvPr>
            <p:ph type="title"/>
          </p:nvPr>
        </p:nvSpPr>
        <p:spPr/>
        <p:txBody>
          <a:bodyPr/>
          <a:lstStyle/>
          <a:p>
            <a:pPr eaLnBrk="1" hangingPunct="1"/>
            <a:r>
              <a:rPr lang="en-US" sz="2400" dirty="0" smtClean="0"/>
              <a:t>Business Associates</a:t>
            </a:r>
          </a:p>
        </p:txBody>
      </p:sp>
      <p:sp>
        <p:nvSpPr>
          <p:cNvPr id="9" name="Content Placeholder 8"/>
          <p:cNvSpPr>
            <a:spLocks noGrp="1"/>
          </p:cNvSpPr>
          <p:nvPr>
            <p:ph idx="4294967295"/>
          </p:nvPr>
        </p:nvSpPr>
        <p:spPr>
          <a:xfrm>
            <a:off x="450913" y="1219616"/>
            <a:ext cx="8315325" cy="5140325"/>
          </a:xfrm>
          <a:prstGeom prst="rect">
            <a:avLst/>
          </a:prstGeom>
        </p:spPr>
        <p:txBody>
          <a:bodyPr>
            <a:normAutofit/>
          </a:bodyPr>
          <a:lstStyle/>
          <a:p>
            <a:pPr>
              <a:spcAft>
                <a:spcPts val="1200"/>
              </a:spcAft>
              <a:buClr>
                <a:srgbClr val="993366"/>
              </a:buClr>
            </a:pPr>
            <a:r>
              <a:rPr lang="en-US" sz="2000" dirty="0"/>
              <a:t>Dignity Health uses the services of other businesses or individuals to help carry out our healthcare activities and business functions. </a:t>
            </a:r>
          </a:p>
          <a:p>
            <a:pPr>
              <a:spcAft>
                <a:spcPts val="1200"/>
              </a:spcAft>
              <a:buClr>
                <a:srgbClr val="993366"/>
              </a:buClr>
            </a:pPr>
            <a:r>
              <a:rPr lang="en-US" sz="2000" i="1" dirty="0" smtClean="0">
                <a:solidFill>
                  <a:srgbClr val="AA272F"/>
                </a:solidFill>
              </a:rPr>
              <a:t>Business Associates (BA)</a:t>
            </a:r>
            <a:r>
              <a:rPr lang="en-US" sz="2000" dirty="0" smtClean="0"/>
              <a:t> - third party vendors</a:t>
            </a:r>
            <a:br>
              <a:rPr lang="en-US" sz="2000" dirty="0" smtClean="0"/>
            </a:br>
            <a:r>
              <a:rPr lang="en-US" sz="2000" dirty="0" smtClean="0"/>
              <a:t>and business partners that help Dignity Health</a:t>
            </a:r>
            <a:br>
              <a:rPr lang="en-US" sz="2000" dirty="0" smtClean="0"/>
            </a:br>
            <a:r>
              <a:rPr lang="en-US" sz="2000" dirty="0" smtClean="0"/>
              <a:t>carry out healthcare activities, exchange data</a:t>
            </a:r>
            <a:br>
              <a:rPr lang="en-US" sz="2000" dirty="0" smtClean="0"/>
            </a:br>
            <a:r>
              <a:rPr lang="en-US" sz="2000" dirty="0" smtClean="0"/>
              <a:t>with Dignity Health and perform business </a:t>
            </a:r>
            <a:br>
              <a:rPr lang="en-US" sz="2000" dirty="0" smtClean="0"/>
            </a:br>
            <a:r>
              <a:rPr lang="en-US" sz="2000" dirty="0" smtClean="0"/>
              <a:t>functions like medical groups, auditors,</a:t>
            </a:r>
            <a:br>
              <a:rPr lang="en-US" sz="2000" dirty="0" smtClean="0"/>
            </a:br>
            <a:r>
              <a:rPr lang="en-US" sz="2000" dirty="0" smtClean="0"/>
              <a:t>lawyers, consultants, claims-processing firms,</a:t>
            </a:r>
            <a:br>
              <a:rPr lang="en-US" sz="2000" dirty="0" smtClean="0"/>
            </a:br>
            <a:r>
              <a:rPr lang="en-US" sz="2000" dirty="0" smtClean="0"/>
              <a:t>benefits management, transcription services,</a:t>
            </a:r>
            <a:br>
              <a:rPr lang="en-US" sz="2000" dirty="0" smtClean="0"/>
            </a:br>
            <a:r>
              <a:rPr lang="en-US" sz="2000" dirty="0" smtClean="0"/>
              <a:t>paper storage companies, data centers, etc.</a:t>
            </a:r>
          </a:p>
          <a:p>
            <a:pPr>
              <a:spcAft>
                <a:spcPts val="1200"/>
              </a:spcAft>
              <a:buClr>
                <a:srgbClr val="993366"/>
              </a:buClr>
            </a:pPr>
            <a:r>
              <a:rPr lang="en-US" sz="2000" dirty="0"/>
              <a:t>Your responsibility as a health care provider</a:t>
            </a:r>
            <a:br>
              <a:rPr lang="en-US" sz="2000" dirty="0"/>
            </a:br>
            <a:r>
              <a:rPr lang="en-US" sz="2000" dirty="0"/>
              <a:t>includes ownership and responsibility for any</a:t>
            </a:r>
            <a:br>
              <a:rPr lang="en-US" sz="2000" dirty="0"/>
            </a:br>
            <a:r>
              <a:rPr lang="en-US" sz="2000" dirty="0"/>
              <a:t>contracts sponsored by your department, as</a:t>
            </a:r>
            <a:br>
              <a:rPr lang="en-US" sz="2000" dirty="0"/>
            </a:br>
            <a:r>
              <a:rPr lang="en-US" sz="2000" dirty="0"/>
              <a:t>well as ensuring there is a privacy review before </a:t>
            </a:r>
            <a:br>
              <a:rPr lang="en-US" sz="2000" dirty="0"/>
            </a:br>
            <a:r>
              <a:rPr lang="en-US" sz="2000" dirty="0"/>
              <a:t>releasing any information to a third party. </a:t>
            </a:r>
            <a:endParaRPr lang="en-US" sz="2000" dirty="0" smtClean="0"/>
          </a:p>
          <a:p>
            <a:pPr marL="0" indent="0">
              <a:spcAft>
                <a:spcPts val="1200"/>
              </a:spcAft>
              <a:buClr>
                <a:srgbClr val="993366"/>
              </a:buClr>
              <a:buNone/>
            </a:pPr>
            <a:endParaRPr lang="en-US" sz="2000" dirty="0" smtClean="0"/>
          </a:p>
          <a:p>
            <a:endParaRPr lang="en-US" sz="2000" dirty="0"/>
          </a:p>
        </p:txBody>
      </p:sp>
      <p:sp>
        <p:nvSpPr>
          <p:cNvPr id="5" name="Rectangle 20"/>
          <p:cNvSpPr>
            <a:spLocks noGrp="1" noChangeArrowheads="1"/>
          </p:cNvSpPr>
          <p:nvPr>
            <p:ph type="sldNum" sz="quarter" idx="4294967295"/>
          </p:nvPr>
        </p:nvSpPr>
        <p:spPr>
          <a:xfrm>
            <a:off x="8324850" y="6337300"/>
            <a:ext cx="346075" cy="207963"/>
          </a:xfrm>
          <a:prstGeom prst="rect">
            <a:avLst/>
          </a:prstGeom>
          <a:ln/>
        </p:spPr>
        <p:txBody>
          <a:bodyPr/>
          <a:lstStyle/>
          <a:p>
            <a:pPr>
              <a:defRPr/>
            </a:pPr>
            <a:fld id="{0D454090-6009-47BE-92D2-3299BC487C3C}" type="slidenum">
              <a:rPr lang="en-US"/>
              <a:pPr>
                <a:defRPr/>
              </a:pPr>
              <a:t>22</a:t>
            </a:fld>
            <a:endParaRPr lang="en-US" dirty="0"/>
          </a:p>
        </p:txBody>
      </p:sp>
      <p:pic>
        <p:nvPicPr>
          <p:cNvPr id="407560" name="Picture 8" descr="C:\Documents and Settings\rromero1\Local Settings\Temporary Internet Files\Content.IE5\A90N9JC5\MP900385345[1].jpg"/>
          <p:cNvPicPr preferRelativeResize="0">
            <a:picLocks noChangeArrowheads="1"/>
          </p:cNvPicPr>
          <p:nvPr/>
        </p:nvPicPr>
        <p:blipFill>
          <a:blip r:embed="rId3" cstate="print"/>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3455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Content Placeholder 2"/>
          <p:cNvSpPr>
            <a:spLocks noGrp="1"/>
          </p:cNvSpPr>
          <p:nvPr>
            <p:ph sz="quarter" idx="12"/>
          </p:nvPr>
        </p:nvSpPr>
        <p:spPr/>
        <p:txBody>
          <a:bodyPr>
            <a:noAutofit/>
          </a:bodyPr>
          <a:lstStyle/>
          <a:p>
            <a:pPr lvl="0">
              <a:spcAft>
                <a:spcPts val="600"/>
              </a:spcAft>
            </a:pPr>
            <a:r>
              <a:rPr lang="en-US" sz="2000" dirty="0" smtClean="0"/>
              <a:t>When </a:t>
            </a:r>
            <a:r>
              <a:rPr lang="en-US" sz="2000" dirty="0"/>
              <a:t>the activities of a BA involves the use or disclosure of Protected Health Information (PHI) the BA is subject to HIPAA.</a:t>
            </a:r>
          </a:p>
          <a:p>
            <a:pPr lvl="0">
              <a:spcAft>
                <a:spcPts val="600"/>
              </a:spcAft>
            </a:pPr>
            <a:r>
              <a:rPr lang="en-US" sz="2000" dirty="0"/>
              <a:t>BAs must provide </a:t>
            </a:r>
            <a:r>
              <a:rPr lang="en-US" sz="2000" dirty="0" smtClean="0"/>
              <a:t>written assurance to Dignity </a:t>
            </a:r>
            <a:r>
              <a:rPr lang="en-US" sz="2000" dirty="0"/>
              <a:t>Health that:</a:t>
            </a:r>
          </a:p>
          <a:p>
            <a:pPr lvl="1">
              <a:spcAft>
                <a:spcPts val="600"/>
              </a:spcAft>
            </a:pPr>
            <a:r>
              <a:rPr lang="en-US" dirty="0"/>
              <a:t>the BA will use the information </a:t>
            </a:r>
            <a:r>
              <a:rPr lang="en-US" dirty="0" smtClean="0"/>
              <a:t>only</a:t>
            </a:r>
            <a:br>
              <a:rPr lang="en-US" dirty="0" smtClean="0"/>
            </a:br>
            <a:r>
              <a:rPr lang="en-US" dirty="0" smtClean="0"/>
              <a:t>for </a:t>
            </a:r>
            <a:r>
              <a:rPr lang="en-US" dirty="0"/>
              <a:t>authorized purposes, and </a:t>
            </a:r>
            <a:r>
              <a:rPr lang="en-US" dirty="0" smtClean="0"/>
              <a:t>safeguard</a:t>
            </a:r>
            <a:br>
              <a:rPr lang="en-US" dirty="0" smtClean="0"/>
            </a:br>
            <a:r>
              <a:rPr lang="en-US" dirty="0" smtClean="0"/>
              <a:t>the </a:t>
            </a:r>
            <a:r>
              <a:rPr lang="en-US" dirty="0"/>
              <a:t>information from misuse;</a:t>
            </a:r>
          </a:p>
          <a:p>
            <a:pPr lvl="1">
              <a:spcAft>
                <a:spcPts val="600"/>
              </a:spcAft>
            </a:pPr>
            <a:r>
              <a:rPr lang="en-US" dirty="0"/>
              <a:t>the BA will comply with all HIPAA </a:t>
            </a:r>
            <a:r>
              <a:rPr lang="en-US" dirty="0" smtClean="0"/>
              <a:t>and</a:t>
            </a:r>
            <a:br>
              <a:rPr lang="en-US" dirty="0" smtClean="0"/>
            </a:br>
            <a:r>
              <a:rPr lang="en-US" dirty="0" smtClean="0"/>
              <a:t>state </a:t>
            </a:r>
            <a:r>
              <a:rPr lang="en-US" dirty="0"/>
              <a:t>privacy and data security </a:t>
            </a:r>
            <a:r>
              <a:rPr lang="en-US" dirty="0" smtClean="0"/>
              <a:t/>
            </a:r>
            <a:br>
              <a:rPr lang="en-US" dirty="0" smtClean="0"/>
            </a:br>
            <a:r>
              <a:rPr lang="en-US" dirty="0" smtClean="0"/>
              <a:t>regulations</a:t>
            </a:r>
            <a:r>
              <a:rPr lang="en-US" dirty="0"/>
              <a:t>.</a:t>
            </a:r>
          </a:p>
          <a:p>
            <a:pPr>
              <a:spcAft>
                <a:spcPts val="600"/>
              </a:spcAft>
              <a:buClr>
                <a:srgbClr val="567EB9"/>
              </a:buClr>
              <a:buSzPct val="120000"/>
            </a:pPr>
            <a:r>
              <a:rPr lang="en-US" sz="2000" dirty="0"/>
              <a:t>Under the HITECH Act, BAs are </a:t>
            </a:r>
            <a:r>
              <a:rPr lang="en-US" sz="2000" dirty="0" smtClean="0"/>
              <a:t>responsible</a:t>
            </a:r>
            <a:br>
              <a:rPr lang="en-US" sz="2000" dirty="0" smtClean="0"/>
            </a:br>
            <a:r>
              <a:rPr lang="en-US" sz="2000" dirty="0" smtClean="0"/>
              <a:t>for compliance </a:t>
            </a:r>
            <a:r>
              <a:rPr lang="en-US" sz="2000" dirty="0"/>
              <a:t>with HIPAA, as well </a:t>
            </a:r>
            <a:r>
              <a:rPr lang="en-US" sz="2000" dirty="0" smtClean="0"/>
              <a:t>as</a:t>
            </a:r>
            <a:br>
              <a:rPr lang="en-US" sz="2000" dirty="0" smtClean="0"/>
            </a:br>
            <a:r>
              <a:rPr lang="en-US" sz="2000" dirty="0" smtClean="0"/>
              <a:t>having the same </a:t>
            </a:r>
            <a:r>
              <a:rPr lang="en-US" sz="2000" dirty="0"/>
              <a:t>liability for </a:t>
            </a:r>
            <a:r>
              <a:rPr lang="en-US" sz="2000" dirty="0" smtClean="0"/>
              <a:t>HIPAA</a:t>
            </a:r>
            <a:br>
              <a:rPr lang="en-US" sz="2000" dirty="0" smtClean="0"/>
            </a:br>
            <a:r>
              <a:rPr lang="en-US" sz="2000" dirty="0" smtClean="0"/>
              <a:t>violations </a:t>
            </a:r>
            <a:r>
              <a:rPr lang="en-US" sz="2000" dirty="0"/>
              <a:t>as any </a:t>
            </a:r>
            <a:r>
              <a:rPr lang="en-US" sz="2000" dirty="0" smtClean="0"/>
              <a:t>covered </a:t>
            </a:r>
            <a:r>
              <a:rPr lang="en-US" sz="2000" dirty="0"/>
              <a:t>entity.</a:t>
            </a:r>
          </a:p>
        </p:txBody>
      </p:sp>
      <p:sp>
        <p:nvSpPr>
          <p:cNvPr id="4" name="Title 3"/>
          <p:cNvSpPr>
            <a:spLocks noGrp="1"/>
          </p:cNvSpPr>
          <p:nvPr>
            <p:ph type="title"/>
          </p:nvPr>
        </p:nvSpPr>
        <p:spPr/>
        <p:txBody>
          <a:bodyPr/>
          <a:lstStyle/>
          <a:p>
            <a:r>
              <a:rPr lang="en-US" sz="2400" dirty="0"/>
              <a:t>110.1.011 Business Associate &amp; Classified Information Policy</a:t>
            </a:r>
          </a:p>
        </p:txBody>
      </p:sp>
      <p:pic>
        <p:nvPicPr>
          <p:cNvPr id="5" name="Content Placeholder 5"/>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a:ext>
            </a:extLst>
          </a:blip>
          <a:srcRect l="5509" r="3605"/>
          <a:stretch/>
        </p:blipFill>
        <p:spPr>
          <a:xfrm>
            <a:off x="5607410" y="2459736"/>
            <a:ext cx="3206083"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0317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0"/>
          <p:cNvSpPr txBox="1">
            <a:spLocks noGrp="1" noChangeArrowheads="1"/>
          </p:cNvSpPr>
          <p:nvPr/>
        </p:nvSpPr>
        <p:spPr bwMode="auto">
          <a:xfrm>
            <a:off x="8324850" y="6459538"/>
            <a:ext cx="3460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r" eaLnBrk="1" hangingPunct="1"/>
            <a:fld id="{37B8E5C0-0299-4800-9C9E-8BD329C4CBCD}" type="slidenum">
              <a:rPr lang="en-US" sz="1000" b="0">
                <a:solidFill>
                  <a:srgbClr val="CD531C"/>
                </a:solidFill>
              </a:rPr>
              <a:pPr algn="r" eaLnBrk="1" hangingPunct="1"/>
              <a:t>24</a:t>
            </a:fld>
            <a:endParaRPr lang="en-US" sz="1000" b="0" dirty="0">
              <a:solidFill>
                <a:srgbClr val="CD531C"/>
              </a:solidFill>
            </a:endParaRPr>
          </a:p>
        </p:txBody>
      </p:sp>
      <p:sp>
        <p:nvSpPr>
          <p:cNvPr id="207882" name="Rectangle 10"/>
          <p:cNvSpPr>
            <a:spLocks noGrp="1" noChangeArrowheads="1"/>
          </p:cNvSpPr>
          <p:nvPr>
            <p:ph sz="quarter" idx="12"/>
          </p:nvPr>
        </p:nvSpPr>
        <p:spPr/>
        <p:txBody>
          <a:bodyPr>
            <a:noAutofit/>
          </a:bodyPr>
          <a:lstStyle/>
          <a:p>
            <a:r>
              <a:rPr lang="en-US" sz="2000" dirty="0" smtClean="0"/>
              <a:t>California Health &amp; Safety Code  1280.15 (SB541) impacts all Dignity Health facilities.</a:t>
            </a:r>
          </a:p>
          <a:p>
            <a:pPr marL="342900" indent="-342900">
              <a:buFont typeface="Arial" panose="020B0604020202020204" pitchFamily="34" charset="0"/>
              <a:buChar char="•"/>
            </a:pPr>
            <a:r>
              <a:rPr lang="en-US" sz="2000" dirty="0" smtClean="0"/>
              <a:t>Prohibits unauthorized viewing, use or disclosure of medical records without direct need for diagnosis, treatment or other unlawful use.</a:t>
            </a:r>
          </a:p>
          <a:p>
            <a:pPr marL="342900" indent="-342900">
              <a:buFont typeface="Arial" panose="020B0604020202020204" pitchFamily="34" charset="0"/>
              <a:buChar char="•"/>
            </a:pPr>
            <a:r>
              <a:rPr lang="en-US" sz="2000" dirty="0" smtClean="0"/>
              <a:t>Requires healthcare organizations to prevent, detect, and investigate unlawful or unauthorized access, use or disclosure of patient medical information.</a:t>
            </a:r>
          </a:p>
          <a:p>
            <a:pPr marL="342900" indent="-342900">
              <a:buFont typeface="Arial" panose="020B0604020202020204" pitchFamily="34" charset="0"/>
              <a:buChar char="•"/>
            </a:pPr>
            <a:r>
              <a:rPr lang="en-US" sz="2000" dirty="0" smtClean="0"/>
              <a:t>Requires that breaches be reported to the California Department of Public Health (CDPH) and affected patient(s) within 5 business days of discovery.</a:t>
            </a:r>
          </a:p>
          <a:p>
            <a:pPr marL="342900" indent="-342900">
              <a:buFont typeface="Arial" panose="020B0604020202020204" pitchFamily="34" charset="0"/>
              <a:buChar char="•"/>
            </a:pPr>
            <a:r>
              <a:rPr lang="en-US" sz="2000" dirty="0" smtClean="0"/>
              <a:t>The alleged violator’s name is required as part of reporting.</a:t>
            </a:r>
          </a:p>
          <a:p>
            <a:pPr marL="342900" indent="-342900">
              <a:buFont typeface="Arial" panose="020B0604020202020204" pitchFamily="34" charset="0"/>
              <a:buChar char="•"/>
            </a:pPr>
            <a:r>
              <a:rPr lang="en-US" sz="2000" dirty="0" smtClean="0"/>
              <a:t>Authorizes penalties:</a:t>
            </a:r>
          </a:p>
          <a:p>
            <a:pPr marL="810900" lvl="1" indent="-342900">
              <a:spcAft>
                <a:spcPts val="0"/>
              </a:spcAft>
              <a:buFont typeface="Wingdings" panose="05000000000000000000" pitchFamily="2" charset="2"/>
              <a:buChar char="§"/>
            </a:pPr>
            <a:r>
              <a:rPr lang="en-US" dirty="0" smtClean="0"/>
              <a:t>$25,000 per patient up to $250,000</a:t>
            </a:r>
          </a:p>
          <a:p>
            <a:pPr marL="810900" lvl="1" indent="-342900">
              <a:buFont typeface="Wingdings" panose="05000000000000000000" pitchFamily="2" charset="2"/>
              <a:buChar char="§"/>
            </a:pPr>
            <a:r>
              <a:rPr lang="en-US" dirty="0" smtClean="0"/>
              <a:t>$100 per day for failure to report.</a:t>
            </a:r>
            <a:endParaRPr lang="en-US" dirty="0"/>
          </a:p>
        </p:txBody>
      </p:sp>
      <p:sp>
        <p:nvSpPr>
          <p:cNvPr id="207881" name="Rectangle 9"/>
          <p:cNvSpPr>
            <a:spLocks noGrp="1" noChangeArrowheads="1"/>
          </p:cNvSpPr>
          <p:nvPr>
            <p:ph type="title"/>
          </p:nvPr>
        </p:nvSpPr>
        <p:spPr/>
        <p:txBody>
          <a:bodyPr/>
          <a:lstStyle/>
          <a:p>
            <a:r>
              <a:rPr lang="en-US" dirty="0" smtClean="0"/>
              <a:t>California Privacy Laws</a:t>
            </a:r>
          </a:p>
        </p:txBody>
      </p:sp>
    </p:spTree>
    <p:extLst>
      <p:ext uri="{BB962C8B-B14F-4D97-AF65-F5344CB8AC3E}">
        <p14:creationId xmlns:p14="http://schemas.microsoft.com/office/powerpoint/2010/main" val="1284841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txBox="1">
            <a:spLocks noGrp="1"/>
          </p:cNvSpPr>
          <p:nvPr/>
        </p:nvSpPr>
        <p:spPr bwMode="auto">
          <a:xfrm>
            <a:off x="8266113" y="6361113"/>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fld id="{07C49A7D-4931-4D3E-AFC0-D9940886C282}" type="slidenum">
              <a:rPr lang="en-US" sz="1000">
                <a:solidFill>
                  <a:schemeClr val="tx1"/>
                </a:solidFill>
                <a:latin typeface="Arial" charset="0"/>
              </a:rPr>
              <a:pPr algn="ctr" eaLnBrk="1" hangingPunct="1"/>
              <a:t>25</a:t>
            </a:fld>
            <a:endParaRPr lang="en-US" sz="1000" dirty="0">
              <a:solidFill>
                <a:schemeClr val="tx1"/>
              </a:solidFill>
              <a:latin typeface="Arial" charset="0"/>
            </a:endParaRPr>
          </a:p>
        </p:txBody>
      </p:sp>
      <p:sp>
        <p:nvSpPr>
          <p:cNvPr id="16388" name="Rectangle 4"/>
          <p:cNvSpPr>
            <a:spLocks noGrp="1" noChangeArrowheads="1"/>
          </p:cNvSpPr>
          <p:nvPr>
            <p:ph sz="quarter" idx="12"/>
          </p:nvPr>
        </p:nvSpPr>
        <p:spPr/>
        <p:txBody>
          <a:bodyPr>
            <a:normAutofit/>
          </a:bodyPr>
          <a:lstStyle/>
          <a:p>
            <a:r>
              <a:rPr lang="en-US" sz="2000" dirty="0" smtClean="0"/>
              <a:t>Health &amp; Safety Code 130200 (AB211) impacts both Healthcare providers &amp; individuals.</a:t>
            </a:r>
          </a:p>
          <a:p>
            <a:pPr lvl="1"/>
            <a:r>
              <a:rPr lang="en-US" dirty="0" smtClean="0"/>
              <a:t>Creates the California Office of Health </a:t>
            </a:r>
            <a:br>
              <a:rPr lang="en-US" dirty="0" smtClean="0"/>
            </a:br>
            <a:r>
              <a:rPr lang="en-US" dirty="0" smtClean="0"/>
              <a:t>Information Integrity (OHII) authorized</a:t>
            </a:r>
            <a:br>
              <a:rPr lang="en-US" dirty="0" smtClean="0"/>
            </a:br>
            <a:r>
              <a:rPr lang="en-US" dirty="0" smtClean="0"/>
              <a:t>to impose fines for violations. </a:t>
            </a:r>
          </a:p>
          <a:p>
            <a:pPr lvl="1"/>
            <a:r>
              <a:rPr lang="en-US" dirty="0" smtClean="0"/>
              <a:t>Provides private right of action for patients</a:t>
            </a:r>
            <a:br>
              <a:rPr lang="en-US" dirty="0" smtClean="0"/>
            </a:br>
            <a:r>
              <a:rPr lang="en-US" dirty="0" smtClean="0"/>
              <a:t>to seek damages as a result of privacy</a:t>
            </a:r>
            <a:br>
              <a:rPr lang="en-US" dirty="0" smtClean="0"/>
            </a:br>
            <a:r>
              <a:rPr lang="en-US" dirty="0" smtClean="0"/>
              <a:t>incidents.</a:t>
            </a:r>
          </a:p>
          <a:p>
            <a:pPr lvl="1"/>
            <a:r>
              <a:rPr lang="en-US" dirty="0" smtClean="0"/>
              <a:t>Places liability directly on the individual </a:t>
            </a:r>
            <a:br>
              <a:rPr lang="en-US" dirty="0" smtClean="0"/>
            </a:br>
            <a:r>
              <a:rPr lang="en-US" dirty="0" smtClean="0"/>
              <a:t>who knowingly, willfully or negligently</a:t>
            </a:r>
            <a:br>
              <a:rPr lang="en-US" dirty="0" smtClean="0"/>
            </a:br>
            <a:r>
              <a:rPr lang="en-US" dirty="0" smtClean="0"/>
              <a:t>obtains, discloses or uses medical </a:t>
            </a:r>
            <a:br>
              <a:rPr lang="en-US" dirty="0" smtClean="0"/>
            </a:br>
            <a:r>
              <a:rPr lang="en-US" dirty="0" smtClean="0"/>
              <a:t>information inappropriately with penalties</a:t>
            </a:r>
            <a:br>
              <a:rPr lang="en-US" dirty="0" smtClean="0"/>
            </a:br>
            <a:r>
              <a:rPr lang="en-US" dirty="0" smtClean="0"/>
              <a:t>from $2,500 to $250,000 per violation.</a:t>
            </a:r>
          </a:p>
          <a:p>
            <a:pPr lvl="1"/>
            <a:endParaRPr lang="en-US" dirty="0" smtClean="0"/>
          </a:p>
        </p:txBody>
      </p:sp>
      <p:sp>
        <p:nvSpPr>
          <p:cNvPr id="16387" name="Rectangle 3"/>
          <p:cNvSpPr>
            <a:spLocks noGrp="1" noChangeArrowheads="1"/>
          </p:cNvSpPr>
          <p:nvPr>
            <p:ph type="title"/>
          </p:nvPr>
        </p:nvSpPr>
        <p:spPr/>
        <p:txBody>
          <a:bodyPr/>
          <a:lstStyle/>
          <a:p>
            <a:r>
              <a:rPr lang="en-US" dirty="0" smtClean="0"/>
              <a:t>California Privacy Laws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912"/>
          <a:stretch/>
        </p:blipFill>
        <p:spPr>
          <a:xfrm>
            <a:off x="5916168" y="2459736"/>
            <a:ext cx="2873295"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801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txBox="1">
            <a:spLocks noGrp="1"/>
          </p:cNvSpPr>
          <p:nvPr/>
        </p:nvSpPr>
        <p:spPr bwMode="auto">
          <a:xfrm>
            <a:off x="8266113" y="6361113"/>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fld id="{6435552D-23EE-4807-BAE4-5D07635F3D0B}" type="slidenum">
              <a:rPr lang="en-US" sz="1000">
                <a:solidFill>
                  <a:schemeClr val="tx1"/>
                </a:solidFill>
                <a:latin typeface="Arial" charset="0"/>
              </a:rPr>
              <a:pPr algn="ctr" eaLnBrk="1" hangingPunct="1"/>
              <a:t>26</a:t>
            </a:fld>
            <a:endParaRPr lang="en-US" sz="1000" dirty="0">
              <a:solidFill>
                <a:schemeClr val="tx1"/>
              </a:solidFill>
              <a:latin typeface="Arial" charset="0"/>
            </a:endParaRPr>
          </a:p>
        </p:txBody>
      </p:sp>
      <p:sp>
        <p:nvSpPr>
          <p:cNvPr id="17411" name="Slide Number Placeholder 3"/>
          <p:cNvSpPr txBox="1">
            <a:spLocks noGrp="1"/>
          </p:cNvSpPr>
          <p:nvPr/>
        </p:nvSpPr>
        <p:spPr bwMode="auto">
          <a:xfrm>
            <a:off x="8266113" y="6361113"/>
            <a:ext cx="793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fld id="{F5FCFFB8-CDBE-495E-A2A7-FAF10D0E6D6D}" type="slidenum">
              <a:rPr lang="en-US" sz="1000">
                <a:solidFill>
                  <a:schemeClr val="tx1"/>
                </a:solidFill>
                <a:latin typeface="Arial" charset="0"/>
              </a:rPr>
              <a:pPr algn="ctr" eaLnBrk="1" hangingPunct="1"/>
              <a:t>26</a:t>
            </a:fld>
            <a:endParaRPr lang="en-US" sz="1000" dirty="0">
              <a:solidFill>
                <a:schemeClr val="tx1"/>
              </a:solidFill>
              <a:latin typeface="Arial" charset="0"/>
            </a:endParaRPr>
          </a:p>
        </p:txBody>
      </p:sp>
      <p:sp>
        <p:nvSpPr>
          <p:cNvPr id="17413" name="Rectangle 8"/>
          <p:cNvSpPr>
            <a:spLocks noGrp="1" noChangeArrowheads="1"/>
          </p:cNvSpPr>
          <p:nvPr>
            <p:ph type="body" idx="12"/>
          </p:nvPr>
        </p:nvSpPr>
        <p:spPr/>
        <p:txBody>
          <a:bodyPr>
            <a:normAutofit/>
          </a:bodyPr>
          <a:lstStyle/>
          <a:p>
            <a:r>
              <a:rPr lang="en-US" sz="2000" dirty="0" smtClean="0"/>
              <a:t>Regardless if you work at a business office or hospital, all employees are affected by the consequences of privacy &amp; data security breaches.</a:t>
            </a:r>
          </a:p>
          <a:p>
            <a:pPr marL="342900" indent="-342900">
              <a:buFont typeface="Arial" panose="020B0604020202020204" pitchFamily="34" charset="0"/>
              <a:buChar char="•"/>
            </a:pPr>
            <a:r>
              <a:rPr lang="en-US" sz="2000" dirty="0" smtClean="0"/>
              <a:t>The alleged violator’s name is required as part of the reporting to CDPH, and CDPH will want to interview the employee(s) involved.</a:t>
            </a:r>
          </a:p>
          <a:p>
            <a:pPr marL="342900" lvl="0" indent="-342900">
              <a:buFont typeface="Arial" panose="020B0604020202020204" pitchFamily="34" charset="0"/>
              <a:buChar char="•"/>
            </a:pPr>
            <a:r>
              <a:rPr lang="en-US" sz="2000" dirty="0" smtClean="0"/>
              <a:t>In September 2012, CDPH sent out letters notifying 3 Dignity Health facilities that they were being fined for privacy and data security breach incidents, which we had reported to CDPH as far back as 2009. </a:t>
            </a:r>
          </a:p>
          <a:p>
            <a:pPr marL="342900" lvl="0" indent="-342900">
              <a:buFont typeface="Arial" panose="020B0604020202020204" pitchFamily="34" charset="0"/>
              <a:buChar char="•"/>
            </a:pPr>
            <a:r>
              <a:rPr lang="en-US" sz="2000" dirty="0" smtClean="0"/>
              <a:t>For an incident in March 2009, a Dignity Health Facility was fined $100,000.00. The incident involved an EKG technician who inappropriately accessed the records of family members without the necessary authority. CDPH referred this individual to the Office of Health Information Integrity who separately investigated and fined the employee. </a:t>
            </a:r>
            <a:endParaRPr lang="en-US" sz="2000" dirty="0"/>
          </a:p>
        </p:txBody>
      </p:sp>
      <p:sp>
        <p:nvSpPr>
          <p:cNvPr id="17412" name="Rectangle 7"/>
          <p:cNvSpPr>
            <a:spLocks noGrp="1" noChangeArrowheads="1"/>
          </p:cNvSpPr>
          <p:nvPr>
            <p:ph type="title"/>
          </p:nvPr>
        </p:nvSpPr>
        <p:spPr/>
        <p:txBody>
          <a:bodyPr/>
          <a:lstStyle/>
          <a:p>
            <a:r>
              <a:rPr lang="en-US" dirty="0" smtClean="0"/>
              <a:t>The Reality of Privacy Breaches for Dignity Health</a:t>
            </a:r>
          </a:p>
        </p:txBody>
      </p:sp>
    </p:spTree>
    <p:extLst>
      <p:ext uri="{BB962C8B-B14F-4D97-AF65-F5344CB8AC3E}">
        <p14:creationId xmlns:p14="http://schemas.microsoft.com/office/powerpoint/2010/main" val="4221373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11"/>
          </p:nvPr>
        </p:nvSpPr>
        <p:spPr/>
        <p:txBody>
          <a:bodyPr/>
          <a:lstStyle/>
          <a:p>
            <a:fld id="{9276482E-CD0F-4B9E-8CA0-8BB68A099000}" type="slidenum">
              <a:rPr lang="en-US" smtClean="0"/>
              <a:pPr/>
              <a:t>27</a:t>
            </a:fld>
            <a:endParaRPr lang="en-US" dirty="0"/>
          </a:p>
        </p:txBody>
      </p:sp>
      <p:sp>
        <p:nvSpPr>
          <p:cNvPr id="396291" name="Rectangle 2"/>
          <p:cNvSpPr>
            <a:spLocks noGrp="1" noChangeArrowheads="1"/>
          </p:cNvSpPr>
          <p:nvPr>
            <p:ph type="ctrTitle"/>
          </p:nvPr>
        </p:nvSpPr>
        <p:spPr/>
        <p:txBody>
          <a:bodyPr/>
          <a:lstStyle/>
          <a:p>
            <a:r>
              <a:rPr lang="en-US" dirty="0" smtClean="0"/>
              <a:t>Protecting Information</a:t>
            </a:r>
          </a:p>
        </p:txBody>
      </p:sp>
      <p:sp>
        <p:nvSpPr>
          <p:cNvPr id="396290" name="Slide Number Placeholder 3"/>
          <p:cNvSpPr txBox="1">
            <a:spLocks noGrp="1"/>
          </p:cNvSpPr>
          <p:nvPr/>
        </p:nvSpPr>
        <p:spPr bwMode="auto">
          <a:xfrm>
            <a:off x="8324850" y="6337300"/>
            <a:ext cx="346075" cy="207963"/>
          </a:xfrm>
          <a:prstGeom prst="rect">
            <a:avLst/>
          </a:prstGeom>
          <a:noFill/>
          <a:ln w="9525">
            <a:noFill/>
            <a:miter lim="800000"/>
            <a:headEnd/>
            <a:tailEnd/>
          </a:ln>
        </p:spPr>
        <p:txBody>
          <a:bodyPr lIns="0" tIns="0" rIns="0" bIns="0" anchor="b"/>
          <a:lstStyle/>
          <a:p>
            <a:pPr algn="r"/>
            <a:fld id="{90EFE839-E523-4481-9277-E95DE6A9FF40}" type="slidenum">
              <a:rPr lang="en-US" sz="800" b="0">
                <a:solidFill>
                  <a:srgbClr val="5F6062"/>
                </a:solidFill>
              </a:rPr>
              <a:pPr algn="r"/>
              <a:t>27</a:t>
            </a:fld>
            <a:endParaRPr lang="en-US" sz="800" b="0" dirty="0">
              <a:solidFill>
                <a:srgbClr val="5F6062"/>
              </a:solidFill>
            </a:endParaRPr>
          </a:p>
        </p:txBody>
      </p:sp>
    </p:spTree>
    <p:extLst>
      <p:ext uri="{BB962C8B-B14F-4D97-AF65-F5344CB8AC3E}">
        <p14:creationId xmlns:p14="http://schemas.microsoft.com/office/powerpoint/2010/main" val="2236081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
          <p:cNvSpPr>
            <a:spLocks noGrp="1" noChangeArrowheads="1"/>
          </p:cNvSpPr>
          <p:nvPr>
            <p:ph type="sldNum" sz="quarter" idx="11"/>
          </p:nvPr>
        </p:nvSpPr>
        <p:spPr/>
        <p:txBody>
          <a:bodyPr/>
          <a:lstStyle/>
          <a:p>
            <a:fld id="{5161F9E7-92B2-4B99-98AD-4B0BB37F6F8A}" type="slidenum">
              <a:rPr lang="en-US" smtClean="0"/>
              <a:pPr/>
              <a:t>28</a:t>
            </a:fld>
            <a:endParaRPr lang="en-US" dirty="0" smtClean="0"/>
          </a:p>
        </p:txBody>
      </p:sp>
      <p:sp>
        <p:nvSpPr>
          <p:cNvPr id="21507" name="Rectangle 7"/>
          <p:cNvSpPr>
            <a:spLocks noGrp="1" noChangeArrowheads="1"/>
          </p:cNvSpPr>
          <p:nvPr>
            <p:ph type="title"/>
          </p:nvPr>
        </p:nvSpPr>
        <p:spPr/>
        <p:txBody>
          <a:bodyPr/>
          <a:lstStyle/>
          <a:p>
            <a:r>
              <a:rPr lang="en-US" dirty="0" smtClean="0"/>
              <a:t>What Other Information Must You Protect?</a:t>
            </a:r>
          </a:p>
        </p:txBody>
      </p:sp>
      <p:pic>
        <p:nvPicPr>
          <p:cNvPr id="21510" name="Picture 10" descr="Man-woman-computer"/>
          <p:cNvPicPr preferRelativeResize="0">
            <a:picLocks noChangeArrowheads="1"/>
          </p:cNvPicPr>
          <p:nvPr/>
        </p:nvPicPr>
        <p:blipFill>
          <a:blip r:embed="rId3" cstate="print"/>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
        <p:nvSpPr>
          <p:cNvPr id="14" name="Content Placeholder 9"/>
          <p:cNvSpPr>
            <a:spLocks noGrp="1"/>
          </p:cNvSpPr>
          <p:nvPr>
            <p:ph sz="quarter" idx="12"/>
          </p:nvPr>
        </p:nvSpPr>
        <p:spPr>
          <a:xfrm>
            <a:off x="457201" y="1274247"/>
            <a:ext cx="8228012" cy="4719638"/>
          </a:xfrm>
          <a:prstGeom prst="rect">
            <a:avLst/>
          </a:prstGeom>
        </p:spPr>
        <p:txBody>
          <a:bodyPr>
            <a:noAutofit/>
          </a:bodyPr>
          <a:lstStyle/>
          <a:p>
            <a:pPr marL="0" indent="0">
              <a:spcAft>
                <a:spcPts val="600"/>
              </a:spcAft>
              <a:buNone/>
            </a:pPr>
            <a:r>
              <a:rPr lang="en-US" sz="2000" dirty="0" smtClean="0"/>
              <a:t>Even if you do not deal with patient information directly, Sensitive or Confidential information should be treated with the same precautions as PHI.</a:t>
            </a:r>
          </a:p>
          <a:p>
            <a:pPr marL="0" indent="0">
              <a:spcAft>
                <a:spcPts val="600"/>
              </a:spcAft>
              <a:buNone/>
            </a:pPr>
            <a:r>
              <a:rPr lang="en-US" sz="2000" b="1" dirty="0" smtClean="0">
                <a:solidFill>
                  <a:srgbClr val="AA272F"/>
                </a:solidFill>
              </a:rPr>
              <a:t>Sensitive Information </a:t>
            </a:r>
            <a:r>
              <a:rPr lang="en-US" sz="2000" dirty="0" smtClean="0"/>
              <a:t>- This classification applies to Protected Health Information (PHI), Individually Identifiable</a:t>
            </a:r>
            <a:br>
              <a:rPr lang="en-US" sz="2000" dirty="0" smtClean="0"/>
            </a:br>
            <a:r>
              <a:rPr lang="en-US" sz="2000" dirty="0" smtClean="0"/>
              <a:t>Health Information (IIHI), Personal Information</a:t>
            </a:r>
            <a:br>
              <a:rPr lang="en-US" sz="2000" dirty="0" smtClean="0"/>
            </a:br>
            <a:r>
              <a:rPr lang="en-US" sz="2000" dirty="0" smtClean="0"/>
              <a:t>or credit card information. </a:t>
            </a:r>
          </a:p>
          <a:p>
            <a:pPr marL="0" indent="0">
              <a:spcAft>
                <a:spcPts val="0"/>
              </a:spcAft>
              <a:buNone/>
            </a:pPr>
            <a:r>
              <a:rPr lang="en-US" sz="2000" b="1" dirty="0" smtClean="0">
                <a:solidFill>
                  <a:srgbClr val="AA272F"/>
                </a:solidFill>
              </a:rPr>
              <a:t>Confidential information </a:t>
            </a:r>
          </a:p>
          <a:p>
            <a:pPr marL="0" indent="0">
              <a:spcAft>
                <a:spcPts val="0"/>
              </a:spcAft>
              <a:buClr>
                <a:srgbClr val="567EB9"/>
              </a:buClr>
              <a:buNone/>
            </a:pPr>
            <a:r>
              <a:rPr lang="en-US" sz="2000" dirty="0" smtClean="0"/>
              <a:t>Data that is not classified as PHI, but  is deemed</a:t>
            </a:r>
            <a:br>
              <a:rPr lang="en-US" sz="2000" dirty="0" smtClean="0"/>
            </a:br>
            <a:r>
              <a:rPr lang="en-US" sz="2000" dirty="0" smtClean="0"/>
              <a:t>confidential by law, rule, regulation, or would</a:t>
            </a:r>
            <a:br>
              <a:rPr lang="en-US" sz="2000" dirty="0" smtClean="0"/>
            </a:br>
            <a:r>
              <a:rPr lang="en-US" sz="2000" dirty="0" smtClean="0"/>
              <a:t>otherwise be considered confidential based on</a:t>
            </a:r>
            <a:br>
              <a:rPr lang="en-US" sz="2000" dirty="0" smtClean="0"/>
            </a:br>
            <a:r>
              <a:rPr lang="en-US" sz="2000" dirty="0" smtClean="0"/>
              <a:t>Dignity Health policy or practices, including:  </a:t>
            </a:r>
          </a:p>
          <a:p>
            <a:pPr marL="231775" indent="-231775">
              <a:spcAft>
                <a:spcPts val="0"/>
              </a:spcAft>
              <a:buClr>
                <a:srgbClr val="567EB9"/>
              </a:buClr>
              <a:buFont typeface="Arial" pitchFamily="34" charset="0"/>
              <a:buChar char="•"/>
            </a:pPr>
            <a:r>
              <a:rPr lang="en-US" sz="1800" dirty="0" smtClean="0"/>
              <a:t>Dignity Health employees</a:t>
            </a:r>
          </a:p>
          <a:p>
            <a:pPr marL="231775" indent="-231775">
              <a:spcAft>
                <a:spcPts val="0"/>
              </a:spcAft>
              <a:buClr>
                <a:srgbClr val="567EB9"/>
              </a:buClr>
              <a:buFont typeface="Arial" pitchFamily="34" charset="0"/>
              <a:buChar char="•"/>
            </a:pPr>
            <a:r>
              <a:rPr lang="en-US" sz="1800" dirty="0" smtClean="0"/>
              <a:t>Job  applicants</a:t>
            </a:r>
          </a:p>
          <a:p>
            <a:pPr marL="231775" indent="-231775">
              <a:spcAft>
                <a:spcPts val="0"/>
              </a:spcAft>
              <a:buClr>
                <a:srgbClr val="567EB9"/>
              </a:buClr>
              <a:buFont typeface="Arial" pitchFamily="34" charset="0"/>
              <a:buChar char="•"/>
            </a:pPr>
            <a:r>
              <a:rPr lang="en-US" sz="1800" dirty="0" smtClean="0"/>
              <a:t>Workers Compensation</a:t>
            </a:r>
          </a:p>
          <a:p>
            <a:pPr marL="231775" indent="-231775">
              <a:spcAft>
                <a:spcPts val="0"/>
              </a:spcAft>
              <a:buClr>
                <a:srgbClr val="567EB9"/>
              </a:buClr>
              <a:buFont typeface="Arial" pitchFamily="34" charset="0"/>
              <a:buChar char="•"/>
            </a:pPr>
            <a:r>
              <a:rPr lang="en-US" sz="1800" dirty="0" smtClean="0"/>
              <a:t>Fund  raising contacts</a:t>
            </a:r>
          </a:p>
          <a:p>
            <a:pPr marL="231775" indent="-231775">
              <a:spcAft>
                <a:spcPts val="0"/>
              </a:spcAft>
              <a:buClr>
                <a:srgbClr val="567EB9"/>
              </a:buClr>
              <a:buFont typeface="Arial" pitchFamily="34" charset="0"/>
              <a:buChar char="•"/>
            </a:pPr>
            <a:r>
              <a:rPr lang="en-US" sz="1800" dirty="0" smtClean="0"/>
              <a:t>Dignity Health financial information</a:t>
            </a:r>
          </a:p>
        </p:txBody>
      </p:sp>
    </p:spTree>
    <p:extLst>
      <p:ext uri="{BB962C8B-B14F-4D97-AF65-F5344CB8AC3E}">
        <p14:creationId xmlns:p14="http://schemas.microsoft.com/office/powerpoint/2010/main" val="267964434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Grp="1" noChangeArrowheads="1"/>
          </p:cNvSpPr>
          <p:nvPr>
            <p:ph type="sldNum" sz="quarter" idx="11"/>
          </p:nvPr>
        </p:nvSpPr>
        <p:spPr>
          <a:xfrm>
            <a:off x="8348663" y="6318250"/>
            <a:ext cx="336550" cy="330200"/>
          </a:xfrm>
        </p:spPr>
        <p:txBody>
          <a:bodyPr/>
          <a:lstStyle/>
          <a:p>
            <a:fld id="{9F2EB3F2-B105-4AE1-9E6B-35511D38E472}" type="slidenum">
              <a:rPr lang="en-US" smtClean="0"/>
              <a:pPr/>
              <a:t>29</a:t>
            </a:fld>
            <a:endParaRPr lang="en-US" dirty="0"/>
          </a:p>
        </p:txBody>
      </p:sp>
      <p:sp>
        <p:nvSpPr>
          <p:cNvPr id="369669" name="Rectangle 5"/>
          <p:cNvSpPr>
            <a:spLocks noGrp="1" noChangeArrowheads="1"/>
          </p:cNvSpPr>
          <p:nvPr>
            <p:ph idx="12"/>
          </p:nvPr>
        </p:nvSpPr>
        <p:spPr>
          <a:xfrm>
            <a:off x="457200" y="1238624"/>
            <a:ext cx="8228013" cy="4927843"/>
          </a:xfrm>
        </p:spPr>
        <p:txBody>
          <a:bodyPr>
            <a:noAutofit/>
          </a:bodyPr>
          <a:lstStyle/>
          <a:p>
            <a:r>
              <a:rPr lang="en-US" sz="2000" dirty="0" smtClean="0"/>
              <a:t>Dignity Health Policy 110.1.039 details the types of data classification and who may receive the data.</a:t>
            </a:r>
          </a:p>
          <a:p>
            <a:pPr>
              <a:spcAft>
                <a:spcPts val="0"/>
              </a:spcAft>
            </a:pPr>
            <a:r>
              <a:rPr lang="en-US" sz="2000" dirty="0" smtClean="0"/>
              <a:t>Managers are responsible for ensuring employees are educated on departmental procedures for data classifications: </a:t>
            </a:r>
          </a:p>
          <a:p>
            <a:pPr lvl="1">
              <a:spcAft>
                <a:spcPts val="0"/>
              </a:spcAft>
            </a:pPr>
            <a:r>
              <a:rPr lang="en-US" dirty="0" smtClean="0"/>
              <a:t>PHI</a:t>
            </a:r>
          </a:p>
          <a:p>
            <a:pPr lvl="1">
              <a:spcAft>
                <a:spcPts val="0"/>
              </a:spcAft>
            </a:pPr>
            <a:r>
              <a:rPr lang="en-US" dirty="0" smtClean="0"/>
              <a:t>Internal Use Only</a:t>
            </a:r>
          </a:p>
          <a:p>
            <a:pPr lvl="1">
              <a:spcAft>
                <a:spcPts val="0"/>
              </a:spcAft>
            </a:pPr>
            <a:r>
              <a:rPr lang="en-US" dirty="0" smtClean="0"/>
              <a:t>Sensitive</a:t>
            </a:r>
          </a:p>
          <a:p>
            <a:pPr lvl="1">
              <a:spcAft>
                <a:spcPts val="0"/>
              </a:spcAft>
            </a:pPr>
            <a:r>
              <a:rPr lang="en-US" dirty="0" smtClean="0"/>
              <a:t>Confidential</a:t>
            </a:r>
          </a:p>
          <a:p>
            <a:pPr lvl="1"/>
            <a:r>
              <a:rPr lang="en-US" dirty="0" smtClean="0"/>
              <a:t>Strictly confidential </a:t>
            </a:r>
          </a:p>
          <a:p>
            <a:pPr indent="-252000"/>
            <a:r>
              <a:rPr lang="en-US" sz="2000" dirty="0" smtClean="0"/>
              <a:t>Departmental procedures should address both </a:t>
            </a:r>
            <a:br>
              <a:rPr lang="en-US" sz="2000" dirty="0" smtClean="0"/>
            </a:br>
            <a:r>
              <a:rPr lang="en-US" sz="2000" dirty="0" smtClean="0"/>
              <a:t>physical and technical safeguards for storage, </a:t>
            </a:r>
            <a:br>
              <a:rPr lang="en-US" sz="2000" dirty="0" smtClean="0"/>
            </a:br>
            <a:r>
              <a:rPr lang="en-US" sz="2000" dirty="0" smtClean="0"/>
              <a:t>disposal, and transmission of sensitive</a:t>
            </a:r>
            <a:br>
              <a:rPr lang="en-US" sz="2000" dirty="0" smtClean="0"/>
            </a:br>
            <a:r>
              <a:rPr lang="en-US" sz="2000" dirty="0" smtClean="0"/>
              <a:t>information (electronic or paper) outside</a:t>
            </a:r>
            <a:br>
              <a:rPr lang="en-US" sz="2000" dirty="0" smtClean="0"/>
            </a:br>
            <a:r>
              <a:rPr lang="en-US" sz="2000" dirty="0" smtClean="0"/>
              <a:t>of your department. </a:t>
            </a:r>
          </a:p>
        </p:txBody>
      </p:sp>
      <p:sp>
        <p:nvSpPr>
          <p:cNvPr id="369668" name="Rectangle 4"/>
          <p:cNvSpPr>
            <a:spLocks noGrp="1" noChangeArrowheads="1"/>
          </p:cNvSpPr>
          <p:nvPr>
            <p:ph type="title"/>
          </p:nvPr>
        </p:nvSpPr>
        <p:spPr/>
        <p:txBody>
          <a:bodyPr/>
          <a:lstStyle/>
          <a:p>
            <a:r>
              <a:rPr lang="en-US" dirty="0" smtClean="0"/>
              <a:t>Confidentiality &amp; Data Classification Policy</a:t>
            </a:r>
          </a:p>
        </p:txBody>
      </p:sp>
      <p:pic>
        <p:nvPicPr>
          <p:cNvPr id="3074" name="Picture 2" descr="C:\Users\cittykitty\AppData\Local\Microsoft\Windows\Temporary Internet Files\Content.IE5\VFY7862V\MP900422597[1].jpg"/>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1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solidFill>
                  <a:srgbClr val="5F6062"/>
                </a:solidFill>
              </a:rPr>
              <a:pPr/>
              <a:t>3</a:t>
            </a:fld>
            <a:endParaRPr lang="en-US" dirty="0">
              <a:solidFill>
                <a:srgbClr val="5F6062"/>
              </a:solidFill>
            </a:endParaRPr>
          </a:p>
        </p:txBody>
      </p:sp>
      <p:sp>
        <p:nvSpPr>
          <p:cNvPr id="4" name="Title 3"/>
          <p:cNvSpPr>
            <a:spLocks noGrp="1"/>
          </p:cNvSpPr>
          <p:nvPr>
            <p:ph type="ctrTitle"/>
          </p:nvPr>
        </p:nvSpPr>
        <p:spPr/>
        <p:txBody>
          <a:bodyPr/>
          <a:lstStyle/>
          <a:p>
            <a:r>
              <a:rPr lang="en-US" dirty="0" smtClean="0"/>
              <a:t>Privacy</a:t>
            </a:r>
            <a:endParaRPr lang="en-US" dirty="0"/>
          </a:p>
        </p:txBody>
      </p:sp>
    </p:spTree>
    <p:extLst>
      <p:ext uri="{BB962C8B-B14F-4D97-AF65-F5344CB8AC3E}">
        <p14:creationId xmlns:p14="http://schemas.microsoft.com/office/powerpoint/2010/main" val="3841246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1"/>
          </p:nvPr>
        </p:nvSpPr>
        <p:spPr/>
        <p:txBody>
          <a:bodyPr/>
          <a:lstStyle/>
          <a:p>
            <a:fld id="{5FF1A153-6EB8-471F-A32F-E99A11C16C23}" type="slidenum">
              <a:rPr lang="en-US" smtClean="0"/>
              <a:pPr/>
              <a:t>30</a:t>
            </a:fld>
            <a:endParaRPr lang="en-US" dirty="0"/>
          </a:p>
        </p:txBody>
      </p:sp>
      <p:sp>
        <p:nvSpPr>
          <p:cNvPr id="409604" name="Rectangle 9"/>
          <p:cNvSpPr>
            <a:spLocks noGrp="1" noChangeArrowheads="1"/>
          </p:cNvSpPr>
          <p:nvPr>
            <p:ph sz="quarter" idx="12"/>
          </p:nvPr>
        </p:nvSpPr>
        <p:spPr>
          <a:xfrm>
            <a:off x="457200" y="1381125"/>
            <a:ext cx="8321039" cy="4719638"/>
          </a:xfrm>
        </p:spPr>
        <p:txBody>
          <a:bodyPr>
            <a:noAutofit/>
          </a:bodyPr>
          <a:lstStyle/>
          <a:p>
            <a:r>
              <a:rPr lang="en-US" sz="2000" dirty="0" smtClean="0"/>
              <a:t>Protecting patient privacy and confidential information means practicing some basic safeguards in your work area. </a:t>
            </a:r>
          </a:p>
          <a:p>
            <a:pPr lvl="1"/>
            <a:r>
              <a:rPr lang="en-US" dirty="0" smtClean="0"/>
              <a:t>Do not leave documents with PHI or confidential information unattended on fax machines, printers or copiers.</a:t>
            </a:r>
          </a:p>
          <a:p>
            <a:pPr lvl="1"/>
            <a:r>
              <a:rPr lang="en-US" dirty="0" smtClean="0"/>
              <a:t>Never allow removal of PHI or other </a:t>
            </a:r>
            <a:br>
              <a:rPr lang="en-US" dirty="0" smtClean="0"/>
            </a:br>
            <a:r>
              <a:rPr lang="en-US" dirty="0" smtClean="0"/>
              <a:t>confidential information from the facility</a:t>
            </a:r>
            <a:br>
              <a:rPr lang="en-US" dirty="0" smtClean="0"/>
            </a:br>
            <a:r>
              <a:rPr lang="en-US" dirty="0" smtClean="0"/>
              <a:t>without authorization and appropriate</a:t>
            </a:r>
            <a:br>
              <a:rPr lang="en-US" dirty="0" smtClean="0"/>
            </a:br>
            <a:r>
              <a:rPr lang="en-US" dirty="0" smtClean="0"/>
              <a:t>security measures.</a:t>
            </a:r>
          </a:p>
          <a:p>
            <a:pPr lvl="1"/>
            <a:r>
              <a:rPr lang="en-US" dirty="0" smtClean="0"/>
              <a:t>Store portable media that contains PHI or</a:t>
            </a:r>
            <a:br>
              <a:rPr lang="en-US" dirty="0" smtClean="0"/>
            </a:br>
            <a:r>
              <a:rPr lang="en-US" dirty="0" smtClean="0"/>
              <a:t>Confidential information in a locked drawer</a:t>
            </a:r>
            <a:br>
              <a:rPr lang="en-US" dirty="0" smtClean="0"/>
            </a:br>
            <a:r>
              <a:rPr lang="en-US" dirty="0" smtClean="0"/>
              <a:t>or cabinet.</a:t>
            </a:r>
          </a:p>
        </p:txBody>
      </p:sp>
      <p:sp>
        <p:nvSpPr>
          <p:cNvPr id="409603" name="Rectangle 8"/>
          <p:cNvSpPr>
            <a:spLocks noGrp="1" noChangeArrowheads="1"/>
          </p:cNvSpPr>
          <p:nvPr>
            <p:ph type="title"/>
          </p:nvPr>
        </p:nvSpPr>
        <p:spPr/>
        <p:txBody>
          <a:bodyPr/>
          <a:lstStyle/>
          <a:p>
            <a:r>
              <a:rPr lang="en-US" dirty="0" smtClean="0"/>
              <a:t>Safeguarding PHI &amp; Sensitive Information</a:t>
            </a:r>
          </a:p>
        </p:txBody>
      </p:sp>
      <p:pic>
        <p:nvPicPr>
          <p:cNvPr id="409605" name="Picture 22" descr="Computer-Unattended1 copy"/>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4924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
          <p:cNvSpPr>
            <a:spLocks noGrp="1" noChangeArrowheads="1"/>
          </p:cNvSpPr>
          <p:nvPr>
            <p:ph type="sldNum" sz="quarter" idx="11"/>
          </p:nvPr>
        </p:nvSpPr>
        <p:spPr/>
        <p:txBody>
          <a:bodyPr/>
          <a:lstStyle/>
          <a:p>
            <a:fld id="{5F278CBB-A891-4405-8824-5EA4EE556DBE}" type="slidenum">
              <a:rPr lang="en-US" smtClean="0"/>
              <a:pPr/>
              <a:t>31</a:t>
            </a:fld>
            <a:endParaRPr lang="en-US" dirty="0" smtClean="0"/>
          </a:p>
        </p:txBody>
      </p:sp>
      <p:sp>
        <p:nvSpPr>
          <p:cNvPr id="24580" name="Rectangle 8"/>
          <p:cNvSpPr>
            <a:spLocks noGrp="1" noChangeArrowheads="1"/>
          </p:cNvSpPr>
          <p:nvPr>
            <p:ph sz="quarter" idx="12"/>
          </p:nvPr>
        </p:nvSpPr>
        <p:spPr>
          <a:xfrm>
            <a:off x="457201" y="1381125"/>
            <a:ext cx="8419458" cy="4719638"/>
          </a:xfrm>
        </p:spPr>
        <p:txBody>
          <a:bodyPr>
            <a:normAutofit/>
          </a:bodyPr>
          <a:lstStyle/>
          <a:p>
            <a:r>
              <a:rPr lang="en-US" sz="2000" dirty="0" smtClean="0"/>
              <a:t>Misdirected faxes are the #1 reported privacy incident across Dignity Health.</a:t>
            </a:r>
          </a:p>
          <a:p>
            <a:r>
              <a:rPr lang="en-US" sz="2000" dirty="0" smtClean="0"/>
              <a:t>Everyone must use a Dignity Health</a:t>
            </a:r>
            <a:br>
              <a:rPr lang="en-US" sz="2000" dirty="0" smtClean="0"/>
            </a:br>
            <a:r>
              <a:rPr lang="en-US" sz="2000" dirty="0" smtClean="0"/>
              <a:t>fax coversheet when faxing PHI or other confidential information.</a:t>
            </a:r>
          </a:p>
          <a:p>
            <a:r>
              <a:rPr lang="en-US" sz="2000" dirty="0" smtClean="0"/>
              <a:t>Always verify the recipient’s fax number</a:t>
            </a:r>
            <a:br>
              <a:rPr lang="en-US" sz="2000" dirty="0" smtClean="0"/>
            </a:br>
            <a:r>
              <a:rPr lang="en-US" sz="2000" dirty="0" smtClean="0"/>
              <a:t>before sending (including preprogrammed</a:t>
            </a:r>
            <a:br>
              <a:rPr lang="en-US" sz="2000" dirty="0" smtClean="0"/>
            </a:br>
            <a:r>
              <a:rPr lang="en-US" sz="2000" dirty="0" smtClean="0"/>
              <a:t>number).</a:t>
            </a:r>
          </a:p>
          <a:p>
            <a:r>
              <a:rPr lang="en-US" sz="2000" dirty="0" smtClean="0"/>
              <a:t>Report any misdirected fax or U.S.</a:t>
            </a:r>
            <a:br>
              <a:rPr lang="en-US" sz="2000" dirty="0" smtClean="0"/>
            </a:br>
            <a:r>
              <a:rPr lang="en-US" sz="2000" dirty="0" smtClean="0"/>
              <a:t>mail to your local Facility Compliance                                                             Professional (FCP).</a:t>
            </a:r>
          </a:p>
          <a:p>
            <a:pPr marL="0" indent="0">
              <a:buNone/>
            </a:pPr>
            <a:r>
              <a:rPr lang="en-US" sz="2000" dirty="0" smtClean="0"/>
              <a:t>Reference Policy 110.1.014 </a:t>
            </a:r>
            <a:r>
              <a:rPr lang="en-US" sz="2000" dirty="0"/>
              <a:t>Safeguarding PHI </a:t>
            </a:r>
            <a:r>
              <a:rPr lang="en-US" sz="2000" dirty="0" smtClean="0"/>
              <a:t>and</a:t>
            </a:r>
            <a:br>
              <a:rPr lang="en-US" sz="2000" dirty="0" smtClean="0"/>
            </a:br>
            <a:r>
              <a:rPr lang="en-US" sz="2000" dirty="0" smtClean="0"/>
              <a:t>Sensitive Information</a:t>
            </a:r>
          </a:p>
        </p:txBody>
      </p:sp>
      <p:sp>
        <p:nvSpPr>
          <p:cNvPr id="27651" name="Rectangle 7"/>
          <p:cNvSpPr>
            <a:spLocks noGrp="1" noChangeArrowheads="1"/>
          </p:cNvSpPr>
          <p:nvPr>
            <p:ph type="title"/>
          </p:nvPr>
        </p:nvSpPr>
        <p:spPr/>
        <p:txBody>
          <a:bodyPr/>
          <a:lstStyle/>
          <a:p>
            <a:r>
              <a:rPr lang="en-US" dirty="0" smtClean="0"/>
              <a:t>Safeguarding Faxes and U.S. Mail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510793"/>
            <a:ext cx="2960491"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377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1"/>
          </p:nvPr>
        </p:nvSpPr>
        <p:spPr>
          <a:prstGeom prst="rect">
            <a:avLst/>
          </a:prstGeom>
        </p:spPr>
        <p:txBody>
          <a:bodyPr/>
          <a:lstStyle/>
          <a:p>
            <a:pPr>
              <a:defRPr/>
            </a:pPr>
            <a:fld id="{4909E0CB-2B8A-4DE9-9390-9EE63A393636}" type="slidenum">
              <a:rPr lang="en-US" smtClean="0"/>
              <a:pPr>
                <a:defRPr/>
              </a:pPr>
              <a:t>32</a:t>
            </a:fld>
            <a:endParaRPr lang="en-US" dirty="0"/>
          </a:p>
        </p:txBody>
      </p:sp>
      <p:sp>
        <p:nvSpPr>
          <p:cNvPr id="3" name="Content Placeholder 2"/>
          <p:cNvSpPr>
            <a:spLocks noGrp="1"/>
          </p:cNvSpPr>
          <p:nvPr>
            <p:ph sz="quarter" idx="12"/>
          </p:nvPr>
        </p:nvSpPr>
        <p:spPr>
          <a:prstGeom prst="rect">
            <a:avLst/>
          </a:prstGeom>
        </p:spPr>
        <p:txBody>
          <a:bodyPr>
            <a:noAutofit/>
          </a:bodyPr>
          <a:lstStyle/>
          <a:p>
            <a:pPr>
              <a:spcAft>
                <a:spcPts val="1200"/>
              </a:spcAft>
            </a:pPr>
            <a:r>
              <a:rPr lang="en-US" sz="2000" dirty="0"/>
              <a:t>HIPAA’s Privacy Rule requires that</a:t>
            </a:r>
            <a:r>
              <a:rPr lang="en-US" sz="2000" dirty="0">
                <a:solidFill>
                  <a:srgbClr val="AA272F"/>
                </a:solidFill>
              </a:rPr>
              <a:t> </a:t>
            </a:r>
            <a:r>
              <a:rPr lang="en-US" sz="2000" dirty="0"/>
              <a:t>you must make a reasonable effort to limit the use, disclosure or release of PHI to only the </a:t>
            </a:r>
            <a:r>
              <a:rPr lang="en-US" sz="2000" dirty="0">
                <a:solidFill>
                  <a:srgbClr val="AA272F"/>
                </a:solidFill>
              </a:rPr>
              <a:t>Minimum Necessary</a:t>
            </a:r>
            <a:r>
              <a:rPr lang="en-US" sz="2000" dirty="0"/>
              <a:t> amount of data elements that are necessary to accomplish the intended purpose.</a:t>
            </a:r>
          </a:p>
          <a:p>
            <a:pPr marL="344488" lvl="1" indent="-225425"/>
            <a:r>
              <a:rPr lang="en-US" dirty="0"/>
              <a:t>Dignity Health workforce members must</a:t>
            </a:r>
            <a:br>
              <a:rPr lang="en-US" dirty="0"/>
            </a:br>
            <a:r>
              <a:rPr lang="en-US" dirty="0"/>
              <a:t>apply </a:t>
            </a:r>
            <a:r>
              <a:rPr lang="en-US" i="1" dirty="0" smtClean="0">
                <a:solidFill>
                  <a:srgbClr val="AA272F"/>
                </a:solidFill>
              </a:rPr>
              <a:t>Minimum Necessary </a:t>
            </a:r>
            <a:r>
              <a:rPr lang="en-US" i="1" dirty="0">
                <a:solidFill>
                  <a:srgbClr val="AA272F"/>
                </a:solidFill>
              </a:rPr>
              <a:t>standards</a:t>
            </a:r>
            <a:r>
              <a:rPr lang="en-US" dirty="0"/>
              <a:t/>
            </a:r>
            <a:br>
              <a:rPr lang="en-US" dirty="0"/>
            </a:br>
            <a:r>
              <a:rPr lang="en-US" dirty="0"/>
              <a:t>when PHI must be disclosed or provided</a:t>
            </a:r>
            <a:br>
              <a:rPr lang="en-US" dirty="0"/>
            </a:br>
            <a:r>
              <a:rPr lang="en-US" dirty="0"/>
              <a:t>to someone outside of Dignity Health.</a:t>
            </a:r>
            <a:br>
              <a:rPr lang="en-US" dirty="0"/>
            </a:br>
            <a:r>
              <a:rPr lang="en-US" dirty="0"/>
              <a:t>(for example, an attorney, contractor,</a:t>
            </a:r>
            <a:br>
              <a:rPr lang="en-US" dirty="0"/>
            </a:br>
            <a:r>
              <a:rPr lang="en-US" dirty="0"/>
              <a:t>business associate, auditor, etc.)</a:t>
            </a:r>
          </a:p>
          <a:p>
            <a:pPr marL="344488" lvl="1" indent="-225425"/>
            <a:r>
              <a:rPr lang="en-US" dirty="0"/>
              <a:t>Only share PHI with authorized personnel</a:t>
            </a:r>
            <a:br>
              <a:rPr lang="en-US" dirty="0"/>
            </a:br>
            <a:r>
              <a:rPr lang="en-US" dirty="0"/>
              <a:t>who have a need to know.</a:t>
            </a:r>
          </a:p>
          <a:p>
            <a:pPr marL="344488" lvl="1" indent="-225425"/>
            <a:r>
              <a:rPr lang="en-US" dirty="0"/>
              <a:t>Minimum Necessary does not apply to use</a:t>
            </a:r>
            <a:br>
              <a:rPr lang="en-US" dirty="0"/>
            </a:br>
            <a:r>
              <a:rPr lang="en-US" dirty="0"/>
              <a:t>or disclosure of PHI for treatment purposes.</a:t>
            </a:r>
          </a:p>
          <a:p>
            <a:endParaRPr lang="en-US" sz="2000" dirty="0"/>
          </a:p>
        </p:txBody>
      </p:sp>
      <p:sp>
        <p:nvSpPr>
          <p:cNvPr id="25603" name="Rectangle 6"/>
          <p:cNvSpPr>
            <a:spLocks noGrp="1" noChangeArrowheads="1"/>
          </p:cNvSpPr>
          <p:nvPr>
            <p:ph type="title"/>
          </p:nvPr>
        </p:nvSpPr>
        <p:spPr/>
        <p:txBody>
          <a:bodyPr/>
          <a:lstStyle/>
          <a:p>
            <a:r>
              <a:rPr lang="en-US" dirty="0" smtClean="0"/>
              <a:t>110.1.015 Minimum Necessary Standards Policy </a:t>
            </a:r>
          </a:p>
        </p:txBody>
      </p:sp>
      <p:pic>
        <p:nvPicPr>
          <p:cNvPr id="1026" name="Picture 2" descr="C:\Users\cittykitty\AppData\Local\Microsoft\Windows\Temporary Internet Files\Content.IE5\VKFHT6CP\MP900385355[1].jpg"/>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r="5109" b="10638"/>
          <a:stretch/>
        </p:blipFill>
        <p:spPr bwMode="auto">
          <a:xfrm flipH="1">
            <a:off x="5916168" y="2459736"/>
            <a:ext cx="2862072"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238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
          <p:cNvSpPr>
            <a:spLocks noGrp="1" noChangeArrowheads="1"/>
          </p:cNvSpPr>
          <p:nvPr>
            <p:ph type="sldNum" sz="quarter" idx="11"/>
          </p:nvPr>
        </p:nvSpPr>
        <p:spPr/>
        <p:txBody>
          <a:bodyPr/>
          <a:lstStyle/>
          <a:p>
            <a:fld id="{E5ED2EFF-8B1A-4C63-84C0-C14F4E59F9FE}" type="slidenum">
              <a:rPr lang="en-US" smtClean="0"/>
              <a:pPr/>
              <a:t>33</a:t>
            </a:fld>
            <a:endParaRPr lang="en-US" dirty="0" smtClean="0"/>
          </a:p>
        </p:txBody>
      </p:sp>
      <p:sp>
        <p:nvSpPr>
          <p:cNvPr id="28676" name="Rectangle 10"/>
          <p:cNvSpPr>
            <a:spLocks noGrp="1" noChangeArrowheads="1"/>
          </p:cNvSpPr>
          <p:nvPr>
            <p:ph sz="quarter" idx="12"/>
          </p:nvPr>
        </p:nvSpPr>
        <p:spPr>
          <a:xfrm>
            <a:off x="457202" y="1381125"/>
            <a:ext cx="6192380" cy="4719638"/>
          </a:xfrm>
        </p:spPr>
        <p:txBody>
          <a:bodyPr>
            <a:normAutofit/>
          </a:bodyPr>
          <a:lstStyle/>
          <a:p>
            <a:pPr marL="0" indent="0">
              <a:buNone/>
            </a:pPr>
            <a:r>
              <a:rPr lang="en-US" sz="2000" dirty="0" smtClean="0"/>
              <a:t>PHI must be kept confidential even when it is thrown away. </a:t>
            </a:r>
          </a:p>
          <a:p>
            <a:pPr marL="342900" indent="-342900">
              <a:buFont typeface="Arial" panose="020B0604020202020204" pitchFamily="34" charset="0"/>
              <a:buChar char="•"/>
            </a:pPr>
            <a:r>
              <a:rPr lang="en-US" sz="2000" dirty="0" smtClean="0"/>
              <a:t>Paper records with PHI should be shredded or </a:t>
            </a:r>
            <a:br>
              <a:rPr lang="en-US" sz="2000" dirty="0" smtClean="0"/>
            </a:br>
            <a:r>
              <a:rPr lang="en-US" sz="2000" dirty="0" smtClean="0"/>
              <a:t>disposed of in a manner that the PHI can not</a:t>
            </a:r>
            <a:br>
              <a:rPr lang="en-US" sz="2000" dirty="0" smtClean="0"/>
            </a:br>
            <a:r>
              <a:rPr lang="en-US" sz="2000" dirty="0" smtClean="0"/>
              <a:t>be read or reconstructed (shredded or put in a locked shredder bin).</a:t>
            </a:r>
          </a:p>
          <a:p>
            <a:pPr marL="342900" indent="-342900">
              <a:buFont typeface="Arial" panose="020B0604020202020204" pitchFamily="34" charset="0"/>
              <a:buChar char="•"/>
            </a:pPr>
            <a:r>
              <a:rPr lang="en-US" sz="2000" dirty="0" smtClean="0"/>
              <a:t>Pill bottles or patient care items with labels that</a:t>
            </a:r>
            <a:br>
              <a:rPr lang="en-US" sz="2000" dirty="0" smtClean="0"/>
            </a:br>
            <a:r>
              <a:rPr lang="en-US" sz="2000" dirty="0" smtClean="0"/>
              <a:t>contain patient information should be destroyed</a:t>
            </a:r>
            <a:br>
              <a:rPr lang="en-US" sz="2000" dirty="0" smtClean="0"/>
            </a:br>
            <a:r>
              <a:rPr lang="en-US" sz="2000" dirty="0" smtClean="0"/>
              <a:t>and never put in a recycle bin or garbage can.</a:t>
            </a:r>
          </a:p>
          <a:p>
            <a:pPr marL="342900" indent="-342900">
              <a:buFont typeface="Arial" panose="020B0604020202020204" pitchFamily="34" charset="0"/>
              <a:buChar char="•"/>
            </a:pPr>
            <a:r>
              <a:rPr lang="en-US" sz="2000" dirty="0" smtClean="0"/>
              <a:t>Electronic media (CDs, DVDs, backup tapes, etc.)</a:t>
            </a:r>
            <a:br>
              <a:rPr lang="en-US" sz="2000" dirty="0" smtClean="0"/>
            </a:br>
            <a:r>
              <a:rPr lang="en-US" sz="2000" dirty="0" smtClean="0"/>
              <a:t>that contain PHI or confidential information</a:t>
            </a:r>
            <a:br>
              <a:rPr lang="en-US" sz="2000" dirty="0" smtClean="0"/>
            </a:br>
            <a:r>
              <a:rPr lang="en-US" sz="2000" dirty="0" smtClean="0"/>
              <a:t>must be cleared, overwritten or destroyed</a:t>
            </a:r>
            <a:br>
              <a:rPr lang="en-US" sz="2000" dirty="0" smtClean="0"/>
            </a:br>
            <a:r>
              <a:rPr lang="en-US" sz="2000" dirty="0" smtClean="0"/>
              <a:t>so that the information can not be retrieved.</a:t>
            </a:r>
          </a:p>
        </p:txBody>
      </p:sp>
      <p:sp>
        <p:nvSpPr>
          <p:cNvPr id="28675" name="Rectangle 9"/>
          <p:cNvSpPr>
            <a:spLocks noGrp="1" noChangeArrowheads="1"/>
          </p:cNvSpPr>
          <p:nvPr>
            <p:ph type="title"/>
          </p:nvPr>
        </p:nvSpPr>
        <p:spPr/>
        <p:txBody>
          <a:bodyPr/>
          <a:lstStyle/>
          <a:p>
            <a:r>
              <a:rPr lang="en-US" dirty="0" smtClean="0"/>
              <a:t>Safe Disposal of PHI and Confidential Information</a:t>
            </a:r>
          </a:p>
        </p:txBody>
      </p:sp>
      <p:grpSp>
        <p:nvGrpSpPr>
          <p:cNvPr id="3" name="Group 2"/>
          <p:cNvGrpSpPr/>
          <p:nvPr/>
        </p:nvGrpSpPr>
        <p:grpSpPr>
          <a:xfrm>
            <a:off x="6190795" y="2459736"/>
            <a:ext cx="2494418" cy="3749040"/>
            <a:chOff x="6649582" y="3004457"/>
            <a:chExt cx="2494418" cy="3371518"/>
          </a:xfrm>
        </p:grpSpPr>
        <p:pic>
          <p:nvPicPr>
            <p:cNvPr id="28677"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9582" y="3004457"/>
              <a:ext cx="2494418" cy="3371518"/>
            </a:xfrm>
            <a:prstGeom prst="rect">
              <a:avLst/>
            </a:prstGeom>
            <a:noFill/>
            <a:ln w="9525">
              <a:noFill/>
              <a:miter lim="800000"/>
              <a:headEnd/>
              <a:tailEnd/>
            </a:ln>
          </p:spPr>
        </p:pic>
        <p:grpSp>
          <p:nvGrpSpPr>
            <p:cNvPr id="2" name="Group 8"/>
            <p:cNvGrpSpPr>
              <a:grpSpLocks/>
            </p:cNvGrpSpPr>
            <p:nvPr/>
          </p:nvGrpSpPr>
          <p:grpSpPr bwMode="auto">
            <a:xfrm>
              <a:off x="6855597" y="3353350"/>
              <a:ext cx="2200533" cy="2505171"/>
              <a:chOff x="5850322" y="2646108"/>
              <a:chExt cx="2877753" cy="3006399"/>
            </a:xfrm>
          </p:grpSpPr>
          <p:sp>
            <p:nvSpPr>
              <p:cNvPr id="28679" name="Oval 8"/>
              <p:cNvSpPr>
                <a:spLocks noChangeArrowheads="1"/>
              </p:cNvSpPr>
              <p:nvPr/>
            </p:nvSpPr>
            <p:spPr bwMode="auto">
              <a:xfrm>
                <a:off x="5850322" y="2646108"/>
                <a:ext cx="2877753" cy="3006399"/>
              </a:xfrm>
              <a:prstGeom prst="ellipse">
                <a:avLst/>
              </a:prstGeom>
              <a:noFill/>
              <a:ln w="76200">
                <a:solidFill>
                  <a:srgbClr val="FF0000"/>
                </a:solidFill>
                <a:round/>
                <a:headEnd/>
                <a:tailEnd/>
              </a:ln>
            </p:spPr>
            <p:txBody>
              <a:bodyPr wrap="none" anchor="ctr"/>
              <a:lstStyle/>
              <a:p>
                <a:pPr>
                  <a:spcBef>
                    <a:spcPct val="45000"/>
                  </a:spcBef>
                  <a:buClr>
                    <a:srgbClr val="993366"/>
                  </a:buClr>
                </a:pPr>
                <a:endParaRPr lang="en-US" sz="1800" b="0" dirty="0">
                  <a:solidFill>
                    <a:schemeClr val="tx1"/>
                  </a:solidFill>
                  <a:latin typeface="Arial" charset="0"/>
                </a:endParaRPr>
              </a:p>
            </p:txBody>
          </p:sp>
          <p:sp>
            <p:nvSpPr>
              <p:cNvPr id="28680" name="Line 9"/>
              <p:cNvSpPr>
                <a:spLocks noChangeShapeType="1"/>
              </p:cNvSpPr>
              <p:nvPr/>
            </p:nvSpPr>
            <p:spPr bwMode="auto">
              <a:xfrm flipH="1">
                <a:off x="6418300" y="2883455"/>
                <a:ext cx="1685000" cy="2432810"/>
              </a:xfrm>
              <a:prstGeom prst="line">
                <a:avLst/>
              </a:prstGeom>
              <a:noFill/>
              <a:ln w="76200">
                <a:solidFill>
                  <a:srgbClr val="FF0000"/>
                </a:solidFill>
                <a:round/>
                <a:headEnd/>
                <a:tailEnd/>
              </a:ln>
            </p:spPr>
            <p:txBody>
              <a:bodyPr/>
              <a:lstStyle/>
              <a:p>
                <a:endParaRPr lang="en-US" dirty="0"/>
              </a:p>
            </p:txBody>
          </p:sp>
        </p:grpSp>
      </p:grpSp>
    </p:spTree>
    <p:extLst>
      <p:ext uri="{BB962C8B-B14F-4D97-AF65-F5344CB8AC3E}">
        <p14:creationId xmlns:p14="http://schemas.microsoft.com/office/powerpoint/2010/main" val="3226049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2A9B4B57-924A-41CC-800A-FC182B65BEA7}" type="slidenum">
              <a:rPr lang="en-US" sz="1000">
                <a:solidFill>
                  <a:schemeClr val="tx1"/>
                </a:solidFill>
                <a:latin typeface="Arial" charset="0"/>
              </a:rPr>
              <a:pPr algn="ctr"/>
              <a:t>34</a:t>
            </a:fld>
            <a:endParaRPr lang="en-US" sz="1000" dirty="0">
              <a:solidFill>
                <a:schemeClr val="tx1"/>
              </a:solidFill>
              <a:latin typeface="Arial" charset="0"/>
            </a:endParaRPr>
          </a:p>
        </p:txBody>
      </p:sp>
      <p:sp>
        <p:nvSpPr>
          <p:cNvPr id="73732" name="Rectangle 4"/>
          <p:cNvSpPr>
            <a:spLocks noGrp="1" noChangeArrowheads="1"/>
          </p:cNvSpPr>
          <p:nvPr>
            <p:ph type="body" idx="12"/>
          </p:nvPr>
        </p:nvSpPr>
        <p:spPr>
          <a:xfrm>
            <a:off x="457201" y="1269551"/>
            <a:ext cx="5409210" cy="2874937"/>
          </a:xfrm>
        </p:spPr>
        <p:txBody>
          <a:bodyPr>
            <a:normAutofit/>
          </a:bodyPr>
          <a:lstStyle/>
          <a:p>
            <a:r>
              <a:rPr lang="en-US" sz="2000" dirty="0" smtClean="0"/>
              <a:t>While working on a PowerPoint presentation for a meeting, you use a spreadsheet with patient information from hundreds of electronic health records to create a chart, and then embed the chart and spreadsheet in one of the slides.</a:t>
            </a:r>
          </a:p>
          <a:p>
            <a:r>
              <a:rPr lang="en-US" sz="2000" dirty="0" smtClean="0"/>
              <a:t>Is this permitted by HIPAA?</a:t>
            </a:r>
          </a:p>
        </p:txBody>
      </p:sp>
      <p:sp>
        <p:nvSpPr>
          <p:cNvPr id="73731" name="Rectangle 3"/>
          <p:cNvSpPr>
            <a:spLocks noGrp="1" noChangeArrowheads="1"/>
          </p:cNvSpPr>
          <p:nvPr>
            <p:ph type="title"/>
          </p:nvPr>
        </p:nvSpPr>
        <p:spPr/>
        <p:txBody>
          <a:bodyPr/>
          <a:lstStyle/>
          <a:p>
            <a:r>
              <a:rPr lang="en-US" dirty="0" smtClean="0"/>
              <a:t>What Would You Do?</a:t>
            </a:r>
          </a:p>
        </p:txBody>
      </p:sp>
      <p:pic>
        <p:nvPicPr>
          <p:cNvPr id="73734" name="Picture 42" descr="chart"/>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3286" y="1269551"/>
            <a:ext cx="2799052" cy="2673058"/>
          </a:xfrm>
          <a:prstGeom prst="rect">
            <a:avLst/>
          </a:prstGeom>
          <a:noFill/>
          <a:ln w="12700">
            <a:solidFill>
              <a:srgbClr val="C0C0C0"/>
            </a:solidFill>
            <a:miter lim="800000"/>
            <a:headEnd/>
            <a:tailEnd/>
          </a:ln>
        </p:spPr>
      </p:pic>
      <p:sp>
        <p:nvSpPr>
          <p:cNvPr id="10" name="Rounded Rectangle 9">
            <a:hlinkClick r:id="rId4" action="ppaction://hlinksldjump"/>
          </p:cNvPr>
          <p:cNvSpPr/>
          <p:nvPr/>
        </p:nvSpPr>
        <p:spPr>
          <a:xfrm>
            <a:off x="457201" y="3610099"/>
            <a:ext cx="5409210"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Yes, if you get a signed authorization from each of the patients in order to use their PHI</a:t>
            </a:r>
            <a:endParaRPr lang="en-US" sz="2000" dirty="0"/>
          </a:p>
        </p:txBody>
      </p:sp>
      <p:sp>
        <p:nvSpPr>
          <p:cNvPr id="11" name="Rounded Rectangle 10">
            <a:hlinkClick r:id="rId4" action="ppaction://hlinksldjump"/>
          </p:cNvPr>
          <p:cNvSpPr/>
          <p:nvPr/>
        </p:nvSpPr>
        <p:spPr>
          <a:xfrm>
            <a:off x="457201" y="4500748"/>
            <a:ext cx="5409210"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No, HIPAA does not permit the use of PHI for presentations.</a:t>
            </a:r>
            <a:endParaRPr lang="en-US" sz="2000" dirty="0"/>
          </a:p>
        </p:txBody>
      </p:sp>
      <p:sp>
        <p:nvSpPr>
          <p:cNvPr id="13" name="Rounded Rectangle 12">
            <a:hlinkClick r:id="rId5" action="ppaction://hlinksldjump"/>
          </p:cNvPr>
          <p:cNvSpPr/>
          <p:nvPr/>
        </p:nvSpPr>
        <p:spPr>
          <a:xfrm>
            <a:off x="457201" y="5350818"/>
            <a:ext cx="5409210"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Yes, if you apply Minimum Necessary standards or can de-identify the data</a:t>
            </a:r>
            <a:endParaRPr lang="en-US" sz="2000" dirty="0"/>
          </a:p>
        </p:txBody>
      </p:sp>
    </p:spTree>
    <p:extLst>
      <p:ext uri="{BB962C8B-B14F-4D97-AF65-F5344CB8AC3E}">
        <p14:creationId xmlns:p14="http://schemas.microsoft.com/office/powerpoint/2010/main" val="2204637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348663" y="6318250"/>
            <a:ext cx="336550" cy="330200"/>
          </a:xfrm>
        </p:spPr>
        <p:txBody>
          <a:bodyPr/>
          <a:lstStyle/>
          <a:p>
            <a:fld id="{4909E0CB-2B8A-4DE9-9390-9EE63A393636}" type="slidenum">
              <a:rPr lang="en-US" smtClean="0"/>
              <a:pPr/>
              <a:t>35</a:t>
            </a:fld>
            <a:endParaRPr lang="en-US" dirty="0"/>
          </a:p>
        </p:txBody>
      </p:sp>
      <p:sp>
        <p:nvSpPr>
          <p:cNvPr id="2" name="Title 1"/>
          <p:cNvSpPr>
            <a:spLocks noGrp="1"/>
          </p:cNvSpPr>
          <p:nvPr>
            <p:ph type="title"/>
          </p:nvPr>
        </p:nvSpPr>
        <p:spPr/>
        <p:txBody>
          <a:bodyPr/>
          <a:lstStyle/>
          <a:p>
            <a:r>
              <a:rPr lang="en-US" dirty="0" smtClean="0"/>
              <a:t>Try Again</a:t>
            </a:r>
            <a:endParaRPr lang="en-US" dirty="0"/>
          </a:p>
        </p:txBody>
      </p:sp>
      <p:sp>
        <p:nvSpPr>
          <p:cNvPr id="7" name="Rounded Rectangle 6">
            <a:hlinkClick r:id="rId2"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Try Again</a:t>
            </a:r>
            <a:endParaRPr lang="en-US" sz="2000" dirty="0"/>
          </a:p>
        </p:txBody>
      </p:sp>
      <p:sp>
        <p:nvSpPr>
          <p:cNvPr id="6" name="Text Box 8"/>
          <p:cNvSpPr txBox="1">
            <a:spLocks noChangeArrowheads="1"/>
          </p:cNvSpPr>
          <p:nvPr/>
        </p:nvSpPr>
        <p:spPr bwMode="auto">
          <a:xfrm>
            <a:off x="457201" y="1403996"/>
            <a:ext cx="8251638" cy="1631216"/>
          </a:xfrm>
          <a:prstGeom prst="rect">
            <a:avLst/>
          </a:prstGeom>
          <a:noFill/>
          <a:ln w="9525">
            <a:noFill/>
            <a:miter lim="800000"/>
            <a:headEnd/>
            <a:tailEnd/>
          </a:ln>
        </p:spPr>
        <p:txBody>
          <a:bodyPr wrap="square">
            <a:spAutoFit/>
          </a:bodyPr>
          <a:lstStyle/>
          <a:p>
            <a:pPr eaLnBrk="0" hangingPunct="0">
              <a:spcAft>
                <a:spcPct val="30000"/>
              </a:spcAft>
            </a:pPr>
            <a:r>
              <a:rPr lang="en-US" sz="2000" dirty="0" smtClean="0"/>
              <a:t>Be </a:t>
            </a:r>
            <a:r>
              <a:rPr lang="en-US" sz="2000" dirty="0"/>
              <a:t>mindful of how you use PHI and confidential information. An embedded spreadsheet with PHI can be accessed and used to identify individuals. Always use Minimum Necessary standards to remove patient data that is not absolutely necessary to accomplish the task or de-identify the data before creating a </a:t>
            </a:r>
            <a:r>
              <a:rPr lang="en-US" sz="2000" dirty="0" smtClean="0"/>
              <a:t>chart</a:t>
            </a:r>
            <a:endParaRPr lang="en-US" sz="2000" dirty="0"/>
          </a:p>
        </p:txBody>
      </p:sp>
    </p:spTree>
    <p:extLst>
      <p:ext uri="{BB962C8B-B14F-4D97-AF65-F5344CB8AC3E}">
        <p14:creationId xmlns:p14="http://schemas.microsoft.com/office/powerpoint/2010/main" val="452558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F7A0A216-6931-4B56-852E-DEB444A758B2}" type="slidenum">
              <a:rPr lang="en-US" sz="1000">
                <a:solidFill>
                  <a:schemeClr val="tx1"/>
                </a:solidFill>
                <a:latin typeface="Arial" charset="0"/>
              </a:rPr>
              <a:pPr algn="ctr"/>
              <a:t>36</a:t>
            </a:fld>
            <a:endParaRPr lang="en-US" sz="1000" dirty="0">
              <a:solidFill>
                <a:schemeClr val="tx1"/>
              </a:solidFill>
              <a:latin typeface="Arial" charset="0"/>
            </a:endParaRPr>
          </a:p>
        </p:txBody>
      </p:sp>
      <p:sp>
        <p:nvSpPr>
          <p:cNvPr id="74755" name="Rectangle 3"/>
          <p:cNvSpPr>
            <a:spLocks noGrp="1" noChangeArrowheads="1"/>
          </p:cNvSpPr>
          <p:nvPr>
            <p:ph type="title"/>
          </p:nvPr>
        </p:nvSpPr>
        <p:spPr/>
        <p:txBody>
          <a:bodyPr/>
          <a:lstStyle/>
          <a:p>
            <a:r>
              <a:rPr lang="en-US" dirty="0" smtClean="0"/>
              <a:t>Correct!</a:t>
            </a:r>
          </a:p>
        </p:txBody>
      </p:sp>
      <p:sp>
        <p:nvSpPr>
          <p:cNvPr id="74758" name="Text Box 8"/>
          <p:cNvSpPr txBox="1">
            <a:spLocks noChangeArrowheads="1"/>
          </p:cNvSpPr>
          <p:nvPr/>
        </p:nvSpPr>
        <p:spPr bwMode="auto">
          <a:xfrm>
            <a:off x="457201" y="1403996"/>
            <a:ext cx="8251638" cy="2339102"/>
          </a:xfrm>
          <a:prstGeom prst="rect">
            <a:avLst/>
          </a:prstGeom>
          <a:noFill/>
          <a:ln w="9525">
            <a:noFill/>
            <a:miter lim="800000"/>
            <a:headEnd/>
            <a:tailEnd/>
          </a:ln>
        </p:spPr>
        <p:txBody>
          <a:bodyPr wrap="square">
            <a:spAutoFit/>
          </a:bodyPr>
          <a:lstStyle/>
          <a:p>
            <a:pPr eaLnBrk="0" hangingPunct="0">
              <a:spcAft>
                <a:spcPct val="30000"/>
              </a:spcAft>
            </a:pPr>
            <a:r>
              <a:rPr lang="en-US" sz="2000" dirty="0">
                <a:solidFill>
                  <a:srgbClr val="AA272F"/>
                </a:solidFill>
              </a:rPr>
              <a:t>C. Yes, if you apply Minimum Necessary standards or de-identify the data.</a:t>
            </a:r>
          </a:p>
          <a:p>
            <a:pPr eaLnBrk="0" hangingPunct="0">
              <a:spcAft>
                <a:spcPct val="30000"/>
              </a:spcAft>
            </a:pPr>
            <a:r>
              <a:rPr lang="en-US" sz="2000" dirty="0"/>
              <a:t>Be mindful of how you use PHI and confidential information. An embedded spreadsheet with PHI can be accessed and used to identify individuals. Always use Minimum Necessary standards to remove patient data that is not absolutely necessary to accomplish the task or de-identify the data before creating a chart. Set the presentation’s security so no one can access the embedded spreadsheet.</a:t>
            </a:r>
          </a:p>
        </p:txBody>
      </p:sp>
      <p:sp>
        <p:nvSpPr>
          <p:cNvPr id="8" name="Rounded Rectangle 7">
            <a:hlinkClick r:id="rId3"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Continue</a:t>
            </a:r>
            <a:endParaRPr lang="en-US" sz="2000" dirty="0"/>
          </a:p>
        </p:txBody>
      </p:sp>
    </p:spTree>
    <p:extLst>
      <p:ext uri="{BB962C8B-B14F-4D97-AF65-F5344CB8AC3E}">
        <p14:creationId xmlns:p14="http://schemas.microsoft.com/office/powerpoint/2010/main" val="1661988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1"/>
          </p:nvPr>
        </p:nvSpPr>
        <p:spPr/>
        <p:txBody>
          <a:bodyPr/>
          <a:lstStyle/>
          <a:p>
            <a:fld id="{D35B1CA3-FCFB-4A1D-806A-715767594B54}" type="slidenum">
              <a:rPr lang="en-US" smtClean="0"/>
              <a:pPr/>
              <a:t>37</a:t>
            </a:fld>
            <a:endParaRPr lang="en-US" dirty="0" smtClean="0"/>
          </a:p>
        </p:txBody>
      </p:sp>
      <p:sp>
        <p:nvSpPr>
          <p:cNvPr id="12291" name="Content Placeholder 2"/>
          <p:cNvSpPr>
            <a:spLocks noGrp="1"/>
          </p:cNvSpPr>
          <p:nvPr>
            <p:ph idx="12"/>
          </p:nvPr>
        </p:nvSpPr>
        <p:spPr>
          <a:xfrm>
            <a:off x="457201" y="1238625"/>
            <a:ext cx="8228012" cy="4719638"/>
          </a:xfrm>
        </p:spPr>
        <p:txBody>
          <a:bodyPr>
            <a:noAutofit/>
          </a:bodyPr>
          <a:lstStyle/>
          <a:p>
            <a:pPr>
              <a:lnSpc>
                <a:spcPct val="95000"/>
              </a:lnSpc>
              <a:spcAft>
                <a:spcPts val="600"/>
              </a:spcAft>
            </a:pPr>
            <a:r>
              <a:rPr lang="en-US" sz="2000" dirty="0" smtClean="0"/>
              <a:t>Always know the classification of the data you are working with as described in 110.1.039 Confidentiality and Data Classification policy. </a:t>
            </a:r>
          </a:p>
          <a:p>
            <a:pPr>
              <a:lnSpc>
                <a:spcPct val="95000"/>
              </a:lnSpc>
              <a:spcAft>
                <a:spcPts val="600"/>
              </a:spcAft>
            </a:pPr>
            <a:r>
              <a:rPr lang="en-US" sz="2000" dirty="0" smtClean="0"/>
              <a:t>What category does the activity fit into? (i.e. Marketing, philanthropy, case management, care coordination, alternative</a:t>
            </a:r>
            <a:br>
              <a:rPr lang="en-US" sz="2000" dirty="0" smtClean="0"/>
            </a:br>
            <a:r>
              <a:rPr lang="en-US" sz="2000" dirty="0" smtClean="0"/>
              <a:t>treatments, etc.)</a:t>
            </a:r>
          </a:p>
          <a:p>
            <a:pPr>
              <a:lnSpc>
                <a:spcPct val="95000"/>
              </a:lnSpc>
              <a:spcAft>
                <a:spcPts val="600"/>
              </a:spcAft>
            </a:pPr>
            <a:r>
              <a:rPr lang="en-US" sz="2000" dirty="0" smtClean="0"/>
              <a:t>Follow the policies that cover access to or use</a:t>
            </a:r>
            <a:br>
              <a:rPr lang="en-US" sz="2000" dirty="0" smtClean="0"/>
            </a:br>
            <a:r>
              <a:rPr lang="en-US" sz="2000" dirty="0" smtClean="0"/>
              <a:t>of sensitive data.</a:t>
            </a:r>
          </a:p>
          <a:p>
            <a:pPr>
              <a:lnSpc>
                <a:spcPct val="95000"/>
              </a:lnSpc>
              <a:spcAft>
                <a:spcPts val="600"/>
              </a:spcAft>
            </a:pPr>
            <a:r>
              <a:rPr lang="en-US" sz="2000" dirty="0" smtClean="0"/>
              <a:t>It is your responsibility to limit access to</a:t>
            </a:r>
            <a:br>
              <a:rPr lang="en-US" sz="2000" dirty="0" smtClean="0"/>
            </a:br>
            <a:r>
              <a:rPr lang="en-US" sz="2000" dirty="0" smtClean="0"/>
              <a:t>confidential information and don’t rely on the</a:t>
            </a:r>
            <a:br>
              <a:rPr lang="en-US" sz="2000" dirty="0" smtClean="0"/>
            </a:br>
            <a:r>
              <a:rPr lang="en-US" sz="2000" dirty="0" smtClean="0"/>
              <a:t>technology to stop you or your staff.</a:t>
            </a:r>
          </a:p>
          <a:p>
            <a:pPr>
              <a:lnSpc>
                <a:spcPct val="95000"/>
              </a:lnSpc>
              <a:spcAft>
                <a:spcPts val="600"/>
              </a:spcAft>
            </a:pPr>
            <a:r>
              <a:rPr lang="en-US" sz="2000" dirty="0" smtClean="0"/>
              <a:t>Practice the Minimum Necessary standards for</a:t>
            </a:r>
            <a:br>
              <a:rPr lang="en-US" sz="2000" dirty="0" smtClean="0"/>
            </a:br>
            <a:r>
              <a:rPr lang="en-US" sz="2000" dirty="0" smtClean="0"/>
              <a:t>use and disclosure of Protected Health</a:t>
            </a:r>
            <a:br>
              <a:rPr lang="en-US" sz="2000" dirty="0" smtClean="0"/>
            </a:br>
            <a:r>
              <a:rPr lang="en-US" sz="2000" dirty="0" smtClean="0"/>
              <a:t>Information (PHI). </a:t>
            </a:r>
          </a:p>
          <a:p>
            <a:pPr>
              <a:lnSpc>
                <a:spcPct val="95000"/>
              </a:lnSpc>
              <a:spcAft>
                <a:spcPts val="600"/>
              </a:spcAft>
            </a:pPr>
            <a:r>
              <a:rPr lang="en-US" sz="2000" dirty="0" smtClean="0"/>
              <a:t>Know the process for provisioning and</a:t>
            </a:r>
            <a:br>
              <a:rPr lang="en-US" sz="2000" dirty="0" smtClean="0"/>
            </a:br>
            <a:r>
              <a:rPr lang="en-US" sz="2000" dirty="0" smtClean="0"/>
              <a:t>terminating employee or contractor access to</a:t>
            </a:r>
            <a:br>
              <a:rPr lang="en-US" sz="2000" dirty="0" smtClean="0"/>
            </a:br>
            <a:r>
              <a:rPr lang="en-US" sz="2000" dirty="0" smtClean="0"/>
              <a:t>Dignity Health network applications.</a:t>
            </a:r>
          </a:p>
          <a:p>
            <a:pPr lvl="1">
              <a:spcAft>
                <a:spcPts val="600"/>
              </a:spcAft>
            </a:pPr>
            <a:endParaRPr lang="en-US" dirty="0" smtClean="0"/>
          </a:p>
        </p:txBody>
      </p:sp>
      <p:sp>
        <p:nvSpPr>
          <p:cNvPr id="12290" name="Title 1"/>
          <p:cNvSpPr>
            <a:spLocks noGrp="1"/>
          </p:cNvSpPr>
          <p:nvPr>
            <p:ph type="title"/>
          </p:nvPr>
        </p:nvSpPr>
        <p:spPr/>
        <p:txBody>
          <a:bodyPr/>
          <a:lstStyle/>
          <a:p>
            <a:r>
              <a:rPr lang="en-US" dirty="0" smtClean="0"/>
              <a:t>Responsible Data Use Practices</a:t>
            </a:r>
          </a:p>
        </p:txBody>
      </p:sp>
      <p:pic>
        <p:nvPicPr>
          <p:cNvPr id="7" name="Picture 4" descr="C:\Documents and Settings\rromero1\Local Settings\Temporary Internet Files\Content.IE5\RDH6B4MM\MP900448464[1].jpg"/>
          <p:cNvPicPr preferRelativeResize="0">
            <a:picLocks noChangeArrowheads="1"/>
          </p:cNvPicPr>
          <p:nvPr/>
        </p:nvPicPr>
        <p:blipFill>
          <a:blip r:embed="rId3" cstate="screen">
            <a:lum contrast="-10000"/>
            <a:extLst>
              <a:ext uri="{28A0092B-C50C-407E-A947-70E740481C1C}">
                <a14:useLocalDpi xmlns:a14="http://schemas.microsoft.com/office/drawing/2010/main"/>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824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Marketing Communications and Sale of PHI 110.1.021</a:t>
            </a:r>
          </a:p>
        </p:txBody>
      </p:sp>
      <p:sp>
        <p:nvSpPr>
          <p:cNvPr id="19459" name="Content Placeholder 2"/>
          <p:cNvSpPr>
            <a:spLocks noGrp="1"/>
          </p:cNvSpPr>
          <p:nvPr>
            <p:ph idx="4294967295"/>
          </p:nvPr>
        </p:nvSpPr>
        <p:spPr>
          <a:xfrm>
            <a:off x="461963" y="1174543"/>
            <a:ext cx="8315325" cy="5140325"/>
          </a:xfrm>
          <a:prstGeom prst="rect">
            <a:avLst/>
          </a:prstGeom>
        </p:spPr>
        <p:txBody>
          <a:bodyPr/>
          <a:lstStyle/>
          <a:p>
            <a:pPr marL="0" indent="0">
              <a:spcBef>
                <a:spcPts val="0"/>
              </a:spcBef>
              <a:spcAft>
                <a:spcPts val="900"/>
              </a:spcAft>
              <a:buNone/>
            </a:pPr>
            <a:r>
              <a:rPr lang="en-US" sz="2000" dirty="0" smtClean="0"/>
              <a:t>“Marketing” means to make a communication about a product or service that encourages recipients to purchase or use the product or service.</a:t>
            </a:r>
          </a:p>
          <a:p>
            <a:pPr>
              <a:spcBef>
                <a:spcPts val="0"/>
              </a:spcBef>
              <a:spcAft>
                <a:spcPts val="900"/>
              </a:spcAft>
            </a:pPr>
            <a:r>
              <a:rPr lang="en-US" sz="2000" dirty="0" smtClean="0"/>
              <a:t>Dignity Health policy requires that each new or proposed marketing activity be reviewed by the Director of Marketing and the FCP.</a:t>
            </a:r>
          </a:p>
          <a:p>
            <a:pPr>
              <a:spcBef>
                <a:spcPts val="0"/>
              </a:spcBef>
              <a:spcAft>
                <a:spcPts val="900"/>
              </a:spcAft>
            </a:pPr>
            <a:r>
              <a:rPr lang="en-US" sz="2000" dirty="0" smtClean="0"/>
              <a:t>To send a marketing communication to a patient, a signed “Authorization for Use or Disclosure of PHI for Marketing and /or Media Release” form must be obtained first from each individual </a:t>
            </a:r>
            <a:r>
              <a:rPr lang="en-US" sz="2000" u="sng" dirty="0" smtClean="0"/>
              <a:t>unless</a:t>
            </a:r>
            <a:r>
              <a:rPr lang="en-US" sz="2000" dirty="0" smtClean="0"/>
              <a:t> it meets one of the exceptions</a:t>
            </a:r>
            <a:br>
              <a:rPr lang="en-US" sz="2000" dirty="0" smtClean="0"/>
            </a:br>
            <a:r>
              <a:rPr lang="en-US" sz="2000" dirty="0" smtClean="0"/>
              <a:t>outlined in the policy.</a:t>
            </a:r>
          </a:p>
          <a:p>
            <a:pPr>
              <a:spcBef>
                <a:spcPts val="0"/>
              </a:spcBef>
              <a:spcAft>
                <a:spcPts val="900"/>
              </a:spcAft>
            </a:pPr>
            <a:r>
              <a:rPr lang="en-US" sz="2000" dirty="0" smtClean="0"/>
              <a:t>You must obtain a signed "Authorization for</a:t>
            </a:r>
            <a:br>
              <a:rPr lang="en-US" sz="2000" dirty="0" smtClean="0"/>
            </a:br>
            <a:r>
              <a:rPr lang="en-US" sz="2000" dirty="0" smtClean="0"/>
              <a:t>Sale of PHI “ form from each patient for any</a:t>
            </a:r>
            <a:br>
              <a:rPr lang="en-US" sz="2000" dirty="0" smtClean="0"/>
            </a:br>
            <a:r>
              <a:rPr lang="en-US" sz="2000" dirty="0" smtClean="0"/>
              <a:t>exchange of PHI when there is direct or</a:t>
            </a:r>
            <a:br>
              <a:rPr lang="en-US" sz="2000" dirty="0" smtClean="0"/>
            </a:br>
            <a:r>
              <a:rPr lang="en-US" sz="2000" dirty="0" smtClean="0"/>
              <a:t>indirect payment (remuneration) by a</a:t>
            </a:r>
            <a:br>
              <a:rPr lang="en-US" sz="2000" dirty="0" smtClean="0"/>
            </a:br>
            <a:r>
              <a:rPr lang="en-US" sz="2000" dirty="0" smtClean="0"/>
              <a:t>third party.</a:t>
            </a:r>
          </a:p>
        </p:txBody>
      </p:sp>
      <p:sp>
        <p:nvSpPr>
          <p:cNvPr id="19460" name="Slide Number Placeholder 3"/>
          <p:cNvSpPr>
            <a:spLocks noGrp="1"/>
          </p:cNvSpPr>
          <p:nvPr>
            <p:ph type="sldNum" sz="quarter" idx="4294967295"/>
          </p:nvPr>
        </p:nvSpPr>
        <p:spPr>
          <a:xfrm>
            <a:off x="8324850" y="6337300"/>
            <a:ext cx="346075" cy="207963"/>
          </a:xfrm>
          <a:prstGeom prst="rect">
            <a:avLst/>
          </a:prstGeom>
          <a:noFill/>
        </p:spPr>
        <p:txBody>
          <a:bodyPr/>
          <a:lstStyle/>
          <a:p>
            <a:fld id="{752986B3-C657-4E87-A559-6115C5C97008}" type="slidenum">
              <a:rPr lang="en-US" sz="800" smtClean="0"/>
              <a:pPr/>
              <a:t>38</a:t>
            </a:fld>
            <a:endParaRPr lang="en-US" sz="800" dirty="0" smtClean="0"/>
          </a:p>
        </p:txBody>
      </p:sp>
      <p:pic>
        <p:nvPicPr>
          <p:cNvPr id="2050" name="Picture 2" descr="C:\Users\lpaige\AppData\Local\Microsoft\Windows\Temporary Internet Files\Content.IE5\W1WSS1BY\MP9003415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410" y="4075142"/>
            <a:ext cx="3139803" cy="22397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Philanthropy – Use &amp; Disclosure of PHI Policy  110.1.020</a:t>
            </a:r>
          </a:p>
        </p:txBody>
      </p:sp>
      <p:sp>
        <p:nvSpPr>
          <p:cNvPr id="20483" name="Content Placeholder 2"/>
          <p:cNvSpPr>
            <a:spLocks noGrp="1"/>
          </p:cNvSpPr>
          <p:nvPr>
            <p:ph idx="4294967295"/>
          </p:nvPr>
        </p:nvSpPr>
        <p:spPr>
          <a:xfrm>
            <a:off x="457201" y="1196975"/>
            <a:ext cx="8315325" cy="5140325"/>
          </a:xfrm>
          <a:prstGeom prst="rect">
            <a:avLst/>
          </a:prstGeom>
        </p:spPr>
        <p:txBody>
          <a:bodyPr>
            <a:normAutofit/>
          </a:bodyPr>
          <a:lstStyle/>
          <a:p>
            <a:r>
              <a:rPr lang="en-US" sz="2000" dirty="0"/>
              <a:t>Previously, the HIPAA Privacy Rule required that a covered entity make reasonable efforts to ensure individuals who opt-out do not receive further communications</a:t>
            </a:r>
            <a:r>
              <a:rPr lang="en-US" sz="2000" dirty="0" smtClean="0"/>
              <a:t>. The </a:t>
            </a:r>
            <a:r>
              <a:rPr lang="en-US" sz="2000" dirty="0"/>
              <a:t>HIPAA Omnibus Rule toughened that standard by making it a violation of the HIPAA Privacy Rule for any fundraising communications with a person who has opted out. </a:t>
            </a:r>
          </a:p>
          <a:p>
            <a:r>
              <a:rPr lang="en-US" sz="2000" dirty="0"/>
              <a:t>Although the Omnibus Rule permits a covered entity to use or disclose certain limited PHI without an authorization for purposes of raising funds for its own benefit, a covered entity is now required to include in each fundraising communication a clear and conspicuous opportunity for the individual to whom the PHI relates to opt out of receiving further fundraising communications</a:t>
            </a:r>
            <a:r>
              <a:rPr lang="en-US" sz="2000" dirty="0" smtClean="0"/>
              <a:t>.</a:t>
            </a:r>
            <a:endParaRPr lang="en-US" sz="2000" dirty="0"/>
          </a:p>
        </p:txBody>
      </p:sp>
      <p:sp>
        <p:nvSpPr>
          <p:cNvPr id="20484" name="Slide Number Placeholder 3"/>
          <p:cNvSpPr>
            <a:spLocks noGrp="1"/>
          </p:cNvSpPr>
          <p:nvPr>
            <p:ph type="sldNum" sz="quarter" idx="4294967295"/>
          </p:nvPr>
        </p:nvSpPr>
        <p:spPr>
          <a:xfrm>
            <a:off x="8324850" y="6337300"/>
            <a:ext cx="346075" cy="207963"/>
          </a:xfrm>
          <a:prstGeom prst="rect">
            <a:avLst/>
          </a:prstGeom>
          <a:noFill/>
        </p:spPr>
        <p:txBody>
          <a:bodyPr/>
          <a:lstStyle/>
          <a:p>
            <a:fld id="{E3450D3B-A2FC-44E7-9086-56A259A56DD5}" type="slidenum">
              <a:rPr lang="en-US" sz="800" smtClean="0"/>
              <a:pPr/>
              <a:t>39</a:t>
            </a:fld>
            <a:endParaRPr lang="en-US" sz="800" dirty="0" smtClean="0"/>
          </a:p>
        </p:txBody>
      </p:sp>
    </p:spTree>
    <p:extLst>
      <p:ext uri="{BB962C8B-B14F-4D97-AF65-F5344CB8AC3E}">
        <p14:creationId xmlns:p14="http://schemas.microsoft.com/office/powerpoint/2010/main" val="965378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
          <p:cNvSpPr>
            <a:spLocks noGrp="1" noChangeArrowheads="1"/>
          </p:cNvSpPr>
          <p:nvPr>
            <p:ph type="sldNum" sz="quarter" idx="4294967295"/>
          </p:nvPr>
        </p:nvSpPr>
        <p:spPr>
          <a:xfrm>
            <a:off x="8324850" y="6337300"/>
            <a:ext cx="346075" cy="207963"/>
          </a:xfrm>
          <a:prstGeom prst="rect">
            <a:avLst/>
          </a:prstGeom>
          <a:noFill/>
        </p:spPr>
        <p:txBody>
          <a:bodyPr/>
          <a:lstStyle/>
          <a:p>
            <a:fld id="{C17EDDC3-F8EB-4ACC-8DD2-ABD96AFB2388}" type="slidenum">
              <a:rPr lang="en-US" smtClean="0"/>
              <a:pPr/>
              <a:t>4</a:t>
            </a:fld>
            <a:endParaRPr lang="en-US" dirty="0" smtClean="0"/>
          </a:p>
        </p:txBody>
      </p:sp>
      <p:sp>
        <p:nvSpPr>
          <p:cNvPr id="6147" name="Rectangle 46"/>
          <p:cNvSpPr>
            <a:spLocks noGrp="1" noChangeArrowheads="1"/>
          </p:cNvSpPr>
          <p:nvPr>
            <p:ph type="title" idx="4294967295"/>
          </p:nvPr>
        </p:nvSpPr>
        <p:spPr/>
        <p:txBody>
          <a:bodyPr/>
          <a:lstStyle/>
          <a:p>
            <a:pPr algn="ctr"/>
            <a:r>
              <a:rPr lang="en-US" sz="2400" dirty="0" smtClean="0"/>
              <a:t>The healthcare industry is becoming more interconnected</a:t>
            </a:r>
          </a:p>
        </p:txBody>
      </p:sp>
      <p:grpSp>
        <p:nvGrpSpPr>
          <p:cNvPr id="2" name="Group 44"/>
          <p:cNvGrpSpPr>
            <a:grpSpLocks/>
          </p:cNvGrpSpPr>
          <p:nvPr/>
        </p:nvGrpSpPr>
        <p:grpSpPr bwMode="auto">
          <a:xfrm>
            <a:off x="5199063" y="3171825"/>
            <a:ext cx="3711575" cy="2693988"/>
            <a:chOff x="3191" y="2019"/>
            <a:chExt cx="2338" cy="1697"/>
          </a:xfrm>
        </p:grpSpPr>
        <p:sp>
          <p:nvSpPr>
            <p:cNvPr id="6175" name="AutoShape 16"/>
            <p:cNvSpPr>
              <a:spLocks noChangeArrowheads="1"/>
            </p:cNvSpPr>
            <p:nvPr/>
          </p:nvSpPr>
          <p:spPr bwMode="auto">
            <a:xfrm rot="-3994463">
              <a:off x="3425" y="1785"/>
              <a:ext cx="985" cy="1453"/>
            </a:xfrm>
            <a:prstGeom prst="triangle">
              <a:avLst>
                <a:gd name="adj" fmla="val 55875"/>
              </a:avLst>
            </a:prstGeom>
            <a:gradFill rotWithShape="1">
              <a:gsLst>
                <a:gs pos="0">
                  <a:srgbClr val="FFFFFF"/>
                </a:gs>
                <a:gs pos="100000">
                  <a:srgbClr val="FFCC00"/>
                </a:gs>
              </a:gsLst>
              <a:lin ang="2700000" scaled="1"/>
            </a:gradFill>
            <a:ln w="9525">
              <a:noFill/>
              <a:miter lim="800000"/>
              <a:headEnd/>
              <a:tailEnd/>
            </a:ln>
          </p:spPr>
          <p:txBody>
            <a:bodyPr vert="eaVert" wrap="none" anchor="ctr"/>
            <a:lstStyle/>
            <a:p>
              <a:endParaRPr lang="en-US" sz="1800" b="0" dirty="0">
                <a:solidFill>
                  <a:schemeClr val="tx1"/>
                </a:solidFill>
                <a:latin typeface="Arial" charset="0"/>
                <a:cs typeface="Arial" charset="0"/>
              </a:endParaRPr>
            </a:p>
          </p:txBody>
        </p:sp>
        <p:sp>
          <p:nvSpPr>
            <p:cNvPr id="6176" name="Text Box 23"/>
            <p:cNvSpPr txBox="1">
              <a:spLocks noChangeArrowheads="1"/>
            </p:cNvSpPr>
            <p:nvPr/>
          </p:nvSpPr>
          <p:spPr bwMode="auto">
            <a:xfrm>
              <a:off x="4644" y="3140"/>
              <a:ext cx="885" cy="520"/>
            </a:xfrm>
            <a:prstGeom prst="rect">
              <a:avLst/>
            </a:prstGeom>
            <a:noFill/>
            <a:ln w="9525">
              <a:noFill/>
              <a:miter lim="800000"/>
              <a:headEnd/>
              <a:tailEnd/>
            </a:ln>
          </p:spPr>
          <p:txBody>
            <a:bodyPr lIns="0" rIns="0">
              <a:spAutoFit/>
            </a:bodyPr>
            <a:lstStyle/>
            <a:p>
              <a:pPr>
                <a:spcBef>
                  <a:spcPct val="50000"/>
                </a:spcBef>
              </a:pPr>
              <a:r>
                <a:rPr lang="en-US" sz="1600" dirty="0">
                  <a:solidFill>
                    <a:schemeClr val="tx1"/>
                  </a:solidFill>
                  <a:latin typeface="Calibri" pitchFamily="34" charset="0"/>
                  <a:cs typeface="Arial" charset="0"/>
                </a:rPr>
                <a:t>Physicians &amp; Medical Practices</a:t>
              </a:r>
            </a:p>
          </p:txBody>
        </p:sp>
        <p:sp>
          <p:nvSpPr>
            <p:cNvPr id="6177" name="Text Box 24"/>
            <p:cNvSpPr txBox="1">
              <a:spLocks noChangeArrowheads="1"/>
            </p:cNvSpPr>
            <p:nvPr/>
          </p:nvSpPr>
          <p:spPr bwMode="auto">
            <a:xfrm>
              <a:off x="3528" y="3350"/>
              <a:ext cx="1005" cy="366"/>
            </a:xfrm>
            <a:prstGeom prst="rect">
              <a:avLst/>
            </a:prstGeom>
            <a:noFill/>
            <a:ln w="9525">
              <a:noFill/>
              <a:miter lim="800000"/>
              <a:headEnd/>
              <a:tailEnd/>
            </a:ln>
          </p:spPr>
          <p:txBody>
            <a:bodyPr>
              <a:spAutoFit/>
            </a:bodyPr>
            <a:lstStyle/>
            <a:p>
              <a:pPr algn="ctr"/>
              <a:r>
                <a:rPr lang="en-US" sz="1600" dirty="0">
                  <a:solidFill>
                    <a:schemeClr val="tx1"/>
                  </a:solidFill>
                  <a:latin typeface="Calibri" pitchFamily="34" charset="0"/>
                  <a:cs typeface="Arial" charset="0"/>
                </a:rPr>
                <a:t>Medical Records</a:t>
              </a:r>
            </a:p>
            <a:p>
              <a:pPr algn="ctr"/>
              <a:r>
                <a:rPr lang="en-US" sz="1600" dirty="0">
                  <a:solidFill>
                    <a:schemeClr val="tx1"/>
                  </a:solidFill>
                  <a:latin typeface="Calibri" pitchFamily="34" charset="0"/>
                  <a:cs typeface="Arial" charset="0"/>
                </a:rPr>
                <a:t>EMRs &amp; HIEs</a:t>
              </a:r>
            </a:p>
          </p:txBody>
        </p:sp>
        <p:pic>
          <p:nvPicPr>
            <p:cNvPr id="6178" name="Picture 27" descr="MP900422620[1]"/>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10" y="2601"/>
              <a:ext cx="1080" cy="759"/>
            </a:xfrm>
            <a:prstGeom prst="rect">
              <a:avLst/>
            </a:prstGeom>
            <a:noFill/>
            <a:ln w="25400">
              <a:solidFill>
                <a:srgbClr val="FFCC00"/>
              </a:solidFill>
              <a:miter lim="800000"/>
              <a:headEnd/>
              <a:tailEnd/>
            </a:ln>
          </p:spPr>
        </p:pic>
        <p:pic>
          <p:nvPicPr>
            <p:cNvPr id="6179" name="Picture 28" descr="MP900409449[1]"/>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6" y="2369"/>
              <a:ext cx="1209" cy="749"/>
            </a:xfrm>
            <a:prstGeom prst="rect">
              <a:avLst/>
            </a:prstGeom>
            <a:noFill/>
            <a:ln w="25400">
              <a:solidFill>
                <a:srgbClr val="FFCC00"/>
              </a:solidFill>
              <a:miter lim="800000"/>
              <a:headEnd/>
              <a:tailEnd/>
            </a:ln>
          </p:spPr>
        </p:pic>
      </p:grpSp>
      <p:grpSp>
        <p:nvGrpSpPr>
          <p:cNvPr id="3" name="Group 39"/>
          <p:cNvGrpSpPr>
            <a:grpSpLocks/>
          </p:cNvGrpSpPr>
          <p:nvPr/>
        </p:nvGrpSpPr>
        <p:grpSpPr bwMode="auto">
          <a:xfrm>
            <a:off x="865188" y="1200150"/>
            <a:ext cx="3746500" cy="2428875"/>
            <a:chOff x="314" y="931"/>
            <a:chExt cx="2360" cy="1530"/>
          </a:xfrm>
        </p:grpSpPr>
        <p:sp>
          <p:nvSpPr>
            <p:cNvPr id="6170" name="AutoShape 12"/>
            <p:cNvSpPr>
              <a:spLocks noChangeArrowheads="1"/>
            </p:cNvSpPr>
            <p:nvPr/>
          </p:nvSpPr>
          <p:spPr bwMode="auto">
            <a:xfrm rot="7124474">
              <a:off x="1405" y="1094"/>
              <a:ext cx="1121" cy="1416"/>
            </a:xfrm>
            <a:prstGeom prst="triangle">
              <a:avLst>
                <a:gd name="adj" fmla="val 50000"/>
              </a:avLst>
            </a:prstGeom>
            <a:gradFill rotWithShape="1">
              <a:gsLst>
                <a:gs pos="0">
                  <a:srgbClr val="FFFFFF"/>
                </a:gs>
                <a:gs pos="100000">
                  <a:srgbClr val="FFCC00"/>
                </a:gs>
              </a:gsLst>
              <a:lin ang="2700000" scaled="1"/>
            </a:gradFill>
            <a:ln w="9525">
              <a:noFill/>
              <a:miter lim="800000"/>
              <a:headEnd/>
              <a:tailEnd/>
            </a:ln>
          </p:spPr>
          <p:txBody>
            <a:bodyPr rot="10800000" vert="eaVert" wrap="none" anchor="ctr"/>
            <a:lstStyle/>
            <a:p>
              <a:endParaRPr lang="en-US" sz="1800" b="0" dirty="0">
                <a:solidFill>
                  <a:schemeClr val="tx1"/>
                </a:solidFill>
                <a:latin typeface="Arial" charset="0"/>
                <a:cs typeface="Arial" charset="0"/>
              </a:endParaRPr>
            </a:p>
          </p:txBody>
        </p:sp>
        <p:sp>
          <p:nvSpPr>
            <p:cNvPr id="6171" name="Text Box 21"/>
            <p:cNvSpPr txBox="1">
              <a:spLocks noChangeArrowheads="1"/>
            </p:cNvSpPr>
            <p:nvPr/>
          </p:nvSpPr>
          <p:spPr bwMode="auto">
            <a:xfrm>
              <a:off x="314" y="1965"/>
              <a:ext cx="1016" cy="496"/>
            </a:xfrm>
            <a:prstGeom prst="rect">
              <a:avLst/>
            </a:prstGeom>
            <a:noFill/>
            <a:ln w="9525">
              <a:noFill/>
              <a:miter lim="800000"/>
              <a:headEnd/>
              <a:tailEnd/>
            </a:ln>
          </p:spPr>
          <p:txBody>
            <a:bodyPr>
              <a:spAutoFit/>
            </a:bodyPr>
            <a:lstStyle/>
            <a:p>
              <a:pPr algn="ctr">
                <a:lnSpc>
                  <a:spcPct val="95000"/>
                </a:lnSpc>
              </a:pPr>
              <a:r>
                <a:rPr lang="en-US" sz="1600" dirty="0">
                  <a:solidFill>
                    <a:schemeClr val="tx1"/>
                  </a:solidFill>
                  <a:latin typeface="Calibri" pitchFamily="34" charset="0"/>
                  <a:cs typeface="Arial" charset="0"/>
                </a:rPr>
                <a:t>Pharmacies &amp; Drug Companies</a:t>
              </a:r>
            </a:p>
          </p:txBody>
        </p:sp>
        <p:sp>
          <p:nvSpPr>
            <p:cNvPr id="6172" name="Text Box 22"/>
            <p:cNvSpPr txBox="1">
              <a:spLocks noChangeArrowheads="1"/>
            </p:cNvSpPr>
            <p:nvPr/>
          </p:nvSpPr>
          <p:spPr bwMode="auto">
            <a:xfrm>
              <a:off x="1464" y="1726"/>
              <a:ext cx="1142" cy="212"/>
            </a:xfrm>
            <a:prstGeom prst="rect">
              <a:avLst/>
            </a:prstGeom>
            <a:noFill/>
            <a:ln w="9525">
              <a:noFill/>
              <a:miter lim="800000"/>
              <a:headEnd/>
              <a:tailEnd/>
            </a:ln>
          </p:spPr>
          <p:txBody>
            <a:bodyPr rIns="0">
              <a:spAutoFit/>
            </a:bodyPr>
            <a:lstStyle/>
            <a:p>
              <a:pPr>
                <a:spcBef>
                  <a:spcPct val="50000"/>
                </a:spcBef>
              </a:pPr>
              <a:r>
                <a:rPr lang="en-US" sz="1600" dirty="0">
                  <a:solidFill>
                    <a:schemeClr val="tx1"/>
                  </a:solidFill>
                  <a:latin typeface="Calibri" pitchFamily="34" charset="0"/>
                  <a:cs typeface="Arial" charset="0"/>
                </a:rPr>
                <a:t>Medical Services</a:t>
              </a:r>
            </a:p>
          </p:txBody>
        </p:sp>
        <p:pic>
          <p:nvPicPr>
            <p:cNvPr id="6173" name="Picture 32" descr="MP900442437[1]"/>
            <p:cNvPicPr preferRelativeResize="0">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10" y="931"/>
              <a:ext cx="1152" cy="806"/>
            </a:xfrm>
            <a:prstGeom prst="rect">
              <a:avLst/>
            </a:prstGeom>
            <a:noFill/>
            <a:ln w="25400">
              <a:solidFill>
                <a:srgbClr val="FFCC00"/>
              </a:solidFill>
              <a:miter lim="800000"/>
              <a:headEnd/>
              <a:tailEnd/>
            </a:ln>
          </p:spPr>
        </p:pic>
        <p:pic>
          <p:nvPicPr>
            <p:cNvPr id="6174" name="Picture 37" descr="MP900402126[1]"/>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4" y="1145"/>
              <a:ext cx="1130" cy="820"/>
            </a:xfrm>
            <a:prstGeom prst="rect">
              <a:avLst/>
            </a:prstGeom>
            <a:noFill/>
            <a:ln w="25400">
              <a:solidFill>
                <a:srgbClr val="FFCC00"/>
              </a:solidFill>
              <a:miter lim="800000"/>
              <a:headEnd/>
              <a:tailEnd/>
            </a:ln>
          </p:spPr>
        </p:pic>
      </p:grpSp>
      <p:grpSp>
        <p:nvGrpSpPr>
          <p:cNvPr id="4" name="Group 36"/>
          <p:cNvGrpSpPr>
            <a:grpSpLocks/>
          </p:cNvGrpSpPr>
          <p:nvPr/>
        </p:nvGrpSpPr>
        <p:grpSpPr bwMode="auto">
          <a:xfrm>
            <a:off x="3559175" y="3290888"/>
            <a:ext cx="1828800" cy="2552700"/>
            <a:chOff x="2263" y="2234"/>
            <a:chExt cx="1152" cy="1608"/>
          </a:xfrm>
        </p:grpSpPr>
        <p:sp>
          <p:nvSpPr>
            <p:cNvPr id="6167" name="AutoShape 16"/>
            <p:cNvSpPr>
              <a:spLocks noChangeArrowheads="1"/>
            </p:cNvSpPr>
            <p:nvPr/>
          </p:nvSpPr>
          <p:spPr bwMode="auto">
            <a:xfrm>
              <a:off x="2327" y="2234"/>
              <a:ext cx="1044" cy="569"/>
            </a:xfrm>
            <a:prstGeom prst="triangle">
              <a:avLst>
                <a:gd name="adj" fmla="val 50000"/>
              </a:avLst>
            </a:prstGeom>
            <a:gradFill rotWithShape="1">
              <a:gsLst>
                <a:gs pos="0">
                  <a:srgbClr val="FFFFFF"/>
                </a:gs>
                <a:gs pos="100000">
                  <a:srgbClr val="FFCC00"/>
                </a:gs>
              </a:gsLst>
              <a:lin ang="2700000" scaled="1"/>
            </a:gradFill>
            <a:ln w="9525">
              <a:noFill/>
              <a:miter lim="800000"/>
              <a:headEnd/>
              <a:tailEnd/>
            </a:ln>
          </p:spPr>
          <p:txBody>
            <a:bodyPr wrap="none" anchor="ctr"/>
            <a:lstStyle/>
            <a:p>
              <a:endParaRPr lang="en-US" sz="1800" b="0" dirty="0">
                <a:solidFill>
                  <a:schemeClr val="tx1"/>
                </a:solidFill>
                <a:latin typeface="Arial" charset="0"/>
                <a:cs typeface="Arial" charset="0"/>
              </a:endParaRPr>
            </a:p>
          </p:txBody>
        </p:sp>
        <p:pic>
          <p:nvPicPr>
            <p:cNvPr id="6168" name="Picture 30" descr="MP900422113[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63" y="2744"/>
              <a:ext cx="1152" cy="868"/>
            </a:xfrm>
            <a:prstGeom prst="rect">
              <a:avLst/>
            </a:prstGeom>
            <a:noFill/>
            <a:ln w="25400">
              <a:solidFill>
                <a:srgbClr val="FFCC00"/>
              </a:solidFill>
              <a:miter lim="800000"/>
              <a:headEnd/>
              <a:tailEnd/>
            </a:ln>
          </p:spPr>
        </p:pic>
        <p:sp>
          <p:nvSpPr>
            <p:cNvPr id="6169" name="Text Box 24"/>
            <p:cNvSpPr txBox="1">
              <a:spLocks noChangeArrowheads="1"/>
            </p:cNvSpPr>
            <p:nvPr/>
          </p:nvSpPr>
          <p:spPr bwMode="auto">
            <a:xfrm>
              <a:off x="2285" y="3630"/>
              <a:ext cx="1082" cy="212"/>
            </a:xfrm>
            <a:prstGeom prst="rect">
              <a:avLst/>
            </a:prstGeom>
            <a:noFill/>
            <a:ln w="9525">
              <a:noFill/>
              <a:miter lim="800000"/>
              <a:headEnd/>
              <a:tailEnd/>
            </a:ln>
          </p:spPr>
          <p:txBody>
            <a:bodyPr>
              <a:spAutoFit/>
            </a:bodyPr>
            <a:lstStyle/>
            <a:p>
              <a:pPr algn="ctr">
                <a:spcBef>
                  <a:spcPct val="50000"/>
                </a:spcBef>
              </a:pPr>
              <a:r>
                <a:rPr lang="en-US" sz="1600" dirty="0">
                  <a:solidFill>
                    <a:schemeClr val="tx1"/>
                  </a:solidFill>
                  <a:latin typeface="Calibri" pitchFamily="34" charset="0"/>
                  <a:cs typeface="Arial" charset="0"/>
                </a:rPr>
                <a:t>Human Resources</a:t>
              </a:r>
            </a:p>
          </p:txBody>
        </p:sp>
      </p:grpSp>
      <p:grpSp>
        <p:nvGrpSpPr>
          <p:cNvPr id="5" name="Group 47"/>
          <p:cNvGrpSpPr>
            <a:grpSpLocks/>
          </p:cNvGrpSpPr>
          <p:nvPr/>
        </p:nvGrpSpPr>
        <p:grpSpPr bwMode="auto">
          <a:xfrm>
            <a:off x="4686300" y="1201738"/>
            <a:ext cx="3727450" cy="2327275"/>
            <a:chOff x="3127" y="757"/>
            <a:chExt cx="2348" cy="1466"/>
          </a:xfrm>
        </p:grpSpPr>
        <p:sp>
          <p:nvSpPr>
            <p:cNvPr id="6162" name="AutoShape 18"/>
            <p:cNvSpPr>
              <a:spLocks noChangeArrowheads="1"/>
            </p:cNvSpPr>
            <p:nvPr/>
          </p:nvSpPr>
          <p:spPr bwMode="auto">
            <a:xfrm rot="14700718" flipH="1">
              <a:off x="3297" y="939"/>
              <a:ext cx="1114" cy="1454"/>
            </a:xfrm>
            <a:prstGeom prst="triangle">
              <a:avLst>
                <a:gd name="adj" fmla="val 50000"/>
              </a:avLst>
            </a:prstGeom>
            <a:gradFill rotWithShape="1">
              <a:gsLst>
                <a:gs pos="0">
                  <a:srgbClr val="FFFFFF"/>
                </a:gs>
                <a:gs pos="100000">
                  <a:srgbClr val="FFCC00"/>
                </a:gs>
              </a:gsLst>
              <a:lin ang="2700000" scaled="1"/>
            </a:gradFill>
            <a:ln w="9525">
              <a:noFill/>
              <a:miter lim="800000"/>
              <a:headEnd/>
              <a:tailEnd/>
            </a:ln>
          </p:spPr>
          <p:txBody>
            <a:bodyPr rot="10800000" wrap="none" anchor="ctr"/>
            <a:lstStyle/>
            <a:p>
              <a:endParaRPr lang="en-US" sz="1800" b="0" dirty="0">
                <a:solidFill>
                  <a:schemeClr val="tx1"/>
                </a:solidFill>
                <a:latin typeface="Arial" charset="0"/>
                <a:cs typeface="Arial" charset="0"/>
              </a:endParaRPr>
            </a:p>
          </p:txBody>
        </p:sp>
        <p:sp>
          <p:nvSpPr>
            <p:cNvPr id="6163" name="Text Box 19"/>
            <p:cNvSpPr txBox="1">
              <a:spLocks noChangeArrowheads="1"/>
            </p:cNvSpPr>
            <p:nvPr/>
          </p:nvSpPr>
          <p:spPr bwMode="auto">
            <a:xfrm>
              <a:off x="3615" y="1605"/>
              <a:ext cx="948" cy="212"/>
            </a:xfrm>
            <a:prstGeom prst="rect">
              <a:avLst/>
            </a:prstGeom>
            <a:noFill/>
            <a:ln w="9525">
              <a:noFill/>
              <a:miter lim="800000"/>
              <a:headEnd/>
              <a:tailEnd/>
            </a:ln>
          </p:spPr>
          <p:txBody>
            <a:bodyPr>
              <a:spAutoFit/>
            </a:bodyPr>
            <a:lstStyle/>
            <a:p>
              <a:pPr algn="ctr">
                <a:spcBef>
                  <a:spcPct val="50000"/>
                </a:spcBef>
              </a:pPr>
              <a:r>
                <a:rPr lang="en-US" sz="1600" dirty="0">
                  <a:solidFill>
                    <a:schemeClr val="tx1"/>
                  </a:solidFill>
                  <a:latin typeface="Calibri" pitchFamily="34" charset="0"/>
                  <a:cs typeface="Arial" charset="0"/>
                </a:rPr>
                <a:t>Health Plans</a:t>
              </a:r>
            </a:p>
          </p:txBody>
        </p:sp>
        <p:sp>
          <p:nvSpPr>
            <p:cNvPr id="6164" name="Text Box 20"/>
            <p:cNvSpPr txBox="1">
              <a:spLocks noChangeArrowheads="1"/>
            </p:cNvSpPr>
            <p:nvPr/>
          </p:nvSpPr>
          <p:spPr bwMode="auto">
            <a:xfrm>
              <a:off x="4736" y="1867"/>
              <a:ext cx="708" cy="212"/>
            </a:xfrm>
            <a:prstGeom prst="rect">
              <a:avLst/>
            </a:prstGeom>
            <a:noFill/>
            <a:ln w="9525">
              <a:noFill/>
              <a:miter lim="800000"/>
              <a:headEnd/>
              <a:tailEnd/>
            </a:ln>
          </p:spPr>
          <p:txBody>
            <a:bodyPr>
              <a:spAutoFit/>
            </a:bodyPr>
            <a:lstStyle/>
            <a:p>
              <a:pPr>
                <a:spcBef>
                  <a:spcPct val="50000"/>
                </a:spcBef>
              </a:pPr>
              <a:r>
                <a:rPr lang="en-US" sz="1600" dirty="0">
                  <a:solidFill>
                    <a:schemeClr val="tx1"/>
                  </a:solidFill>
                  <a:latin typeface="Calibri" pitchFamily="34" charset="0"/>
                  <a:cs typeface="Arial" charset="0"/>
                </a:rPr>
                <a:t>Hospitals</a:t>
              </a:r>
            </a:p>
          </p:txBody>
        </p:sp>
        <p:pic>
          <p:nvPicPr>
            <p:cNvPr id="6165" name="Picture 36" descr="MP900443455[1]"/>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13" y="757"/>
              <a:ext cx="1152" cy="806"/>
            </a:xfrm>
            <a:prstGeom prst="rect">
              <a:avLst/>
            </a:prstGeom>
            <a:noFill/>
            <a:ln w="25400">
              <a:solidFill>
                <a:srgbClr val="FFCC00"/>
              </a:solidFill>
              <a:miter lim="800000"/>
              <a:headEnd/>
              <a:tailEnd/>
            </a:ln>
          </p:spPr>
        </p:pic>
        <p:pic>
          <p:nvPicPr>
            <p:cNvPr id="6166" name="Picture 51" descr="print-1"/>
            <p:cNvPicPr preferRelativeResize="0">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54" y="808"/>
              <a:ext cx="921" cy="1036"/>
            </a:xfrm>
            <a:prstGeom prst="rect">
              <a:avLst/>
            </a:prstGeom>
            <a:noFill/>
            <a:ln w="25400">
              <a:solidFill>
                <a:srgbClr val="FFCC00"/>
              </a:solidFill>
              <a:miter lim="800000"/>
              <a:headEnd/>
              <a:tailEnd/>
            </a:ln>
          </p:spPr>
        </p:pic>
      </p:grpSp>
      <p:grpSp>
        <p:nvGrpSpPr>
          <p:cNvPr id="6" name="Group 38"/>
          <p:cNvGrpSpPr>
            <a:grpSpLocks/>
          </p:cNvGrpSpPr>
          <p:nvPr/>
        </p:nvGrpSpPr>
        <p:grpSpPr bwMode="auto">
          <a:xfrm>
            <a:off x="520700" y="3230563"/>
            <a:ext cx="3629025" cy="2454275"/>
            <a:chOff x="328" y="2084"/>
            <a:chExt cx="2286" cy="1546"/>
          </a:xfrm>
        </p:grpSpPr>
        <p:sp>
          <p:nvSpPr>
            <p:cNvPr id="6157" name="Text Box 25"/>
            <p:cNvSpPr txBox="1">
              <a:spLocks noChangeArrowheads="1"/>
            </p:cNvSpPr>
            <p:nvPr/>
          </p:nvSpPr>
          <p:spPr bwMode="auto">
            <a:xfrm>
              <a:off x="368" y="3264"/>
              <a:ext cx="558" cy="366"/>
            </a:xfrm>
            <a:prstGeom prst="rect">
              <a:avLst/>
            </a:prstGeom>
            <a:noFill/>
            <a:ln w="9525">
              <a:noFill/>
              <a:miter lim="800000"/>
              <a:headEnd/>
              <a:tailEnd/>
            </a:ln>
          </p:spPr>
          <p:txBody>
            <a:bodyPr>
              <a:spAutoFit/>
            </a:bodyPr>
            <a:lstStyle/>
            <a:p>
              <a:pPr>
                <a:spcBef>
                  <a:spcPct val="50000"/>
                </a:spcBef>
              </a:pPr>
              <a:r>
                <a:rPr lang="en-US" sz="1600" dirty="0">
                  <a:solidFill>
                    <a:schemeClr val="tx1"/>
                  </a:solidFill>
                  <a:latin typeface="Calibri" pitchFamily="34" charset="0"/>
                  <a:cs typeface="Arial" charset="0"/>
                </a:rPr>
                <a:t>Medical Devices</a:t>
              </a:r>
            </a:p>
          </p:txBody>
        </p:sp>
        <p:sp>
          <p:nvSpPr>
            <p:cNvPr id="6158" name="Text Box 26"/>
            <p:cNvSpPr txBox="1">
              <a:spLocks noChangeArrowheads="1"/>
            </p:cNvSpPr>
            <p:nvPr/>
          </p:nvSpPr>
          <p:spPr bwMode="auto">
            <a:xfrm>
              <a:off x="1300" y="3400"/>
              <a:ext cx="600" cy="212"/>
            </a:xfrm>
            <a:prstGeom prst="rect">
              <a:avLst/>
            </a:prstGeom>
            <a:noFill/>
            <a:ln w="9525">
              <a:noFill/>
              <a:miter lim="800000"/>
              <a:headEnd/>
              <a:tailEnd/>
            </a:ln>
          </p:spPr>
          <p:txBody>
            <a:bodyPr>
              <a:spAutoFit/>
            </a:bodyPr>
            <a:lstStyle/>
            <a:p>
              <a:pPr algn="ctr">
                <a:spcBef>
                  <a:spcPct val="50000"/>
                </a:spcBef>
              </a:pPr>
              <a:r>
                <a:rPr lang="en-US" sz="1600" dirty="0">
                  <a:solidFill>
                    <a:schemeClr val="tx1"/>
                  </a:solidFill>
                  <a:latin typeface="Calibri" pitchFamily="34" charset="0"/>
                  <a:cs typeface="Arial" charset="0"/>
                </a:rPr>
                <a:t>Research</a:t>
              </a:r>
            </a:p>
          </p:txBody>
        </p:sp>
        <p:sp>
          <p:nvSpPr>
            <p:cNvPr id="6159" name="AutoShape 16"/>
            <p:cNvSpPr>
              <a:spLocks noChangeArrowheads="1"/>
            </p:cNvSpPr>
            <p:nvPr/>
          </p:nvSpPr>
          <p:spPr bwMode="auto">
            <a:xfrm rot="3994463" flipH="1">
              <a:off x="1395" y="1850"/>
              <a:ext cx="985" cy="1453"/>
            </a:xfrm>
            <a:prstGeom prst="triangle">
              <a:avLst>
                <a:gd name="adj" fmla="val 55875"/>
              </a:avLst>
            </a:prstGeom>
            <a:gradFill rotWithShape="1">
              <a:gsLst>
                <a:gs pos="0">
                  <a:srgbClr val="FFFFFF"/>
                </a:gs>
                <a:gs pos="100000">
                  <a:srgbClr val="FFCC00"/>
                </a:gs>
              </a:gsLst>
              <a:lin ang="2700000" scaled="1"/>
            </a:gradFill>
            <a:ln w="9525">
              <a:noFill/>
              <a:miter lim="800000"/>
              <a:headEnd/>
              <a:tailEnd/>
            </a:ln>
          </p:spPr>
          <p:txBody>
            <a:bodyPr rot="10800000" vert="eaVert" wrap="none" anchor="ctr"/>
            <a:lstStyle/>
            <a:p>
              <a:endParaRPr lang="en-US" sz="1800" b="0" dirty="0">
                <a:solidFill>
                  <a:schemeClr val="tx1"/>
                </a:solidFill>
                <a:latin typeface="Arial" charset="0"/>
                <a:cs typeface="Arial" charset="0"/>
              </a:endParaRPr>
            </a:p>
          </p:txBody>
        </p:sp>
        <p:pic>
          <p:nvPicPr>
            <p:cNvPr id="6160" name="Picture 53" descr="medical+equipment"/>
            <p:cNvPicPr preferRelativeResize="0">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8" y="2445"/>
              <a:ext cx="1267" cy="820"/>
            </a:xfrm>
            <a:prstGeom prst="rect">
              <a:avLst/>
            </a:prstGeom>
            <a:noFill/>
            <a:ln w="25400">
              <a:solidFill>
                <a:srgbClr val="FFCC00"/>
              </a:solidFill>
              <a:miter lim="800000"/>
              <a:headEnd/>
              <a:tailEnd/>
            </a:ln>
          </p:spPr>
        </p:pic>
        <p:pic>
          <p:nvPicPr>
            <p:cNvPr id="6161" name="Picture 30" descr="MP900411747[1]"/>
            <p:cNvPicPr preferRelativeResize="0">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237" y="2601"/>
              <a:ext cx="759" cy="806"/>
            </a:xfrm>
            <a:prstGeom prst="rect">
              <a:avLst/>
            </a:prstGeom>
            <a:noFill/>
            <a:ln w="25400">
              <a:solidFill>
                <a:srgbClr val="FFCC00"/>
              </a:solidFill>
              <a:miter lim="800000"/>
              <a:headEnd/>
              <a:tailEnd/>
            </a:ln>
          </p:spPr>
        </p:pic>
      </p:grpSp>
      <p:sp>
        <p:nvSpPr>
          <p:cNvPr id="6189" name="WordArt 45"/>
          <p:cNvSpPr>
            <a:spLocks noChangeArrowheads="1" noChangeShapeType="1" noTextEdit="1"/>
          </p:cNvSpPr>
          <p:nvPr/>
        </p:nvSpPr>
        <p:spPr bwMode="auto">
          <a:xfrm>
            <a:off x="1573213" y="5965825"/>
            <a:ext cx="6267450" cy="314325"/>
          </a:xfrm>
          <a:prstGeom prst="rect">
            <a:avLst/>
          </a:prstGeom>
        </p:spPr>
        <p:txBody>
          <a:bodyPr wrap="none" fromWordArt="1">
            <a:prstTxWarp prst="textPlain">
              <a:avLst>
                <a:gd name="adj" fmla="val 50000"/>
              </a:avLst>
            </a:prstTxWarp>
          </a:bodyPr>
          <a:lstStyle/>
          <a:p>
            <a:pPr algn="ctr"/>
            <a:r>
              <a:rPr lang="en-US" sz="1800" kern="10" dirty="0">
                <a:ln w="12700">
                  <a:noFill/>
                  <a:round/>
                  <a:headEnd/>
                  <a:tailEnd/>
                </a:ln>
                <a:solidFill>
                  <a:srgbClr val="AA272F"/>
                </a:solidFill>
                <a:latin typeface="Arial Black"/>
              </a:rPr>
              <a:t>Patient privacy and data </a:t>
            </a:r>
            <a:r>
              <a:rPr lang="en-US" sz="1800" kern="10" dirty="0" smtClean="0">
                <a:ln w="12700">
                  <a:noFill/>
                  <a:round/>
                  <a:headEnd/>
                  <a:tailEnd/>
                </a:ln>
                <a:solidFill>
                  <a:srgbClr val="AA272F"/>
                </a:solidFill>
                <a:latin typeface="Arial Black"/>
              </a:rPr>
              <a:t>are </a:t>
            </a:r>
            <a:r>
              <a:rPr lang="en-US" sz="1800" kern="10" dirty="0">
                <a:ln w="12700">
                  <a:noFill/>
                  <a:round/>
                  <a:headEnd/>
                  <a:tailEnd/>
                </a:ln>
                <a:solidFill>
                  <a:srgbClr val="AA272F"/>
                </a:solidFill>
                <a:latin typeface="Arial Black"/>
              </a:rPr>
              <a:t>more at risk</a:t>
            </a:r>
          </a:p>
        </p:txBody>
      </p:sp>
      <p:grpSp>
        <p:nvGrpSpPr>
          <p:cNvPr id="7" name="Group 43"/>
          <p:cNvGrpSpPr>
            <a:grpSpLocks noChangeAspect="1"/>
          </p:cNvGrpSpPr>
          <p:nvPr/>
        </p:nvGrpSpPr>
        <p:grpSpPr bwMode="auto">
          <a:xfrm>
            <a:off x="3138488" y="2640013"/>
            <a:ext cx="3052762" cy="1446212"/>
            <a:chOff x="1931" y="1731"/>
            <a:chExt cx="1771" cy="849"/>
          </a:xfrm>
        </p:grpSpPr>
        <p:sp>
          <p:nvSpPr>
            <p:cNvPr id="6155" name="AutoShape 42"/>
            <p:cNvSpPr>
              <a:spLocks noChangeAspect="1" noChangeArrowheads="1"/>
            </p:cNvSpPr>
            <p:nvPr/>
          </p:nvSpPr>
          <p:spPr bwMode="auto">
            <a:xfrm rot="586505">
              <a:off x="2113" y="1731"/>
              <a:ext cx="1409" cy="849"/>
            </a:xfrm>
            <a:prstGeom prst="irregularSeal2">
              <a:avLst/>
            </a:prstGeom>
            <a:solidFill>
              <a:schemeClr val="bg1">
                <a:alpha val="20000"/>
              </a:schemeClr>
            </a:solidFill>
            <a:ln w="9525">
              <a:noFill/>
              <a:miter lim="800000"/>
              <a:headEnd/>
              <a:tailEnd/>
            </a:ln>
          </p:spPr>
          <p:txBody>
            <a:bodyPr wrap="none" anchor="ctr"/>
            <a:lstStyle/>
            <a:p>
              <a:endParaRPr lang="en-US" dirty="0">
                <a:latin typeface="Calibri" pitchFamily="34" charset="0"/>
              </a:endParaRPr>
            </a:p>
          </p:txBody>
        </p:sp>
        <p:pic>
          <p:nvPicPr>
            <p:cNvPr id="6156" name="Picture 28" descr="Dignity-Logo_Our_Bran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931" y="1921"/>
              <a:ext cx="1771" cy="394"/>
            </a:xfrm>
            <a:prstGeom prst="rect">
              <a:avLst/>
            </a:prstGeom>
            <a:noFill/>
            <a:ln w="9525">
              <a:noFill/>
              <a:miter lim="800000"/>
              <a:headEnd/>
              <a:tailEnd/>
            </a:ln>
          </p:spPr>
        </p:pic>
      </p:grpSp>
    </p:spTree>
    <p:extLst>
      <p:ext uri="{BB962C8B-B14F-4D97-AF65-F5344CB8AC3E}">
        <p14:creationId xmlns:p14="http://schemas.microsoft.com/office/powerpoint/2010/main" val="231827595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Philanthropy – Use &amp; Disclosure of PHI Policy  110.1.020</a:t>
            </a:r>
          </a:p>
        </p:txBody>
      </p:sp>
      <p:sp>
        <p:nvSpPr>
          <p:cNvPr id="20483" name="Content Placeholder 2"/>
          <p:cNvSpPr>
            <a:spLocks noGrp="1"/>
          </p:cNvSpPr>
          <p:nvPr>
            <p:ph idx="4294967295"/>
          </p:nvPr>
        </p:nvSpPr>
        <p:spPr>
          <a:xfrm>
            <a:off x="457201" y="1196975"/>
            <a:ext cx="8315325" cy="5140325"/>
          </a:xfrm>
          <a:prstGeom prst="rect">
            <a:avLst/>
          </a:prstGeom>
        </p:spPr>
        <p:txBody>
          <a:bodyPr>
            <a:normAutofit/>
          </a:bodyPr>
          <a:lstStyle/>
          <a:p>
            <a:r>
              <a:rPr lang="en-US" sz="2000" dirty="0" smtClean="0"/>
              <a:t>Once </a:t>
            </a:r>
            <a:r>
              <a:rPr lang="en-US" sz="2000" dirty="0"/>
              <a:t>an individual opts out, the covered entity may not send fundraising communications to that individual.</a:t>
            </a:r>
          </a:p>
          <a:p>
            <a:pPr marL="0" indent="0">
              <a:spcAft>
                <a:spcPts val="0"/>
              </a:spcAft>
              <a:buNone/>
            </a:pPr>
            <a:r>
              <a:rPr lang="en-US" sz="2000" dirty="0" smtClean="0"/>
              <a:t>Without a written authorization, you must limit use or disclosure of PHI to these data elements:   </a:t>
            </a:r>
          </a:p>
          <a:p>
            <a:pPr marL="463550" lvl="2" indent="-238125">
              <a:spcAft>
                <a:spcPts val="0"/>
              </a:spcAft>
            </a:pPr>
            <a:r>
              <a:rPr lang="en-US" sz="2000" dirty="0" smtClean="0"/>
              <a:t>Name</a:t>
            </a:r>
          </a:p>
          <a:p>
            <a:pPr marL="463550" lvl="2" indent="-238125">
              <a:spcAft>
                <a:spcPts val="0"/>
              </a:spcAft>
            </a:pPr>
            <a:r>
              <a:rPr lang="en-US" sz="2000" dirty="0" smtClean="0"/>
              <a:t>Address</a:t>
            </a:r>
          </a:p>
          <a:p>
            <a:pPr marL="463550" lvl="2" indent="-238125">
              <a:spcAft>
                <a:spcPts val="0"/>
              </a:spcAft>
            </a:pPr>
            <a:r>
              <a:rPr lang="en-US" sz="2000" dirty="0" smtClean="0"/>
              <a:t>Phone number</a:t>
            </a:r>
          </a:p>
          <a:p>
            <a:pPr marL="463550" lvl="2" indent="-238125">
              <a:spcAft>
                <a:spcPts val="0"/>
              </a:spcAft>
            </a:pPr>
            <a:r>
              <a:rPr lang="en-US" sz="2000" dirty="0" smtClean="0"/>
              <a:t>E-mail address</a:t>
            </a:r>
          </a:p>
          <a:p>
            <a:pPr marL="463550" lvl="2" indent="-238125">
              <a:spcAft>
                <a:spcPts val="0"/>
              </a:spcAft>
            </a:pPr>
            <a:r>
              <a:rPr lang="en-US" sz="2000" dirty="0"/>
              <a:t>Age </a:t>
            </a:r>
            <a:r>
              <a:rPr lang="en-US" sz="2000" i="1" dirty="0"/>
              <a:t>(</a:t>
            </a:r>
            <a:r>
              <a:rPr lang="en-US" sz="2000" i="1" u="sng" dirty="0"/>
              <a:t>not date of birth</a:t>
            </a:r>
            <a:r>
              <a:rPr lang="en-US" sz="2000" i="1" dirty="0"/>
              <a:t>)</a:t>
            </a:r>
          </a:p>
          <a:p>
            <a:pPr marL="463550" lvl="2" indent="-238125">
              <a:spcAft>
                <a:spcPts val="0"/>
              </a:spcAft>
            </a:pPr>
            <a:endParaRPr lang="en-US" sz="2000" dirty="0" smtClean="0"/>
          </a:p>
        </p:txBody>
      </p:sp>
      <p:sp>
        <p:nvSpPr>
          <p:cNvPr id="20484" name="Slide Number Placeholder 3"/>
          <p:cNvSpPr>
            <a:spLocks noGrp="1"/>
          </p:cNvSpPr>
          <p:nvPr>
            <p:ph type="sldNum" sz="quarter" idx="4294967295"/>
          </p:nvPr>
        </p:nvSpPr>
        <p:spPr>
          <a:xfrm>
            <a:off x="8324850" y="6337300"/>
            <a:ext cx="346075" cy="207963"/>
          </a:xfrm>
          <a:prstGeom prst="rect">
            <a:avLst/>
          </a:prstGeom>
          <a:noFill/>
        </p:spPr>
        <p:txBody>
          <a:bodyPr/>
          <a:lstStyle/>
          <a:p>
            <a:fld id="{E3450D3B-A2FC-44E7-9086-56A259A56DD5}" type="slidenum">
              <a:rPr lang="en-US" sz="800" smtClean="0"/>
              <a:pPr/>
              <a:t>40</a:t>
            </a:fld>
            <a:endParaRPr lang="en-US" sz="800" dirty="0" smtClean="0"/>
          </a:p>
        </p:txBody>
      </p:sp>
      <p:sp>
        <p:nvSpPr>
          <p:cNvPr id="2" name="TextBox 1"/>
          <p:cNvSpPr txBox="1"/>
          <p:nvPr/>
        </p:nvSpPr>
        <p:spPr>
          <a:xfrm>
            <a:off x="4310681" y="2538491"/>
            <a:ext cx="2719512" cy="1384995"/>
          </a:xfrm>
          <a:prstGeom prst="rect">
            <a:avLst/>
          </a:prstGeom>
          <a:noFill/>
        </p:spPr>
        <p:txBody>
          <a:bodyPr wrap="square" rIns="0" rtlCol="0">
            <a:spAutoFit/>
          </a:bodyPr>
          <a:lstStyle/>
          <a:p>
            <a:pPr marL="463550" lvl="2" indent="-238125">
              <a:lnSpc>
                <a:spcPct val="80000"/>
              </a:lnSpc>
              <a:spcBef>
                <a:spcPct val="0"/>
              </a:spcBef>
              <a:buClr>
                <a:schemeClr val="accent4"/>
              </a:buClr>
              <a:buSzPct val="106000"/>
              <a:buFont typeface="Calibri" panose="020F0502020204030204" pitchFamily="34" charset="0"/>
              <a:buChar char="₋"/>
            </a:pPr>
            <a:r>
              <a:rPr lang="en-US" sz="2000" dirty="0">
                <a:latin typeface="Calibri" pitchFamily="34" charset="0"/>
                <a:cs typeface="Calibri" pitchFamily="34" charset="0"/>
              </a:rPr>
              <a:t>Gender</a:t>
            </a:r>
          </a:p>
          <a:p>
            <a:pPr marL="463550" lvl="2" indent="-238125">
              <a:lnSpc>
                <a:spcPct val="80000"/>
              </a:lnSpc>
              <a:spcBef>
                <a:spcPct val="0"/>
              </a:spcBef>
              <a:buClr>
                <a:schemeClr val="accent4"/>
              </a:buClr>
              <a:buSzPct val="106000"/>
              <a:buFont typeface="Calibri" panose="020F0502020204030204" pitchFamily="34" charset="0"/>
              <a:buChar char="₋"/>
            </a:pPr>
            <a:r>
              <a:rPr lang="en-US" sz="2000" dirty="0">
                <a:latin typeface="Calibri" pitchFamily="34" charset="0"/>
                <a:cs typeface="Calibri" pitchFamily="34" charset="0"/>
              </a:rPr>
              <a:t>Insurance status</a:t>
            </a:r>
          </a:p>
          <a:p>
            <a:pPr marL="463550" lvl="2" indent="-238125">
              <a:lnSpc>
                <a:spcPct val="80000"/>
              </a:lnSpc>
              <a:spcBef>
                <a:spcPct val="0"/>
              </a:spcBef>
              <a:buClr>
                <a:schemeClr val="accent4"/>
              </a:buClr>
              <a:buSzPct val="106000"/>
              <a:buFont typeface="Calibri" panose="020F0502020204030204" pitchFamily="34" charset="0"/>
              <a:buChar char="₋"/>
            </a:pPr>
            <a:r>
              <a:rPr lang="en-US" sz="2000" dirty="0">
                <a:latin typeface="Calibri" pitchFamily="34" charset="0"/>
                <a:cs typeface="Calibri" pitchFamily="34" charset="0"/>
              </a:rPr>
              <a:t>Race</a:t>
            </a:r>
          </a:p>
          <a:p>
            <a:pPr marL="463550" lvl="2" indent="-238125">
              <a:lnSpc>
                <a:spcPct val="80000"/>
              </a:lnSpc>
              <a:spcBef>
                <a:spcPct val="0"/>
              </a:spcBef>
              <a:buClr>
                <a:schemeClr val="accent4"/>
              </a:buClr>
              <a:buSzPct val="106000"/>
              <a:buFont typeface="Calibri" panose="020F0502020204030204" pitchFamily="34" charset="0"/>
              <a:buChar char="₋"/>
            </a:pPr>
            <a:r>
              <a:rPr lang="en-US" sz="2000" dirty="0">
                <a:latin typeface="Calibri" pitchFamily="34" charset="0"/>
                <a:cs typeface="Calibri" pitchFamily="34" charset="0"/>
              </a:rPr>
              <a:t>Dates of service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297795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0"/>
          <p:cNvSpPr txBox="1">
            <a:spLocks noGrp="1" noChangeArrowheads="1"/>
          </p:cNvSpPr>
          <p:nvPr/>
        </p:nvSpPr>
        <p:spPr bwMode="auto">
          <a:xfrm>
            <a:off x="8324850" y="6459538"/>
            <a:ext cx="346075" cy="207962"/>
          </a:xfrm>
          <a:prstGeom prst="rect">
            <a:avLst/>
          </a:prstGeom>
          <a:noFill/>
          <a:ln w="9525">
            <a:noFill/>
            <a:miter lim="800000"/>
            <a:headEnd/>
            <a:tailEnd/>
          </a:ln>
        </p:spPr>
        <p:txBody>
          <a:bodyPr lIns="0" tIns="0" rIns="0" bIns="0" anchor="b"/>
          <a:lstStyle/>
          <a:p>
            <a:pPr algn="r"/>
            <a:fld id="{D766CC88-34FC-4C1C-8EF4-A56F7E75346C}" type="slidenum">
              <a:rPr lang="en-US" sz="1000" b="0">
                <a:solidFill>
                  <a:srgbClr val="CD531C"/>
                </a:solidFill>
                <a:latin typeface="Calibri" pitchFamily="34" charset="0"/>
              </a:rPr>
              <a:pPr algn="r"/>
              <a:t>41</a:t>
            </a:fld>
            <a:endParaRPr lang="en-US" sz="1000" b="0" dirty="0">
              <a:solidFill>
                <a:srgbClr val="CD531C"/>
              </a:solidFill>
              <a:latin typeface="Calibri" pitchFamily="34" charset="0"/>
            </a:endParaRPr>
          </a:p>
        </p:txBody>
      </p:sp>
      <p:sp>
        <p:nvSpPr>
          <p:cNvPr id="2" name="Content Placeholder 1"/>
          <p:cNvSpPr>
            <a:spLocks noGrp="1"/>
          </p:cNvSpPr>
          <p:nvPr>
            <p:ph sz="quarter" idx="12"/>
          </p:nvPr>
        </p:nvSpPr>
        <p:spPr/>
        <p:txBody>
          <a:bodyPr>
            <a:normAutofit/>
          </a:bodyPr>
          <a:lstStyle/>
          <a:p>
            <a:r>
              <a:rPr lang="en-US" sz="2000" dirty="0" smtClean="0"/>
              <a:t>Dignity Health contracts with third party</a:t>
            </a:r>
            <a:br>
              <a:rPr lang="en-US" sz="2000" dirty="0" smtClean="0"/>
            </a:br>
            <a:r>
              <a:rPr lang="en-US" sz="2000" dirty="0" smtClean="0"/>
              <a:t>vendors that perform business functions for</a:t>
            </a:r>
            <a:br>
              <a:rPr lang="en-US" sz="2000" dirty="0" smtClean="0"/>
            </a:br>
            <a:r>
              <a:rPr lang="en-US" sz="2000" dirty="0" smtClean="0"/>
              <a:t>and exchange data with Dignity Health.</a:t>
            </a:r>
          </a:p>
          <a:p>
            <a:r>
              <a:rPr lang="en-US" sz="2000" dirty="0" smtClean="0"/>
              <a:t>Which one of the following qualifies as a</a:t>
            </a:r>
            <a:br>
              <a:rPr lang="en-US" sz="2000" dirty="0" smtClean="0"/>
            </a:br>
            <a:r>
              <a:rPr lang="en-US" sz="2000" dirty="0" smtClean="0"/>
              <a:t>Business Associate?</a:t>
            </a:r>
          </a:p>
          <a:p>
            <a:endParaRPr lang="en-US" sz="2000" dirty="0"/>
          </a:p>
        </p:txBody>
      </p:sp>
      <p:sp>
        <p:nvSpPr>
          <p:cNvPr id="65539" name="Rectangle 7"/>
          <p:cNvSpPr>
            <a:spLocks noGrp="1" noChangeArrowheads="1"/>
          </p:cNvSpPr>
          <p:nvPr>
            <p:ph type="title"/>
          </p:nvPr>
        </p:nvSpPr>
        <p:spPr/>
        <p:txBody>
          <a:bodyPr/>
          <a:lstStyle/>
          <a:p>
            <a:r>
              <a:rPr lang="en-US" dirty="0" smtClean="0"/>
              <a:t>What Do You Think?</a:t>
            </a:r>
          </a:p>
        </p:txBody>
      </p:sp>
      <p:pic>
        <p:nvPicPr>
          <p:cNvPr id="25" name="Picture 13" descr="C:\Users\cittykitty\AppData\Local\Microsoft\Windows\Temporary Internet Files\Content.IE5\4BIPFVX1\MP900448494[1].jpg"/>
          <p:cNvPicPr preferRelativeResize="0">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56616" y="1269499"/>
            <a:ext cx="3017520" cy="237744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0" name="Rounded Rectangle 9">
            <a:hlinkClick r:id="rId4" action="ppaction://hlinksldjump"/>
          </p:cNvPr>
          <p:cNvSpPr/>
          <p:nvPr/>
        </p:nvSpPr>
        <p:spPr>
          <a:xfrm>
            <a:off x="500557" y="3801900"/>
            <a:ext cx="81703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A vendor that collects data necessary to assess service lines in hospitals to determine operational efficiency</a:t>
            </a:r>
            <a:endParaRPr lang="en-US" sz="2000" dirty="0"/>
          </a:p>
        </p:txBody>
      </p:sp>
      <p:sp>
        <p:nvSpPr>
          <p:cNvPr id="11" name="Rounded Rectangle 10">
            <a:hlinkClick r:id="rId4" action="ppaction://hlinksldjump"/>
          </p:cNvPr>
          <p:cNvSpPr/>
          <p:nvPr/>
        </p:nvSpPr>
        <p:spPr>
          <a:xfrm>
            <a:off x="500557" y="4692549"/>
            <a:ext cx="81703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Direct mailing service that sends marketing material for medical services to former patients</a:t>
            </a:r>
            <a:endParaRPr lang="en-US" sz="2000" dirty="0"/>
          </a:p>
        </p:txBody>
      </p:sp>
      <p:sp>
        <p:nvSpPr>
          <p:cNvPr id="13" name="Rounded Rectangle 12">
            <a:hlinkClick r:id="rId5" action="ppaction://hlinksldjump"/>
          </p:cNvPr>
          <p:cNvSpPr/>
          <p:nvPr/>
        </p:nvSpPr>
        <p:spPr>
          <a:xfrm>
            <a:off x="500557" y="5542619"/>
            <a:ext cx="81703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Both of these qualify as Business Associates</a:t>
            </a:r>
            <a:endParaRPr lang="en-US" sz="2000" dirty="0"/>
          </a:p>
        </p:txBody>
      </p:sp>
    </p:spTree>
    <p:extLst>
      <p:ext uri="{BB962C8B-B14F-4D97-AF65-F5344CB8AC3E}">
        <p14:creationId xmlns:p14="http://schemas.microsoft.com/office/powerpoint/2010/main" val="356120063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348663" y="6318250"/>
            <a:ext cx="336550" cy="330200"/>
          </a:xfrm>
        </p:spPr>
        <p:txBody>
          <a:bodyPr/>
          <a:lstStyle/>
          <a:p>
            <a:fld id="{4909E0CB-2B8A-4DE9-9390-9EE63A393636}" type="slidenum">
              <a:rPr lang="en-US" smtClean="0"/>
              <a:pPr/>
              <a:t>42</a:t>
            </a:fld>
            <a:endParaRPr lang="en-US" dirty="0"/>
          </a:p>
        </p:txBody>
      </p:sp>
      <p:sp>
        <p:nvSpPr>
          <p:cNvPr id="5" name="Content Placeholder 2"/>
          <p:cNvSpPr>
            <a:spLocks noGrp="1"/>
          </p:cNvSpPr>
          <p:nvPr>
            <p:ph idx="12"/>
          </p:nvPr>
        </p:nvSpPr>
        <p:spPr>
          <a:xfrm>
            <a:off x="457200" y="1381125"/>
            <a:ext cx="8228013" cy="4719638"/>
          </a:xfrm>
        </p:spPr>
        <p:txBody>
          <a:bodyPr>
            <a:normAutofit/>
          </a:bodyPr>
          <a:lstStyle/>
          <a:p>
            <a:r>
              <a:rPr lang="en-US" sz="2000" dirty="0"/>
              <a:t>Under the HITECH Act, third party vendors that exchange patient data with Dignity Health qualify as Business Associates.</a:t>
            </a:r>
          </a:p>
        </p:txBody>
      </p:sp>
      <p:sp>
        <p:nvSpPr>
          <p:cNvPr id="2" name="Title 1"/>
          <p:cNvSpPr>
            <a:spLocks noGrp="1"/>
          </p:cNvSpPr>
          <p:nvPr>
            <p:ph type="title"/>
          </p:nvPr>
        </p:nvSpPr>
        <p:spPr/>
        <p:txBody>
          <a:bodyPr/>
          <a:lstStyle/>
          <a:p>
            <a:r>
              <a:rPr lang="en-US" dirty="0" smtClean="0"/>
              <a:t>Try Again</a:t>
            </a:r>
            <a:endParaRPr lang="en-US" dirty="0"/>
          </a:p>
        </p:txBody>
      </p:sp>
      <p:sp>
        <p:nvSpPr>
          <p:cNvPr id="7" name="Rounded Rectangle 6">
            <a:hlinkClick r:id="rId2"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Try Again</a:t>
            </a:r>
            <a:endParaRPr lang="en-US" sz="2000" dirty="0"/>
          </a:p>
        </p:txBody>
      </p:sp>
    </p:spTree>
    <p:extLst>
      <p:ext uri="{BB962C8B-B14F-4D97-AF65-F5344CB8AC3E}">
        <p14:creationId xmlns:p14="http://schemas.microsoft.com/office/powerpoint/2010/main" val="413774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F7A0A216-6931-4B56-852E-DEB444A758B2}" type="slidenum">
              <a:rPr lang="en-US" sz="1000">
                <a:solidFill>
                  <a:schemeClr val="tx1"/>
                </a:solidFill>
                <a:latin typeface="Arial" charset="0"/>
              </a:rPr>
              <a:pPr algn="ctr"/>
              <a:t>43</a:t>
            </a:fld>
            <a:endParaRPr lang="en-US" sz="1000" dirty="0">
              <a:solidFill>
                <a:schemeClr val="tx1"/>
              </a:solidFill>
              <a:latin typeface="Arial" charset="0"/>
            </a:endParaRPr>
          </a:p>
        </p:txBody>
      </p:sp>
      <p:sp>
        <p:nvSpPr>
          <p:cNvPr id="74755" name="Rectangle 3"/>
          <p:cNvSpPr>
            <a:spLocks noGrp="1" noChangeArrowheads="1"/>
          </p:cNvSpPr>
          <p:nvPr>
            <p:ph type="title"/>
          </p:nvPr>
        </p:nvSpPr>
        <p:spPr/>
        <p:txBody>
          <a:bodyPr/>
          <a:lstStyle/>
          <a:p>
            <a:r>
              <a:rPr lang="en-US" dirty="0" smtClean="0"/>
              <a:t>Correct!</a:t>
            </a:r>
          </a:p>
        </p:txBody>
      </p:sp>
      <p:sp>
        <p:nvSpPr>
          <p:cNvPr id="74758" name="Text Box 8"/>
          <p:cNvSpPr txBox="1">
            <a:spLocks noChangeArrowheads="1"/>
          </p:cNvSpPr>
          <p:nvPr/>
        </p:nvSpPr>
        <p:spPr bwMode="auto">
          <a:xfrm>
            <a:off x="457201" y="1403996"/>
            <a:ext cx="8251638" cy="2062103"/>
          </a:xfrm>
          <a:prstGeom prst="rect">
            <a:avLst/>
          </a:prstGeom>
          <a:noFill/>
          <a:ln w="9525">
            <a:noFill/>
            <a:miter lim="800000"/>
            <a:headEnd/>
            <a:tailEnd/>
          </a:ln>
        </p:spPr>
        <p:txBody>
          <a:bodyPr wrap="square">
            <a:spAutoFit/>
          </a:bodyPr>
          <a:lstStyle/>
          <a:p>
            <a:pPr>
              <a:spcAft>
                <a:spcPct val="40000"/>
              </a:spcAft>
              <a:buClr>
                <a:srgbClr val="AA272F"/>
              </a:buClr>
            </a:pPr>
            <a:r>
              <a:rPr lang="en-US" sz="2000" dirty="0">
                <a:solidFill>
                  <a:srgbClr val="AA272F"/>
                </a:solidFill>
              </a:rPr>
              <a:t>C. Both of these qualify as Business Associates</a:t>
            </a:r>
          </a:p>
          <a:p>
            <a:r>
              <a:rPr lang="en-US" sz="2000" dirty="0"/>
              <a:t>Under the HITECH Act, third party vendors that exchange patient data with Dignity Health qualify as Business Associates. Vendor contracts should always go through a review by a Dignity Health attorney to ensure there are appropriate HIPAA compliant Business Associate provisions in the Master Services Agreement.</a:t>
            </a:r>
          </a:p>
        </p:txBody>
      </p:sp>
      <p:sp>
        <p:nvSpPr>
          <p:cNvPr id="8" name="Rounded Rectangle 7">
            <a:hlinkClick r:id="rId3"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Continue</a:t>
            </a:r>
            <a:endParaRPr lang="en-US" sz="2000" dirty="0"/>
          </a:p>
        </p:txBody>
      </p:sp>
    </p:spTree>
    <p:extLst>
      <p:ext uri="{BB962C8B-B14F-4D97-AF65-F5344CB8AC3E}">
        <p14:creationId xmlns:p14="http://schemas.microsoft.com/office/powerpoint/2010/main" val="2183850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44</a:t>
            </a:fld>
            <a:endParaRPr lang="en-US" dirty="0"/>
          </a:p>
        </p:txBody>
      </p:sp>
      <p:sp>
        <p:nvSpPr>
          <p:cNvPr id="4" name="Title 3"/>
          <p:cNvSpPr>
            <a:spLocks noGrp="1"/>
          </p:cNvSpPr>
          <p:nvPr>
            <p:ph type="ctrTitle"/>
          </p:nvPr>
        </p:nvSpPr>
        <p:spPr/>
        <p:txBody>
          <a:bodyPr/>
          <a:lstStyle/>
          <a:p>
            <a:r>
              <a:rPr lang="en-US" dirty="0" smtClean="0"/>
              <a:t>Security</a:t>
            </a:r>
            <a:endParaRPr lang="en-US" dirty="0"/>
          </a:p>
        </p:txBody>
      </p:sp>
    </p:spTree>
    <p:extLst>
      <p:ext uri="{BB962C8B-B14F-4D97-AF65-F5344CB8AC3E}">
        <p14:creationId xmlns:p14="http://schemas.microsoft.com/office/powerpoint/2010/main" val="1070709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
          <p:cNvSpPr>
            <a:spLocks noGrp="1" noChangeArrowheads="1"/>
          </p:cNvSpPr>
          <p:nvPr>
            <p:ph type="sldNum" sz="quarter" idx="11"/>
          </p:nvPr>
        </p:nvSpPr>
        <p:spPr/>
        <p:txBody>
          <a:bodyPr/>
          <a:lstStyle/>
          <a:p>
            <a:fld id="{802F03E9-F4C6-4AB5-8475-85A42631AB2E}" type="slidenum">
              <a:rPr lang="en-US" smtClean="0"/>
              <a:pPr/>
              <a:t>45</a:t>
            </a:fld>
            <a:endParaRPr lang="en-US" dirty="0" smtClean="0"/>
          </a:p>
        </p:txBody>
      </p:sp>
      <p:sp>
        <p:nvSpPr>
          <p:cNvPr id="32772" name="Rectangle 8"/>
          <p:cNvSpPr>
            <a:spLocks noGrp="1" noChangeArrowheads="1"/>
          </p:cNvSpPr>
          <p:nvPr>
            <p:ph sz="quarter" idx="12"/>
          </p:nvPr>
        </p:nvSpPr>
        <p:spPr>
          <a:xfrm>
            <a:off x="457200" y="1381125"/>
            <a:ext cx="8321039" cy="4719638"/>
          </a:xfrm>
        </p:spPr>
        <p:txBody>
          <a:bodyPr>
            <a:normAutofit/>
          </a:bodyPr>
          <a:lstStyle/>
          <a:p>
            <a:r>
              <a:rPr lang="en-US" sz="2000" dirty="0" smtClean="0"/>
              <a:t>Dignity Health is required to monitor and detect any potential privacy or data security breach, including regularly monitoring user network activity.</a:t>
            </a:r>
          </a:p>
          <a:p>
            <a:r>
              <a:rPr lang="en-US" sz="2000" dirty="0" smtClean="0"/>
              <a:t>Attempts to bypass or override any privacy or</a:t>
            </a:r>
            <a:br>
              <a:rPr lang="en-US" sz="2000" dirty="0" smtClean="0"/>
            </a:br>
            <a:r>
              <a:rPr lang="en-US" sz="2000" dirty="0" smtClean="0"/>
              <a:t>data security safeguards to access PHI is a</a:t>
            </a:r>
            <a:br>
              <a:rPr lang="en-US" sz="2000" dirty="0" smtClean="0"/>
            </a:br>
            <a:r>
              <a:rPr lang="en-US" sz="2000" dirty="0" smtClean="0"/>
              <a:t>violation of Dignity Health’s policies.</a:t>
            </a:r>
          </a:p>
          <a:p>
            <a:r>
              <a:rPr lang="en-US" sz="2000" dirty="0" smtClean="0"/>
              <a:t>It is the responsibility of all Dignity Health</a:t>
            </a:r>
            <a:br>
              <a:rPr lang="en-US" sz="2000" dirty="0" smtClean="0"/>
            </a:br>
            <a:r>
              <a:rPr lang="en-US" sz="2000" dirty="0" smtClean="0"/>
              <a:t>network users to safeguard and protect ePHI.</a:t>
            </a:r>
          </a:p>
          <a:p>
            <a:endParaRPr lang="en-US" dirty="0" smtClean="0"/>
          </a:p>
        </p:txBody>
      </p:sp>
      <p:sp>
        <p:nvSpPr>
          <p:cNvPr id="32771" name="Rectangle 7"/>
          <p:cNvSpPr>
            <a:spLocks noGrp="1" noChangeArrowheads="1"/>
          </p:cNvSpPr>
          <p:nvPr>
            <p:ph type="title"/>
          </p:nvPr>
        </p:nvSpPr>
        <p:spPr/>
        <p:txBody>
          <a:bodyPr/>
          <a:lstStyle/>
          <a:p>
            <a:r>
              <a:rPr lang="en-US" dirty="0" smtClean="0"/>
              <a:t>Data Security</a:t>
            </a:r>
          </a:p>
        </p:txBody>
      </p:sp>
      <p:pic>
        <p:nvPicPr>
          <p:cNvPr id="32773" name="Picture 7" descr="MP900410067[1]"/>
          <p:cNvPicPr preferRelativeResize="0">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
        <p:nvSpPr>
          <p:cNvPr id="6" name="TextBox 5"/>
          <p:cNvSpPr txBox="1"/>
          <p:nvPr/>
        </p:nvSpPr>
        <p:spPr>
          <a:xfrm>
            <a:off x="754722" y="5823318"/>
            <a:ext cx="5253037" cy="400110"/>
          </a:xfrm>
          <a:prstGeom prst="rect">
            <a:avLst/>
          </a:prstGeom>
          <a:noFill/>
        </p:spPr>
        <p:txBody>
          <a:bodyPr rIns="0">
            <a:spAutoFit/>
          </a:bodyPr>
          <a:lstStyle/>
          <a:p>
            <a:pPr>
              <a:defRPr/>
            </a:pPr>
            <a:r>
              <a:rPr lang="en-US" sz="2000" dirty="0">
                <a:solidFill>
                  <a:srgbClr val="AA272F"/>
                </a:solidFill>
                <a:effectLst>
                  <a:outerShdw blurRad="38100" dist="38100" dir="2700000" algn="tl">
                    <a:srgbClr val="C0C0C0"/>
                  </a:outerShdw>
                </a:effectLst>
                <a:latin typeface="+mn-lt"/>
              </a:rPr>
              <a:t>Information is a valuable Dignity Health asset</a:t>
            </a:r>
            <a:r>
              <a:rPr lang="en-US" sz="2000" dirty="0">
                <a:solidFill>
                  <a:srgbClr val="AA272F"/>
                </a:solidFill>
                <a:latin typeface="+mn-lt"/>
              </a:rPr>
              <a:t>.</a:t>
            </a:r>
          </a:p>
        </p:txBody>
      </p:sp>
    </p:spTree>
    <p:extLst>
      <p:ext uri="{BB962C8B-B14F-4D97-AF65-F5344CB8AC3E}">
        <p14:creationId xmlns:p14="http://schemas.microsoft.com/office/powerpoint/2010/main" val="2720042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
          <p:cNvSpPr>
            <a:spLocks noGrp="1" noChangeArrowheads="1"/>
          </p:cNvSpPr>
          <p:nvPr>
            <p:ph type="sldNum" sz="quarter" idx="11"/>
          </p:nvPr>
        </p:nvSpPr>
        <p:spPr>
          <a:xfrm>
            <a:off x="8348663" y="6318250"/>
            <a:ext cx="336550" cy="330200"/>
          </a:xfrm>
        </p:spPr>
        <p:txBody>
          <a:bodyPr/>
          <a:lstStyle>
            <a:lvl1pPr eaLnBrk="0" hangingPunct="0">
              <a:defRPr sz="2000" b="1">
                <a:solidFill>
                  <a:schemeClr val="bg1"/>
                </a:solidFill>
                <a:latin typeface="Comic Sans MS" pitchFamily="66" charset="0"/>
              </a:defRPr>
            </a:lvl1pPr>
            <a:lvl2pPr marL="742950" indent="-285750" eaLnBrk="0" hangingPunct="0">
              <a:defRPr sz="2000" b="1">
                <a:solidFill>
                  <a:schemeClr val="bg1"/>
                </a:solidFill>
                <a:latin typeface="Comic Sans MS" pitchFamily="66" charset="0"/>
              </a:defRPr>
            </a:lvl2pPr>
            <a:lvl3pPr marL="1143000" indent="-228600" eaLnBrk="0" hangingPunct="0">
              <a:defRPr sz="2000" b="1">
                <a:solidFill>
                  <a:schemeClr val="bg1"/>
                </a:solidFill>
                <a:latin typeface="Comic Sans MS" pitchFamily="66" charset="0"/>
              </a:defRPr>
            </a:lvl3pPr>
            <a:lvl4pPr marL="1600200" indent="-228600" eaLnBrk="0" hangingPunct="0">
              <a:defRPr sz="2000" b="1">
                <a:solidFill>
                  <a:schemeClr val="bg1"/>
                </a:solidFill>
                <a:latin typeface="Comic Sans MS" pitchFamily="66" charset="0"/>
              </a:defRPr>
            </a:lvl4pPr>
            <a:lvl5pPr marL="2057400" indent="-228600" eaLnBrk="0" hangingPunct="0">
              <a:defRPr sz="2000" b="1">
                <a:solidFill>
                  <a:schemeClr val="bg1"/>
                </a:solidFill>
                <a:latin typeface="Comic Sans MS" pitchFamily="66" charset="0"/>
              </a:defRPr>
            </a:lvl5pPr>
            <a:lvl6pPr marL="2514600" indent="-228600" eaLnBrk="0" fontAlgn="base" hangingPunct="0">
              <a:spcBef>
                <a:spcPct val="0"/>
              </a:spcBef>
              <a:spcAft>
                <a:spcPct val="0"/>
              </a:spcAft>
              <a:defRPr sz="2000" b="1">
                <a:solidFill>
                  <a:schemeClr val="bg1"/>
                </a:solidFill>
                <a:latin typeface="Comic Sans MS" pitchFamily="66" charset="0"/>
              </a:defRPr>
            </a:lvl6pPr>
            <a:lvl7pPr marL="2971800" indent="-228600" eaLnBrk="0" fontAlgn="base" hangingPunct="0">
              <a:spcBef>
                <a:spcPct val="0"/>
              </a:spcBef>
              <a:spcAft>
                <a:spcPct val="0"/>
              </a:spcAft>
              <a:defRPr sz="2000" b="1">
                <a:solidFill>
                  <a:schemeClr val="bg1"/>
                </a:solidFill>
                <a:latin typeface="Comic Sans MS" pitchFamily="66" charset="0"/>
              </a:defRPr>
            </a:lvl7pPr>
            <a:lvl8pPr marL="3429000" indent="-228600" eaLnBrk="0" fontAlgn="base" hangingPunct="0">
              <a:spcBef>
                <a:spcPct val="0"/>
              </a:spcBef>
              <a:spcAft>
                <a:spcPct val="0"/>
              </a:spcAft>
              <a:defRPr sz="2000" b="1">
                <a:solidFill>
                  <a:schemeClr val="bg1"/>
                </a:solidFill>
                <a:latin typeface="Comic Sans MS" pitchFamily="66" charset="0"/>
              </a:defRPr>
            </a:lvl8pPr>
            <a:lvl9pPr marL="3886200" indent="-228600" eaLnBrk="0" fontAlgn="base" hangingPunct="0">
              <a:spcBef>
                <a:spcPct val="0"/>
              </a:spcBef>
              <a:spcAft>
                <a:spcPct val="0"/>
              </a:spcAft>
              <a:defRPr sz="2000" b="1">
                <a:solidFill>
                  <a:schemeClr val="bg1"/>
                </a:solidFill>
                <a:latin typeface="Comic Sans MS" pitchFamily="66" charset="0"/>
              </a:defRPr>
            </a:lvl9pPr>
          </a:lstStyle>
          <a:p>
            <a:fld id="{4A8E4CDB-FA2B-42D9-8FFA-E6446E214877}" type="slidenum">
              <a:rPr lang="en-US" smtClean="0"/>
              <a:pPr/>
              <a:t>46</a:t>
            </a:fld>
            <a:endParaRPr lang="en-US" dirty="0" smtClean="0"/>
          </a:p>
        </p:txBody>
      </p:sp>
      <p:sp>
        <p:nvSpPr>
          <p:cNvPr id="30724" name="Rectangle 8"/>
          <p:cNvSpPr>
            <a:spLocks noGrp="1" noChangeArrowheads="1"/>
          </p:cNvSpPr>
          <p:nvPr>
            <p:ph type="body" idx="12"/>
          </p:nvPr>
        </p:nvSpPr>
        <p:spPr/>
        <p:txBody>
          <a:bodyPr>
            <a:normAutofit/>
          </a:bodyPr>
          <a:lstStyle/>
          <a:p>
            <a:r>
              <a:rPr lang="en-US" sz="2000" dirty="0" smtClean="0"/>
              <a:t>Dignity Health Network access is a privilege that is granted to users to facilitate the performance of Dignity Health business.</a:t>
            </a:r>
          </a:p>
          <a:p>
            <a:r>
              <a:rPr lang="en-US" sz="2000" dirty="0" smtClean="0"/>
              <a:t>Dignity Health regularly monitors user activity.</a:t>
            </a:r>
          </a:p>
          <a:p>
            <a:r>
              <a:rPr lang="en-US" sz="2000" dirty="0" smtClean="0"/>
              <a:t>The contents and history of a user’s network activity are the property of Dignity Health.</a:t>
            </a:r>
          </a:p>
          <a:p>
            <a:r>
              <a:rPr lang="en-US" sz="2000" dirty="0" smtClean="0"/>
              <a:t>Any content a user creates or receives via the network is not private nor personal.</a:t>
            </a:r>
          </a:p>
          <a:p>
            <a:r>
              <a:rPr lang="en-US" sz="2000" dirty="0" smtClean="0"/>
              <a:t>This includes:</a:t>
            </a:r>
          </a:p>
          <a:p>
            <a:pPr lvl="1"/>
            <a:r>
              <a:rPr lang="en-US" dirty="0" smtClean="0"/>
              <a:t>Web browsing</a:t>
            </a:r>
          </a:p>
          <a:p>
            <a:pPr lvl="1"/>
            <a:r>
              <a:rPr lang="en-US" dirty="0" smtClean="0"/>
              <a:t>Email and Instant messages</a:t>
            </a:r>
          </a:p>
          <a:p>
            <a:pPr lvl="1"/>
            <a:r>
              <a:rPr lang="en-US" dirty="0" smtClean="0"/>
              <a:t>Application activity</a:t>
            </a:r>
          </a:p>
        </p:txBody>
      </p:sp>
      <p:sp>
        <p:nvSpPr>
          <p:cNvPr id="30723" name="Rectangle 7"/>
          <p:cNvSpPr>
            <a:spLocks noGrp="1" noChangeArrowheads="1"/>
          </p:cNvSpPr>
          <p:nvPr>
            <p:ph type="title"/>
          </p:nvPr>
        </p:nvSpPr>
        <p:spPr/>
        <p:txBody>
          <a:bodyPr/>
          <a:lstStyle/>
          <a:p>
            <a:r>
              <a:rPr lang="en-US" dirty="0" smtClean="0"/>
              <a:t>Network Usage Policy 110.1.050 (NUPP) for Providers</a:t>
            </a:r>
          </a:p>
        </p:txBody>
      </p:sp>
    </p:spTree>
    <p:extLst>
      <p:ext uri="{BB962C8B-B14F-4D97-AF65-F5344CB8AC3E}">
        <p14:creationId xmlns:p14="http://schemas.microsoft.com/office/powerpoint/2010/main" val="3728952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
          <p:cNvSpPr>
            <a:spLocks noGrp="1" noChangeArrowheads="1"/>
          </p:cNvSpPr>
          <p:nvPr>
            <p:ph type="sldNum" sz="quarter" idx="11"/>
          </p:nvPr>
        </p:nvSpPr>
        <p:spPr>
          <a:xfrm>
            <a:off x="8348663" y="6318250"/>
            <a:ext cx="336550" cy="330200"/>
          </a:xfrm>
        </p:spPr>
        <p:txBody>
          <a:bodyPr/>
          <a:lstStyle>
            <a:lvl1pPr eaLnBrk="0" hangingPunct="0">
              <a:defRPr sz="2000" b="1">
                <a:solidFill>
                  <a:schemeClr val="bg1"/>
                </a:solidFill>
                <a:latin typeface="Comic Sans MS" pitchFamily="66" charset="0"/>
              </a:defRPr>
            </a:lvl1pPr>
            <a:lvl2pPr marL="742950" indent="-285750" eaLnBrk="0" hangingPunct="0">
              <a:defRPr sz="2000" b="1">
                <a:solidFill>
                  <a:schemeClr val="bg1"/>
                </a:solidFill>
                <a:latin typeface="Comic Sans MS" pitchFamily="66" charset="0"/>
              </a:defRPr>
            </a:lvl2pPr>
            <a:lvl3pPr marL="1143000" indent="-228600" eaLnBrk="0" hangingPunct="0">
              <a:defRPr sz="2000" b="1">
                <a:solidFill>
                  <a:schemeClr val="bg1"/>
                </a:solidFill>
                <a:latin typeface="Comic Sans MS" pitchFamily="66" charset="0"/>
              </a:defRPr>
            </a:lvl3pPr>
            <a:lvl4pPr marL="1600200" indent="-228600" eaLnBrk="0" hangingPunct="0">
              <a:defRPr sz="2000" b="1">
                <a:solidFill>
                  <a:schemeClr val="bg1"/>
                </a:solidFill>
                <a:latin typeface="Comic Sans MS" pitchFamily="66" charset="0"/>
              </a:defRPr>
            </a:lvl4pPr>
            <a:lvl5pPr marL="2057400" indent="-228600" eaLnBrk="0" hangingPunct="0">
              <a:defRPr sz="2000" b="1">
                <a:solidFill>
                  <a:schemeClr val="bg1"/>
                </a:solidFill>
                <a:latin typeface="Comic Sans MS" pitchFamily="66" charset="0"/>
              </a:defRPr>
            </a:lvl5pPr>
            <a:lvl6pPr marL="2514600" indent="-228600" eaLnBrk="0" fontAlgn="base" hangingPunct="0">
              <a:spcBef>
                <a:spcPct val="0"/>
              </a:spcBef>
              <a:spcAft>
                <a:spcPct val="0"/>
              </a:spcAft>
              <a:defRPr sz="2000" b="1">
                <a:solidFill>
                  <a:schemeClr val="bg1"/>
                </a:solidFill>
                <a:latin typeface="Comic Sans MS" pitchFamily="66" charset="0"/>
              </a:defRPr>
            </a:lvl6pPr>
            <a:lvl7pPr marL="2971800" indent="-228600" eaLnBrk="0" fontAlgn="base" hangingPunct="0">
              <a:spcBef>
                <a:spcPct val="0"/>
              </a:spcBef>
              <a:spcAft>
                <a:spcPct val="0"/>
              </a:spcAft>
              <a:defRPr sz="2000" b="1">
                <a:solidFill>
                  <a:schemeClr val="bg1"/>
                </a:solidFill>
                <a:latin typeface="Comic Sans MS" pitchFamily="66" charset="0"/>
              </a:defRPr>
            </a:lvl7pPr>
            <a:lvl8pPr marL="3429000" indent="-228600" eaLnBrk="0" fontAlgn="base" hangingPunct="0">
              <a:spcBef>
                <a:spcPct val="0"/>
              </a:spcBef>
              <a:spcAft>
                <a:spcPct val="0"/>
              </a:spcAft>
              <a:defRPr sz="2000" b="1">
                <a:solidFill>
                  <a:schemeClr val="bg1"/>
                </a:solidFill>
                <a:latin typeface="Comic Sans MS" pitchFamily="66" charset="0"/>
              </a:defRPr>
            </a:lvl8pPr>
            <a:lvl9pPr marL="3886200" indent="-228600" eaLnBrk="0" fontAlgn="base" hangingPunct="0">
              <a:spcBef>
                <a:spcPct val="0"/>
              </a:spcBef>
              <a:spcAft>
                <a:spcPct val="0"/>
              </a:spcAft>
              <a:defRPr sz="2000" b="1">
                <a:solidFill>
                  <a:schemeClr val="bg1"/>
                </a:solidFill>
                <a:latin typeface="Comic Sans MS" pitchFamily="66" charset="0"/>
              </a:defRPr>
            </a:lvl9pPr>
          </a:lstStyle>
          <a:p>
            <a:fld id="{F47386EA-406A-4866-8398-0659C6D57D71}" type="slidenum">
              <a:rPr lang="en-US" smtClean="0"/>
              <a:pPr/>
              <a:t>47</a:t>
            </a:fld>
            <a:endParaRPr lang="en-US" dirty="0" smtClean="0"/>
          </a:p>
        </p:txBody>
      </p:sp>
      <p:sp>
        <p:nvSpPr>
          <p:cNvPr id="31748" name="Rectangle 3"/>
          <p:cNvSpPr>
            <a:spLocks noGrp="1" noChangeArrowheads="1"/>
          </p:cNvSpPr>
          <p:nvPr>
            <p:ph idx="12"/>
          </p:nvPr>
        </p:nvSpPr>
        <p:spPr>
          <a:xfrm>
            <a:off x="457200" y="1381125"/>
            <a:ext cx="8228013" cy="4719638"/>
          </a:xfrm>
        </p:spPr>
        <p:txBody>
          <a:bodyPr>
            <a:normAutofit/>
          </a:bodyPr>
          <a:lstStyle/>
          <a:p>
            <a:r>
              <a:rPr lang="en-US" sz="2000" dirty="0" smtClean="0"/>
              <a:t>As a user of the Dignity Health network, you are responsible for all activity under your user name, and for using appropriate safeguards to protect the privacy and security of all data.</a:t>
            </a:r>
          </a:p>
          <a:p>
            <a:pPr lvl="1"/>
            <a:r>
              <a:rPr lang="en-US" dirty="0" smtClean="0"/>
              <a:t>Memorize your passwords and never share with anyone. </a:t>
            </a:r>
          </a:p>
          <a:p>
            <a:pPr lvl="1"/>
            <a:r>
              <a:rPr lang="en-US" dirty="0" smtClean="0"/>
              <a:t>Log out of all workstation computers when leaving unattended or at end of work day.</a:t>
            </a:r>
          </a:p>
          <a:p>
            <a:pPr lvl="1"/>
            <a:r>
              <a:rPr lang="en-US" dirty="0" smtClean="0"/>
              <a:t>Set your computer screen to “locked” when you step away from your workstation to avoid unauthorized access.</a:t>
            </a:r>
          </a:p>
          <a:p>
            <a:pPr lvl="1"/>
            <a:r>
              <a:rPr lang="en-US" dirty="0" smtClean="0"/>
              <a:t>Comply with Dignity Health IT requirements for anti-virus protection, encryption, and other computer settings used to safeguard the network on your desktop, laptop or any other device used to connect to the network.</a:t>
            </a:r>
          </a:p>
        </p:txBody>
      </p:sp>
      <p:sp>
        <p:nvSpPr>
          <p:cNvPr id="31747" name="Rectangle 2"/>
          <p:cNvSpPr>
            <a:spLocks noGrp="1" noChangeArrowheads="1"/>
          </p:cNvSpPr>
          <p:nvPr>
            <p:ph type="title"/>
          </p:nvPr>
        </p:nvSpPr>
        <p:spPr/>
        <p:txBody>
          <a:bodyPr/>
          <a:lstStyle/>
          <a:p>
            <a:r>
              <a:rPr lang="en-US" dirty="0" smtClean="0"/>
              <a:t>Network User Responsibilities</a:t>
            </a:r>
          </a:p>
        </p:txBody>
      </p:sp>
    </p:spTree>
    <p:extLst>
      <p:ext uri="{BB962C8B-B14F-4D97-AF65-F5344CB8AC3E}">
        <p14:creationId xmlns:p14="http://schemas.microsoft.com/office/powerpoint/2010/main" val="372097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Grp="1" noChangeArrowheads="1"/>
          </p:cNvSpPr>
          <p:nvPr>
            <p:ph type="sldNum" sz="quarter" idx="11"/>
          </p:nvPr>
        </p:nvSpPr>
        <p:spPr/>
        <p:txBody>
          <a:bodyPr/>
          <a:lstStyle/>
          <a:p>
            <a:fld id="{766010CE-F3FA-4433-99E6-E63B2EB4625D}" type="slidenum">
              <a:rPr lang="en-US" smtClean="0"/>
              <a:pPr/>
              <a:t>48</a:t>
            </a:fld>
            <a:endParaRPr lang="en-US" dirty="0"/>
          </a:p>
        </p:txBody>
      </p:sp>
      <p:sp>
        <p:nvSpPr>
          <p:cNvPr id="414724" name="Rectangle 3"/>
          <p:cNvSpPr>
            <a:spLocks noGrp="1" noChangeArrowheads="1"/>
          </p:cNvSpPr>
          <p:nvPr>
            <p:ph sz="quarter" idx="12"/>
          </p:nvPr>
        </p:nvSpPr>
        <p:spPr/>
        <p:txBody>
          <a:bodyPr>
            <a:normAutofit/>
          </a:bodyPr>
          <a:lstStyle/>
          <a:p>
            <a:r>
              <a:rPr lang="en-US" sz="2000" dirty="0" smtClean="0"/>
              <a:t>Per 110.1.037 Network Usage Policy, all Dignity health Network users are responsible for protecting the privacy and confidentiality of data by following security protocols for shared network drives.</a:t>
            </a:r>
          </a:p>
          <a:p>
            <a:pPr lvl="1"/>
            <a:r>
              <a:rPr lang="en-US" dirty="0" smtClean="0"/>
              <a:t>Documents in shared department network drives can be seen by any</a:t>
            </a:r>
            <a:br>
              <a:rPr lang="en-US" dirty="0" smtClean="0"/>
            </a:br>
            <a:r>
              <a:rPr lang="en-US" dirty="0" smtClean="0"/>
              <a:t>individual who has access to the drive.</a:t>
            </a:r>
          </a:p>
          <a:p>
            <a:pPr lvl="1"/>
            <a:r>
              <a:rPr lang="en-US" dirty="0" smtClean="0"/>
              <a:t>Access to network drive folders that contain PHI or sensitive information</a:t>
            </a:r>
            <a:br>
              <a:rPr lang="en-US" dirty="0" smtClean="0"/>
            </a:br>
            <a:r>
              <a:rPr lang="en-US" dirty="0" smtClean="0"/>
              <a:t>should be limited to authorized users.</a:t>
            </a:r>
          </a:p>
          <a:p>
            <a:pPr lvl="1"/>
            <a:r>
              <a:rPr lang="en-US" dirty="0" smtClean="0"/>
              <a:t>The IT Help Desk can set up restricted access to folders on a shared drive for authorized users.</a:t>
            </a:r>
          </a:p>
        </p:txBody>
      </p:sp>
      <p:sp>
        <p:nvSpPr>
          <p:cNvPr id="414723" name="Rectangle 2"/>
          <p:cNvSpPr>
            <a:spLocks noGrp="1" noChangeArrowheads="1"/>
          </p:cNvSpPr>
          <p:nvPr>
            <p:ph type="title"/>
          </p:nvPr>
        </p:nvSpPr>
        <p:spPr/>
        <p:txBody>
          <a:bodyPr/>
          <a:lstStyle/>
          <a:p>
            <a:r>
              <a:rPr lang="en-US" dirty="0" smtClean="0"/>
              <a:t>Shared Network Drives</a:t>
            </a:r>
          </a:p>
        </p:txBody>
      </p:sp>
    </p:spTree>
    <p:extLst>
      <p:ext uri="{BB962C8B-B14F-4D97-AF65-F5344CB8AC3E}">
        <p14:creationId xmlns:p14="http://schemas.microsoft.com/office/powerpoint/2010/main" val="2666591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
          <p:cNvSpPr>
            <a:spLocks noGrp="1" noChangeArrowheads="1"/>
          </p:cNvSpPr>
          <p:nvPr>
            <p:ph type="sldNum" sz="quarter" idx="11"/>
          </p:nvPr>
        </p:nvSpPr>
        <p:spPr/>
        <p:txBody>
          <a:bodyPr/>
          <a:lstStyle/>
          <a:p>
            <a:fld id="{C470AF33-AE48-46FF-839A-F414DDB42B52}" type="slidenum">
              <a:rPr lang="en-US" smtClean="0"/>
              <a:pPr/>
              <a:t>49</a:t>
            </a:fld>
            <a:endParaRPr lang="en-US" dirty="0" smtClean="0"/>
          </a:p>
        </p:txBody>
      </p:sp>
      <p:sp>
        <p:nvSpPr>
          <p:cNvPr id="35844" name="Rectangle 14"/>
          <p:cNvSpPr>
            <a:spLocks noGrp="1" noChangeArrowheads="1"/>
          </p:cNvSpPr>
          <p:nvPr>
            <p:ph sz="quarter" idx="12"/>
          </p:nvPr>
        </p:nvSpPr>
        <p:spPr>
          <a:xfrm>
            <a:off x="457202" y="1381125"/>
            <a:ext cx="5397334" cy="4719638"/>
          </a:xfrm>
        </p:spPr>
        <p:txBody>
          <a:bodyPr>
            <a:normAutofit fontScale="85000" lnSpcReduction="10000"/>
          </a:bodyPr>
          <a:lstStyle/>
          <a:p>
            <a:r>
              <a:rPr lang="en-US" dirty="0" smtClean="0"/>
              <a:t>PHI may not be accessed without a legitimate business purpose.</a:t>
            </a:r>
          </a:p>
          <a:p>
            <a:r>
              <a:rPr lang="en-US" dirty="0" smtClean="0"/>
              <a:t>In order to ensure compliance with regulations, </a:t>
            </a:r>
            <a:br>
              <a:rPr lang="en-US" dirty="0" smtClean="0"/>
            </a:br>
            <a:r>
              <a:rPr lang="en-US" dirty="0" smtClean="0"/>
              <a:t>Dignity Health requires employees to follow the</a:t>
            </a:r>
            <a:br>
              <a:rPr lang="en-US" dirty="0" smtClean="0"/>
            </a:br>
            <a:r>
              <a:rPr lang="en-US" dirty="0" smtClean="0"/>
              <a:t>same authorization procedures as patients.</a:t>
            </a:r>
          </a:p>
          <a:p>
            <a:r>
              <a:rPr lang="en-US" dirty="0" smtClean="0"/>
              <a:t>It is a violation of Dignity Health policy to use your network access to review your own medical record, PHI of a family member or other individual without the proper authorization.</a:t>
            </a:r>
          </a:p>
          <a:p>
            <a:r>
              <a:rPr lang="en-US" dirty="0" smtClean="0"/>
              <a:t>Inappropriate access of PHI will result in disciplinary action per HR policy 120.1.006.</a:t>
            </a:r>
          </a:p>
          <a:p>
            <a:pPr marL="0" indent="0" algn="ctr">
              <a:buNone/>
            </a:pPr>
            <a:r>
              <a:rPr lang="en-US" b="1" dirty="0" smtClean="0">
                <a:solidFill>
                  <a:srgbClr val="C00000"/>
                </a:solidFill>
              </a:rPr>
              <a:t>Protecting PHI is everyone’s job.</a:t>
            </a:r>
            <a:br>
              <a:rPr lang="en-US" b="1" dirty="0" smtClean="0">
                <a:solidFill>
                  <a:srgbClr val="C00000"/>
                </a:solidFill>
              </a:rPr>
            </a:br>
            <a:r>
              <a:rPr lang="en-US" b="1" dirty="0" smtClean="0">
                <a:solidFill>
                  <a:srgbClr val="C00000"/>
                </a:solidFill>
              </a:rPr>
              <a:t>PHI is not everyone’s business.</a:t>
            </a:r>
          </a:p>
          <a:p>
            <a:endParaRPr lang="en-US" dirty="0" smtClean="0"/>
          </a:p>
        </p:txBody>
      </p:sp>
      <p:sp>
        <p:nvSpPr>
          <p:cNvPr id="35843" name="Rectangle 13"/>
          <p:cNvSpPr>
            <a:spLocks noGrp="1" noChangeArrowheads="1"/>
          </p:cNvSpPr>
          <p:nvPr>
            <p:ph type="title"/>
          </p:nvPr>
        </p:nvSpPr>
        <p:spPr/>
        <p:txBody>
          <a:bodyPr/>
          <a:lstStyle/>
          <a:p>
            <a:r>
              <a:rPr lang="en-US" dirty="0" smtClean="0"/>
              <a:t>Inappropriate Access &amp; Snooping</a:t>
            </a:r>
          </a:p>
        </p:txBody>
      </p:sp>
      <p:grpSp>
        <p:nvGrpSpPr>
          <p:cNvPr id="2" name="Group 14"/>
          <p:cNvGrpSpPr>
            <a:grpSpLocks/>
          </p:cNvGrpSpPr>
          <p:nvPr/>
        </p:nvGrpSpPr>
        <p:grpSpPr bwMode="auto">
          <a:xfrm>
            <a:off x="6059674" y="2434442"/>
            <a:ext cx="2625539" cy="3445525"/>
            <a:chOff x="3531" y="1596"/>
            <a:chExt cx="1900" cy="2420"/>
          </a:xfrm>
        </p:grpSpPr>
        <p:sp>
          <p:nvSpPr>
            <p:cNvPr id="35847" name="Rectangle 5"/>
            <p:cNvSpPr>
              <a:spLocks noChangeArrowheads="1"/>
            </p:cNvSpPr>
            <p:nvPr/>
          </p:nvSpPr>
          <p:spPr bwMode="auto">
            <a:xfrm>
              <a:off x="3531" y="1596"/>
              <a:ext cx="1900" cy="2420"/>
            </a:xfrm>
            <a:prstGeom prst="rect">
              <a:avLst/>
            </a:prstGeom>
            <a:solidFill>
              <a:schemeClr val="bg1"/>
            </a:solidFill>
            <a:ln w="9525">
              <a:solidFill>
                <a:schemeClr val="tx1"/>
              </a:solidFill>
              <a:miter lim="800000"/>
              <a:headEnd/>
              <a:tailEnd/>
            </a:ln>
          </p:spPr>
          <p:txBody>
            <a:bodyPr wrap="none" anchor="ctr"/>
            <a:lstStyle/>
            <a:p>
              <a:pPr>
                <a:spcBef>
                  <a:spcPct val="45000"/>
                </a:spcBef>
                <a:buClr>
                  <a:srgbClr val="993366"/>
                </a:buClr>
              </a:pPr>
              <a:endParaRPr lang="en-US" sz="1800" b="0" dirty="0">
                <a:solidFill>
                  <a:schemeClr val="tx1"/>
                </a:solidFill>
                <a:latin typeface="Arial" charset="0"/>
              </a:endParaRPr>
            </a:p>
          </p:txBody>
        </p:sp>
        <p:pic>
          <p:nvPicPr>
            <p:cNvPr id="35848" name="Picture 7" descr="Dog"/>
            <p:cNvPicPr preferRelativeResize="0">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75" y="2008"/>
              <a:ext cx="1612" cy="1900"/>
            </a:xfrm>
            <a:prstGeom prst="rect">
              <a:avLst/>
            </a:prstGeom>
            <a:noFill/>
            <a:ln w="9525">
              <a:noFill/>
              <a:miter lim="800000"/>
              <a:headEnd/>
              <a:tailEnd/>
            </a:ln>
          </p:spPr>
        </p:pic>
        <p:sp>
          <p:nvSpPr>
            <p:cNvPr id="35849" name="Text Box 8"/>
            <p:cNvSpPr txBox="1">
              <a:spLocks noChangeArrowheads="1"/>
            </p:cNvSpPr>
            <p:nvPr/>
          </p:nvSpPr>
          <p:spPr bwMode="auto">
            <a:xfrm>
              <a:off x="3585" y="1628"/>
              <a:ext cx="1793" cy="366"/>
            </a:xfrm>
            <a:prstGeom prst="rect">
              <a:avLst/>
            </a:prstGeom>
            <a:noFill/>
            <a:ln w="9525">
              <a:noFill/>
              <a:miter lim="800000"/>
              <a:headEnd/>
              <a:tailEnd/>
            </a:ln>
          </p:spPr>
          <p:txBody>
            <a:bodyPr lIns="0" rIns="0">
              <a:spAutoFit/>
            </a:bodyPr>
            <a:lstStyle/>
            <a:p>
              <a:pPr algn="ctr">
                <a:spcBef>
                  <a:spcPct val="50000"/>
                </a:spcBef>
              </a:pPr>
              <a:r>
                <a:rPr lang="en-US" sz="1600" dirty="0">
                  <a:solidFill>
                    <a:srgbClr val="990033"/>
                  </a:solidFill>
                  <a:latin typeface="Arial" charset="0"/>
                </a:rPr>
                <a:t>Being Snoopy Can Get</a:t>
              </a:r>
              <a:br>
                <a:rPr lang="en-US" sz="1600" dirty="0">
                  <a:solidFill>
                    <a:srgbClr val="990033"/>
                  </a:solidFill>
                  <a:latin typeface="Arial" charset="0"/>
                </a:rPr>
              </a:br>
              <a:r>
                <a:rPr lang="en-US" sz="1600" dirty="0">
                  <a:solidFill>
                    <a:srgbClr val="990033"/>
                  </a:solidFill>
                  <a:latin typeface="Arial" charset="0"/>
                </a:rPr>
                <a:t>You In The Doghouse</a:t>
              </a:r>
            </a:p>
          </p:txBody>
        </p:sp>
        <p:sp>
          <p:nvSpPr>
            <p:cNvPr id="35850" name="Text Box 9"/>
            <p:cNvSpPr txBox="1">
              <a:spLocks noChangeArrowheads="1"/>
            </p:cNvSpPr>
            <p:nvPr/>
          </p:nvSpPr>
          <p:spPr bwMode="auto">
            <a:xfrm>
              <a:off x="3925" y="3715"/>
              <a:ext cx="1111" cy="190"/>
            </a:xfrm>
            <a:prstGeom prst="rect">
              <a:avLst/>
            </a:prstGeom>
            <a:solidFill>
              <a:schemeClr val="tx1"/>
            </a:solidFill>
            <a:ln w="9525">
              <a:noFill/>
              <a:miter lim="800000"/>
              <a:headEnd/>
              <a:tailEnd/>
            </a:ln>
          </p:spPr>
          <p:txBody>
            <a:bodyPr lIns="0" rIns="0"/>
            <a:lstStyle/>
            <a:p>
              <a:pPr algn="ctr">
                <a:spcBef>
                  <a:spcPct val="50000"/>
                </a:spcBef>
              </a:pPr>
              <a:r>
                <a:rPr lang="en-US" sz="1200" dirty="0">
                  <a:latin typeface="Arial" charset="0"/>
                </a:rPr>
                <a:t>SNOOPY</a:t>
              </a:r>
            </a:p>
          </p:txBody>
        </p:sp>
        <p:sp>
          <p:nvSpPr>
            <p:cNvPr id="35851" name="Text Box 10"/>
            <p:cNvSpPr txBox="1">
              <a:spLocks noChangeArrowheads="1"/>
            </p:cNvSpPr>
            <p:nvPr/>
          </p:nvSpPr>
          <p:spPr bwMode="auto">
            <a:xfrm>
              <a:off x="3867" y="3597"/>
              <a:ext cx="1227" cy="128"/>
            </a:xfrm>
            <a:prstGeom prst="rect">
              <a:avLst/>
            </a:prstGeom>
            <a:noFill/>
            <a:ln w="9525">
              <a:noFill/>
              <a:miter lim="800000"/>
              <a:headEnd/>
              <a:tailEnd/>
            </a:ln>
          </p:spPr>
          <p:txBody>
            <a:bodyPr wrap="none" lIns="0" rIns="0"/>
            <a:lstStyle/>
            <a:p>
              <a:pPr algn="ctr">
                <a:spcBef>
                  <a:spcPct val="50000"/>
                </a:spcBef>
              </a:pPr>
              <a:r>
                <a:rPr lang="en-US" sz="1200" b="0" dirty="0">
                  <a:latin typeface="Arial" charset="0"/>
                </a:rPr>
                <a:t>415-438-5565</a:t>
              </a:r>
            </a:p>
          </p:txBody>
        </p:sp>
      </p:grpSp>
    </p:spTree>
    <p:extLst>
      <p:ext uri="{BB962C8B-B14F-4D97-AF65-F5344CB8AC3E}">
        <p14:creationId xmlns:p14="http://schemas.microsoft.com/office/powerpoint/2010/main" val="3767399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txBox="1">
            <a:spLocks noGrp="1" noChangeArrowheads="1"/>
          </p:cNvSpPr>
          <p:nvPr/>
        </p:nvSpPr>
        <p:spPr bwMode="auto">
          <a:xfrm>
            <a:off x="8324850" y="6337300"/>
            <a:ext cx="346075" cy="207963"/>
          </a:xfrm>
          <a:prstGeom prst="rect">
            <a:avLst/>
          </a:prstGeom>
          <a:noFill/>
          <a:ln w="9525">
            <a:noFill/>
            <a:miter lim="800000"/>
            <a:headEnd/>
            <a:tailEnd/>
          </a:ln>
        </p:spPr>
        <p:txBody>
          <a:bodyPr lIns="0" tIns="0" rIns="0" bIns="0" anchor="b"/>
          <a:lstStyle/>
          <a:p>
            <a:pPr algn="r"/>
            <a:fld id="{B8777DDB-A54A-4E86-94B9-0BBB1C405BBA}" type="slidenum">
              <a:rPr lang="en-US" sz="800" b="0">
                <a:solidFill>
                  <a:srgbClr val="5F6062"/>
                </a:solidFill>
                <a:latin typeface="Calibri" pitchFamily="34" charset="0"/>
              </a:rPr>
              <a:pPr algn="r"/>
              <a:t>5</a:t>
            </a:fld>
            <a:endParaRPr lang="en-US" sz="800" b="0" dirty="0">
              <a:solidFill>
                <a:srgbClr val="5F6062"/>
              </a:solidFill>
              <a:latin typeface="Calibri" pitchFamily="34" charset="0"/>
            </a:endParaRPr>
          </a:p>
        </p:txBody>
      </p:sp>
      <p:sp>
        <p:nvSpPr>
          <p:cNvPr id="7171" name="Rectangle 2"/>
          <p:cNvSpPr>
            <a:spLocks noGrp="1" noChangeArrowheads="1"/>
          </p:cNvSpPr>
          <p:nvPr>
            <p:ph type="title" idx="4294967295"/>
          </p:nvPr>
        </p:nvSpPr>
        <p:spPr/>
        <p:txBody>
          <a:bodyPr/>
          <a:lstStyle/>
          <a:p>
            <a:r>
              <a:rPr lang="en-US" dirty="0" smtClean="0">
                <a:latin typeface="+mn-lt"/>
              </a:rPr>
              <a:t>Privacy and Data Security Breaches Happen Every Day</a:t>
            </a:r>
          </a:p>
        </p:txBody>
      </p:sp>
      <p:pic>
        <p:nvPicPr>
          <p:cNvPr id="7172" name="Picture 3"/>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363538" y="1116013"/>
            <a:ext cx="8491537" cy="5248275"/>
          </a:xfrm>
          <a:prstGeom prst="rect">
            <a:avLst/>
          </a:prstGeom>
          <a:noFill/>
          <a:ln w="9525">
            <a:noFill/>
            <a:miter lim="800000"/>
            <a:headEnd/>
            <a:tailEnd/>
          </a:ln>
        </p:spPr>
      </p:pic>
      <p:pic>
        <p:nvPicPr>
          <p:cNvPr id="226309" name="Picture 4" descr="clip-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1748">
            <a:off x="5775325" y="1303338"/>
            <a:ext cx="2614613" cy="2503487"/>
          </a:xfrm>
          <a:prstGeom prst="rect">
            <a:avLst/>
          </a:prstGeom>
          <a:noFill/>
          <a:ln w="9525">
            <a:solidFill>
              <a:srgbClr val="969696"/>
            </a:solidFill>
            <a:miter lim="800000"/>
            <a:headEnd/>
            <a:tailEnd/>
          </a:ln>
        </p:spPr>
      </p:pic>
      <p:pic>
        <p:nvPicPr>
          <p:cNvPr id="226310" name="Picture 5" descr="clip-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02427">
            <a:off x="703263" y="1258888"/>
            <a:ext cx="2833687" cy="2238375"/>
          </a:xfrm>
          <a:prstGeom prst="rect">
            <a:avLst/>
          </a:prstGeom>
          <a:noFill/>
          <a:ln w="9525">
            <a:solidFill>
              <a:srgbClr val="969696"/>
            </a:solidFill>
            <a:miter lim="800000"/>
            <a:headEnd/>
            <a:tailEnd/>
          </a:ln>
        </p:spPr>
      </p:pic>
      <p:pic>
        <p:nvPicPr>
          <p:cNvPr id="226311" name="Picture 6" descr="clip-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2543175"/>
            <a:ext cx="3871913" cy="2300288"/>
          </a:xfrm>
          <a:prstGeom prst="rect">
            <a:avLst/>
          </a:prstGeom>
          <a:noFill/>
          <a:ln w="9525">
            <a:solidFill>
              <a:srgbClr val="969696"/>
            </a:solidFill>
            <a:miter lim="800000"/>
            <a:headEnd/>
            <a:tailEnd/>
          </a:ln>
        </p:spPr>
      </p:pic>
      <p:pic>
        <p:nvPicPr>
          <p:cNvPr id="226312" name="Picture 7" descr="clip-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392809">
            <a:off x="5480050" y="4237038"/>
            <a:ext cx="2865438" cy="1903412"/>
          </a:xfrm>
          <a:prstGeom prst="rect">
            <a:avLst/>
          </a:prstGeom>
          <a:noFill/>
          <a:ln w="9525">
            <a:solidFill>
              <a:srgbClr val="969696"/>
            </a:solidFill>
            <a:miter lim="800000"/>
            <a:headEnd/>
            <a:tailEnd/>
          </a:ln>
        </p:spPr>
      </p:pic>
      <p:pic>
        <p:nvPicPr>
          <p:cNvPr id="226313" name="Picture 8" descr="clip-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462334">
            <a:off x="703263" y="4057650"/>
            <a:ext cx="2566987" cy="2082800"/>
          </a:xfrm>
          <a:prstGeom prst="rect">
            <a:avLst/>
          </a:prstGeom>
          <a:noFill/>
          <a:ln w="9525">
            <a:solidFill>
              <a:srgbClr val="969696"/>
            </a:solidFill>
            <a:miter lim="800000"/>
            <a:headEnd/>
            <a:tailEnd/>
          </a:ln>
        </p:spPr>
      </p:pic>
    </p:spTree>
    <p:extLst>
      <p:ext uri="{BB962C8B-B14F-4D97-AF65-F5344CB8AC3E}">
        <p14:creationId xmlns:p14="http://schemas.microsoft.com/office/powerpoint/2010/main" val="209084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Grp="1" noChangeArrowheads="1"/>
          </p:cNvSpPr>
          <p:nvPr>
            <p:ph type="sldNum" sz="quarter" idx="11"/>
          </p:nvPr>
        </p:nvSpPr>
        <p:spPr/>
        <p:txBody>
          <a:bodyPr/>
          <a:lstStyle/>
          <a:p>
            <a:fld id="{ECA00187-B58D-4E7E-811C-205EE31626DC}" type="slidenum">
              <a:rPr lang="en-US" smtClean="0"/>
              <a:pPr/>
              <a:t>50</a:t>
            </a:fld>
            <a:endParaRPr lang="en-US" dirty="0"/>
          </a:p>
        </p:txBody>
      </p:sp>
      <p:sp>
        <p:nvSpPr>
          <p:cNvPr id="416772" name="Rectangle 16"/>
          <p:cNvSpPr>
            <a:spLocks noGrp="1" noChangeArrowheads="1"/>
          </p:cNvSpPr>
          <p:nvPr>
            <p:ph sz="quarter" idx="12"/>
          </p:nvPr>
        </p:nvSpPr>
        <p:spPr/>
        <p:txBody>
          <a:bodyPr/>
          <a:lstStyle/>
          <a:p>
            <a:r>
              <a:rPr lang="en-US" sz="2000" dirty="0" smtClean="0"/>
              <a:t>Any PHI or confidential information sent outside of the Dignity Health network requires encryption.</a:t>
            </a:r>
          </a:p>
          <a:p>
            <a:pPr lvl="1"/>
            <a:r>
              <a:rPr lang="en-US" dirty="0" smtClean="0"/>
              <a:t>Insert a space after the subject, then type</a:t>
            </a:r>
            <a:br>
              <a:rPr lang="en-US" dirty="0" smtClean="0"/>
            </a:br>
            <a:r>
              <a:rPr lang="en-US" dirty="0" smtClean="0"/>
              <a:t>#secure# (lower case).</a:t>
            </a:r>
          </a:p>
          <a:p>
            <a:pPr lvl="1"/>
            <a:r>
              <a:rPr lang="en-US" dirty="0" smtClean="0"/>
              <a:t>If a message is sent without the #secure# </a:t>
            </a:r>
            <a:br>
              <a:rPr lang="en-US" dirty="0" smtClean="0"/>
            </a:br>
            <a:r>
              <a:rPr lang="en-US" dirty="0" smtClean="0"/>
              <a:t>tag it will not be encrypted and this may</a:t>
            </a:r>
            <a:br>
              <a:rPr lang="en-US" dirty="0" smtClean="0"/>
            </a:br>
            <a:r>
              <a:rPr lang="en-US" dirty="0" smtClean="0"/>
              <a:t>be a reportable incident.</a:t>
            </a:r>
          </a:p>
          <a:p>
            <a:pPr lvl="1"/>
            <a:r>
              <a:rPr lang="en-US" dirty="0" smtClean="0"/>
              <a:t>You may use the “Send Secure” button</a:t>
            </a:r>
            <a:br>
              <a:rPr lang="en-US" dirty="0" smtClean="0"/>
            </a:br>
            <a:r>
              <a:rPr lang="en-US" dirty="0" smtClean="0"/>
              <a:t>if available in your Outlook version.</a:t>
            </a:r>
          </a:p>
        </p:txBody>
      </p:sp>
      <p:sp>
        <p:nvSpPr>
          <p:cNvPr id="416771" name="Rectangle 15"/>
          <p:cNvSpPr>
            <a:spLocks noGrp="1" noChangeArrowheads="1"/>
          </p:cNvSpPr>
          <p:nvPr>
            <p:ph type="title"/>
          </p:nvPr>
        </p:nvSpPr>
        <p:spPr/>
        <p:txBody>
          <a:bodyPr/>
          <a:lstStyle/>
          <a:p>
            <a:r>
              <a:rPr lang="en-US" dirty="0" smtClean="0"/>
              <a:t>110.1.046 Email Policy and Sending Secure Email</a:t>
            </a:r>
          </a:p>
        </p:txBody>
      </p:sp>
      <p:grpSp>
        <p:nvGrpSpPr>
          <p:cNvPr id="2" name="Group 1"/>
          <p:cNvGrpSpPr/>
          <p:nvPr/>
        </p:nvGrpSpPr>
        <p:grpSpPr>
          <a:xfrm>
            <a:off x="5589699" y="2459736"/>
            <a:ext cx="3016250" cy="3749040"/>
            <a:chOff x="5760788" y="2390400"/>
            <a:chExt cx="3016250" cy="3840480"/>
          </a:xfrm>
        </p:grpSpPr>
        <p:pic>
          <p:nvPicPr>
            <p:cNvPr id="416774" name="Picture 1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788" y="2390400"/>
              <a:ext cx="3016250" cy="3840480"/>
            </a:xfrm>
            <a:prstGeom prst="rect">
              <a:avLst/>
            </a:prstGeom>
            <a:noFill/>
            <a:ln w="12700">
              <a:solidFill>
                <a:srgbClr val="969696"/>
              </a:solidFill>
              <a:miter lim="800000"/>
              <a:headEnd/>
              <a:tailEnd/>
            </a:ln>
          </p:spPr>
        </p:pic>
        <p:sp>
          <p:nvSpPr>
            <p:cNvPr id="43018" name="Oval 9"/>
            <p:cNvSpPr>
              <a:spLocks noChangeArrowheads="1"/>
            </p:cNvSpPr>
            <p:nvPr/>
          </p:nvSpPr>
          <p:spPr bwMode="auto">
            <a:xfrm>
              <a:off x="7777613" y="4663250"/>
              <a:ext cx="933450" cy="717550"/>
            </a:xfrm>
            <a:prstGeom prst="ellipse">
              <a:avLst/>
            </a:prstGeom>
            <a:noFill/>
            <a:ln w="15875" algn="ctr">
              <a:solidFill>
                <a:srgbClr val="FF0000"/>
              </a:solidFill>
              <a:round/>
              <a:headEnd/>
              <a:tailEnd/>
            </a:ln>
          </p:spPr>
          <p:txBody>
            <a:bodyPr/>
            <a:lstStyle/>
            <a:p>
              <a:pPr>
                <a:spcBef>
                  <a:spcPct val="45000"/>
                </a:spcBef>
                <a:buClr>
                  <a:srgbClr val="993366"/>
                </a:buClr>
              </a:pPr>
              <a:endParaRPr lang="en-US" sz="1800" b="0" dirty="0">
                <a:solidFill>
                  <a:schemeClr val="tx1"/>
                </a:solidFill>
                <a:latin typeface="Arial" charset="0"/>
              </a:endParaRPr>
            </a:p>
          </p:txBody>
        </p:sp>
        <p:sp>
          <p:nvSpPr>
            <p:cNvPr id="43021" name="Oval 9"/>
            <p:cNvSpPr>
              <a:spLocks noChangeArrowheads="1"/>
            </p:cNvSpPr>
            <p:nvPr/>
          </p:nvSpPr>
          <p:spPr bwMode="auto">
            <a:xfrm>
              <a:off x="6353438" y="2998538"/>
              <a:ext cx="1031875" cy="1090675"/>
            </a:xfrm>
            <a:prstGeom prst="ellipse">
              <a:avLst/>
            </a:prstGeom>
            <a:noFill/>
            <a:ln w="15875" algn="ctr">
              <a:solidFill>
                <a:srgbClr val="FF0000"/>
              </a:solidFill>
              <a:round/>
              <a:headEnd/>
              <a:tailEnd/>
            </a:ln>
          </p:spPr>
          <p:txBody>
            <a:bodyPr/>
            <a:lstStyle/>
            <a:p>
              <a:pPr>
                <a:spcBef>
                  <a:spcPct val="45000"/>
                </a:spcBef>
                <a:buClr>
                  <a:srgbClr val="993366"/>
                </a:buClr>
              </a:pPr>
              <a:endParaRPr lang="en-US" sz="1800" b="0" dirty="0">
                <a:solidFill>
                  <a:schemeClr val="tx1"/>
                </a:solidFill>
                <a:latin typeface="Arial" charset="0"/>
              </a:endParaRPr>
            </a:p>
          </p:txBody>
        </p:sp>
      </p:grpSp>
    </p:spTree>
    <p:extLst>
      <p:ext uri="{BB962C8B-B14F-4D97-AF65-F5344CB8AC3E}">
        <p14:creationId xmlns:p14="http://schemas.microsoft.com/office/powerpoint/2010/main" val="73246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51</a:t>
            </a:fld>
            <a:endParaRPr lang="en-US" dirty="0"/>
          </a:p>
        </p:txBody>
      </p:sp>
      <p:sp>
        <p:nvSpPr>
          <p:cNvPr id="3" name="Content Placeholder 2"/>
          <p:cNvSpPr>
            <a:spLocks noGrp="1"/>
          </p:cNvSpPr>
          <p:nvPr>
            <p:ph sz="quarter" idx="12"/>
          </p:nvPr>
        </p:nvSpPr>
        <p:spPr/>
        <p:txBody>
          <a:bodyPr>
            <a:normAutofit/>
          </a:bodyPr>
          <a:lstStyle/>
          <a:p>
            <a:pPr>
              <a:spcAft>
                <a:spcPts val="600"/>
              </a:spcAft>
            </a:pPr>
            <a:r>
              <a:rPr lang="en-US" sz="2000" dirty="0" smtClean="0"/>
              <a:t>When creating your Signature Block and confidentiality statement, you must also comply with the Dignity Health Branding guidelines.</a:t>
            </a:r>
          </a:p>
          <a:p>
            <a:pPr>
              <a:spcAft>
                <a:spcPts val="600"/>
              </a:spcAft>
            </a:pPr>
            <a:r>
              <a:rPr lang="en-US" sz="2000" dirty="0" smtClean="0"/>
              <a:t>Branding guidelines can be found at: brand.dignityhealthmember.org</a:t>
            </a:r>
          </a:p>
          <a:p>
            <a:pPr lvl="1">
              <a:spcAft>
                <a:spcPts val="600"/>
              </a:spcAft>
            </a:pPr>
            <a:r>
              <a:rPr lang="en-US" dirty="0" smtClean="0"/>
              <a:t>Click </a:t>
            </a:r>
            <a:r>
              <a:rPr lang="en-US" b="1" dirty="0" smtClean="0"/>
              <a:t>Employee Access</a:t>
            </a:r>
            <a:endParaRPr lang="en-US" dirty="0" smtClean="0"/>
          </a:p>
          <a:p>
            <a:pPr lvl="1">
              <a:spcAft>
                <a:spcPts val="600"/>
              </a:spcAft>
            </a:pPr>
            <a:r>
              <a:rPr lang="en-US" dirty="0" smtClean="0"/>
              <a:t>Sign in with your network User ID and Password</a:t>
            </a:r>
            <a:endParaRPr lang="en-US" dirty="0"/>
          </a:p>
        </p:txBody>
      </p:sp>
      <p:sp>
        <p:nvSpPr>
          <p:cNvPr id="4" name="Title 3"/>
          <p:cNvSpPr>
            <a:spLocks noGrp="1"/>
          </p:cNvSpPr>
          <p:nvPr>
            <p:ph type="title"/>
          </p:nvPr>
        </p:nvSpPr>
        <p:spPr/>
        <p:txBody>
          <a:bodyPr/>
          <a:lstStyle/>
          <a:p>
            <a:r>
              <a:rPr lang="en-US" dirty="0" smtClean="0"/>
              <a:t>Signature Block &amp; E-Mail Confidentiality Statement</a:t>
            </a:r>
            <a:endParaRPr lang="en-US" dirty="0"/>
          </a:p>
        </p:txBody>
      </p:sp>
      <p:sp>
        <p:nvSpPr>
          <p:cNvPr id="5" name="TextBox 4"/>
          <p:cNvSpPr txBox="1"/>
          <p:nvPr/>
        </p:nvSpPr>
        <p:spPr>
          <a:xfrm>
            <a:off x="457201" y="3245549"/>
            <a:ext cx="8228012" cy="2970044"/>
          </a:xfrm>
          <a:prstGeom prst="rect">
            <a:avLst/>
          </a:prstGeom>
          <a:noFill/>
          <a:ln>
            <a:solidFill>
              <a:srgbClr val="FFC000"/>
            </a:solidFill>
          </a:ln>
        </p:spPr>
        <p:txBody>
          <a:bodyPr wrap="square" rtlCol="0">
            <a:spAutoFit/>
          </a:bodyPr>
          <a:lstStyle/>
          <a:p>
            <a:r>
              <a:rPr lang="en-US" sz="1100" b="1" dirty="0"/>
              <a:t>Preferred Name</a:t>
            </a:r>
            <a:r>
              <a:rPr lang="en-US" sz="1100" dirty="0"/>
              <a:t/>
            </a:r>
            <a:br>
              <a:rPr lang="en-US" sz="1100" dirty="0"/>
            </a:br>
            <a:r>
              <a:rPr lang="en-US" sz="1100" dirty="0"/>
              <a:t>Title</a:t>
            </a:r>
            <a:br>
              <a:rPr lang="en-US" sz="1100" dirty="0"/>
            </a:br>
            <a:r>
              <a:rPr lang="en-US" sz="1100" dirty="0"/>
              <a:t>Department</a:t>
            </a:r>
            <a:endParaRPr lang="en-US" sz="1100" b="1" dirty="0" smtClean="0"/>
          </a:p>
          <a:p>
            <a:endParaRPr lang="en-US" sz="1100" b="1" dirty="0"/>
          </a:p>
          <a:p>
            <a:r>
              <a:rPr lang="en-US" sz="1100" b="1" dirty="0" smtClean="0">
                <a:solidFill>
                  <a:srgbClr val="D95E00"/>
                </a:solidFill>
              </a:rPr>
              <a:t>Dignity </a:t>
            </a:r>
            <a:r>
              <a:rPr lang="en-US" sz="1100" b="1" dirty="0">
                <a:solidFill>
                  <a:srgbClr val="D95E00"/>
                </a:solidFill>
              </a:rPr>
              <a:t>Health</a:t>
            </a:r>
            <a:r>
              <a:rPr lang="en-US" sz="1100" dirty="0">
                <a:solidFill>
                  <a:srgbClr val="D95E00"/>
                </a:solidFill>
              </a:rPr>
              <a:t/>
            </a:r>
            <a:br>
              <a:rPr lang="en-US" sz="1100" dirty="0">
                <a:solidFill>
                  <a:srgbClr val="D95E00"/>
                </a:solidFill>
              </a:rPr>
            </a:br>
            <a:r>
              <a:rPr lang="en-US" sz="1100" b="1" dirty="0">
                <a:solidFill>
                  <a:srgbClr val="D95E00"/>
                </a:solidFill>
              </a:rPr>
              <a:t>Hospital Name</a:t>
            </a:r>
            <a:r>
              <a:rPr lang="en-US" sz="1100" dirty="0"/>
              <a:t/>
            </a:r>
            <a:br>
              <a:rPr lang="en-US" sz="1100" dirty="0"/>
            </a:br>
            <a:r>
              <a:rPr lang="en-US" sz="1100" dirty="0"/>
              <a:t>Street Address</a:t>
            </a:r>
            <a:br>
              <a:rPr lang="en-US" sz="1100" dirty="0"/>
            </a:br>
            <a:r>
              <a:rPr lang="en-US" sz="1100" dirty="0"/>
              <a:t>City, State Zip</a:t>
            </a:r>
            <a:br>
              <a:rPr lang="en-US" sz="1100" dirty="0"/>
            </a:br>
            <a:r>
              <a:rPr lang="en-US" sz="1100" dirty="0"/>
              <a:t>555.555.5555 (O)</a:t>
            </a:r>
            <a:br>
              <a:rPr lang="en-US" sz="1100" dirty="0"/>
            </a:br>
            <a:r>
              <a:rPr lang="en-US" sz="1100" dirty="0"/>
              <a:t>555.555.5555 (M)</a:t>
            </a:r>
            <a:br>
              <a:rPr lang="en-US" sz="1100" dirty="0"/>
            </a:br>
            <a:r>
              <a:rPr lang="en-US" sz="1100" dirty="0"/>
              <a:t>555.555.5555 (F)</a:t>
            </a:r>
            <a:br>
              <a:rPr lang="en-US" sz="1100" dirty="0"/>
            </a:br>
            <a:r>
              <a:rPr lang="en-US" sz="1100" dirty="0"/>
              <a:t/>
            </a:r>
            <a:br>
              <a:rPr lang="en-US" sz="1100" dirty="0"/>
            </a:br>
            <a:r>
              <a:rPr lang="en-US" sz="1100" dirty="0">
                <a:hlinkClick r:id="rId2"/>
              </a:rPr>
              <a:t>Primary.Email@DignityHealth.org</a:t>
            </a:r>
            <a:r>
              <a:rPr lang="en-US" sz="1100" dirty="0"/>
              <a:t/>
            </a:r>
            <a:br>
              <a:rPr lang="en-US" sz="1100" dirty="0"/>
            </a:br>
            <a:r>
              <a:rPr lang="en-US" sz="1100" dirty="0"/>
              <a:t/>
            </a:r>
            <a:br>
              <a:rPr lang="en-US" sz="1100" dirty="0"/>
            </a:br>
            <a:r>
              <a:rPr lang="en-US" sz="1100" b="1" dirty="0"/>
              <a:t>Caution: This email is both proprietary and confidential, and not intended for transmission to or receipt by any unauthorized persons. If you believe that it has been received by you in error, do not read any attachments. Instead, kindly reply to the sender stating that you have received the message in error. Then destroy it and any attachments. Thank you.</a:t>
            </a:r>
            <a:endParaRPr lang="en-US" sz="1100" dirty="0"/>
          </a:p>
        </p:txBody>
      </p:sp>
    </p:spTree>
    <p:extLst>
      <p:ext uri="{BB962C8B-B14F-4D97-AF65-F5344CB8AC3E}">
        <p14:creationId xmlns:p14="http://schemas.microsoft.com/office/powerpoint/2010/main" val="2106220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a:spLocks noGrp="1" noChangeArrowheads="1"/>
          </p:cNvSpPr>
          <p:nvPr>
            <p:ph type="sldNum" sz="quarter" idx="11"/>
          </p:nvPr>
        </p:nvSpPr>
        <p:spPr/>
        <p:txBody>
          <a:bodyPr/>
          <a:lstStyle/>
          <a:p>
            <a:fld id="{704EA849-30B9-41ED-935B-0A0B4B08F1E2}" type="slidenum">
              <a:rPr lang="en-US" smtClean="0"/>
              <a:pPr/>
              <a:t>52</a:t>
            </a:fld>
            <a:endParaRPr lang="en-US" dirty="0"/>
          </a:p>
        </p:txBody>
      </p:sp>
      <p:sp>
        <p:nvSpPr>
          <p:cNvPr id="418820" name="Rectangle 3"/>
          <p:cNvSpPr>
            <a:spLocks noGrp="1" noChangeArrowheads="1"/>
          </p:cNvSpPr>
          <p:nvPr>
            <p:ph sz="quarter" idx="12"/>
          </p:nvPr>
        </p:nvSpPr>
        <p:spPr/>
        <p:txBody>
          <a:bodyPr>
            <a:noAutofit/>
          </a:bodyPr>
          <a:lstStyle/>
          <a:p>
            <a:r>
              <a:rPr lang="en-US" sz="2000" dirty="0" smtClean="0"/>
              <a:t>SharePoint sites are a great tool for sharing information, but are not authorized for posting, sharing, or storing documents with PHI or sensitive information. </a:t>
            </a:r>
          </a:p>
          <a:p>
            <a:r>
              <a:rPr lang="en-US" sz="2000" dirty="0" smtClean="0"/>
              <a:t>Technical controls cannot be enforced on a</a:t>
            </a:r>
            <a:br>
              <a:rPr lang="en-US" sz="2000" dirty="0" smtClean="0"/>
            </a:br>
            <a:r>
              <a:rPr lang="en-US" sz="2000" dirty="0" smtClean="0"/>
              <a:t>global level due to the varied uses of the sites.</a:t>
            </a:r>
          </a:p>
          <a:p>
            <a:r>
              <a:rPr lang="en-US" sz="2000" dirty="0" smtClean="0"/>
              <a:t>If it is discovered that a document with PHI or</a:t>
            </a:r>
            <a:br>
              <a:rPr lang="en-US" sz="2000" dirty="0" smtClean="0"/>
            </a:br>
            <a:r>
              <a:rPr lang="en-US" sz="2000" dirty="0" smtClean="0"/>
              <a:t>sensitive information is posted in a SharePoint</a:t>
            </a:r>
            <a:br>
              <a:rPr lang="en-US" sz="2000" dirty="0" smtClean="0"/>
            </a:br>
            <a:r>
              <a:rPr lang="en-US" sz="2000" dirty="0" smtClean="0"/>
              <a:t>site, the site administrator should:</a:t>
            </a:r>
          </a:p>
          <a:p>
            <a:pPr lvl="1">
              <a:spcAft>
                <a:spcPts val="600"/>
              </a:spcAft>
            </a:pPr>
            <a:r>
              <a:rPr lang="en-US" dirty="0" smtClean="0"/>
              <a:t>Contact the individual user who posted the</a:t>
            </a:r>
            <a:br>
              <a:rPr lang="en-US" dirty="0" smtClean="0"/>
            </a:br>
            <a:r>
              <a:rPr lang="en-US" dirty="0" smtClean="0"/>
              <a:t>document and/or their supervisor to alert</a:t>
            </a:r>
            <a:br>
              <a:rPr lang="en-US" dirty="0" smtClean="0"/>
            </a:br>
            <a:r>
              <a:rPr lang="en-US" dirty="0" smtClean="0"/>
              <a:t>them that PHI or sensitive documents </a:t>
            </a:r>
            <a:br>
              <a:rPr lang="en-US" dirty="0" smtClean="0"/>
            </a:br>
            <a:r>
              <a:rPr lang="en-US" dirty="0" smtClean="0"/>
              <a:t>should not be posted.</a:t>
            </a:r>
          </a:p>
          <a:p>
            <a:pPr lvl="1">
              <a:spcAft>
                <a:spcPts val="600"/>
              </a:spcAft>
            </a:pPr>
            <a:r>
              <a:rPr lang="en-US" dirty="0" smtClean="0"/>
              <a:t>Site administrator should promptly notify</a:t>
            </a:r>
            <a:br>
              <a:rPr lang="en-US" dirty="0" smtClean="0"/>
            </a:br>
            <a:r>
              <a:rPr lang="en-US" dirty="0" smtClean="0"/>
              <a:t>the FCP.</a:t>
            </a:r>
          </a:p>
        </p:txBody>
      </p:sp>
      <p:sp>
        <p:nvSpPr>
          <p:cNvPr id="418819" name="Rectangle 2"/>
          <p:cNvSpPr>
            <a:spLocks noGrp="1" noChangeArrowheads="1"/>
          </p:cNvSpPr>
          <p:nvPr>
            <p:ph type="title"/>
          </p:nvPr>
        </p:nvSpPr>
        <p:spPr/>
        <p:txBody>
          <a:bodyPr/>
          <a:lstStyle/>
          <a:p>
            <a:r>
              <a:rPr lang="en-US" dirty="0" smtClean="0"/>
              <a:t>SharePoint Sites</a:t>
            </a:r>
          </a:p>
        </p:txBody>
      </p:sp>
      <p:pic>
        <p:nvPicPr>
          <p:cNvPr id="418821" name="Picture 7" descr="print-1"/>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7008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0"/>
          <p:cNvSpPr txBox="1">
            <a:spLocks noGrp="1" noChangeArrowheads="1"/>
          </p:cNvSpPr>
          <p:nvPr/>
        </p:nvSpPr>
        <p:spPr bwMode="auto">
          <a:xfrm>
            <a:off x="8324850" y="6459538"/>
            <a:ext cx="346075" cy="207962"/>
          </a:xfrm>
          <a:prstGeom prst="rect">
            <a:avLst/>
          </a:prstGeom>
          <a:noFill/>
          <a:ln w="9525">
            <a:noFill/>
            <a:miter lim="800000"/>
            <a:headEnd/>
            <a:tailEnd/>
          </a:ln>
        </p:spPr>
        <p:txBody>
          <a:bodyPr lIns="0" tIns="0" rIns="0" bIns="0" anchor="b"/>
          <a:lstStyle/>
          <a:p>
            <a:pPr algn="r"/>
            <a:fld id="{D766CC88-34FC-4C1C-8EF4-A56F7E75346C}" type="slidenum">
              <a:rPr lang="en-US" sz="1000" b="0">
                <a:latin typeface="Calibri" pitchFamily="34" charset="0"/>
              </a:rPr>
              <a:pPr algn="r"/>
              <a:t>53</a:t>
            </a:fld>
            <a:endParaRPr lang="en-US" sz="1000" b="0" dirty="0">
              <a:latin typeface="Calibri" pitchFamily="34" charset="0"/>
            </a:endParaRPr>
          </a:p>
        </p:txBody>
      </p:sp>
      <p:sp>
        <p:nvSpPr>
          <p:cNvPr id="65540" name="Rectangle 8"/>
          <p:cNvSpPr>
            <a:spLocks noGrp="1" noChangeArrowheads="1"/>
          </p:cNvSpPr>
          <p:nvPr>
            <p:ph sz="quarter" idx="12"/>
          </p:nvPr>
        </p:nvSpPr>
        <p:spPr/>
        <p:txBody>
          <a:bodyPr>
            <a:normAutofit/>
          </a:bodyPr>
          <a:lstStyle/>
          <a:p>
            <a:r>
              <a:rPr lang="en-US" sz="2000" dirty="0" smtClean="0"/>
              <a:t>Heather, one of your direct reports, notifies you</a:t>
            </a:r>
            <a:br>
              <a:rPr lang="en-US" sz="2000" dirty="0" smtClean="0"/>
            </a:br>
            <a:r>
              <a:rPr lang="en-US" sz="2000" dirty="0" smtClean="0"/>
              <a:t>that she is going on vacation and will be training</a:t>
            </a:r>
            <a:br>
              <a:rPr lang="en-US" sz="2000" dirty="0" smtClean="0"/>
            </a:br>
            <a:r>
              <a:rPr lang="en-US" sz="2000" dirty="0" smtClean="0"/>
              <a:t>Kathy, a coworker in a different role, to cover </a:t>
            </a:r>
            <a:br>
              <a:rPr lang="en-US" sz="2000" dirty="0" smtClean="0"/>
            </a:br>
            <a:r>
              <a:rPr lang="en-US" sz="2000" dirty="0" smtClean="0"/>
              <a:t>some of her duties by working with patient </a:t>
            </a:r>
            <a:br>
              <a:rPr lang="en-US" sz="2000" dirty="0" smtClean="0"/>
            </a:br>
            <a:r>
              <a:rPr lang="en-US" sz="2000" dirty="0" smtClean="0"/>
              <a:t>records in an application. She lets Kathy sign into</a:t>
            </a:r>
            <a:br>
              <a:rPr lang="en-US" sz="2000" dirty="0" smtClean="0"/>
            </a:br>
            <a:r>
              <a:rPr lang="en-US" sz="2000" dirty="0" smtClean="0"/>
              <a:t>the application by using Heather’s user name and</a:t>
            </a:r>
            <a:br>
              <a:rPr lang="en-US" sz="2000" dirty="0" smtClean="0"/>
            </a:br>
            <a:r>
              <a:rPr lang="en-US" sz="2000" dirty="0" smtClean="0"/>
              <a:t>password to access the data. What should you do?</a:t>
            </a:r>
          </a:p>
        </p:txBody>
      </p:sp>
      <p:sp>
        <p:nvSpPr>
          <p:cNvPr id="65539" name="Rectangle 7"/>
          <p:cNvSpPr>
            <a:spLocks noGrp="1" noChangeArrowheads="1"/>
          </p:cNvSpPr>
          <p:nvPr>
            <p:ph type="title"/>
          </p:nvPr>
        </p:nvSpPr>
        <p:spPr/>
        <p:txBody>
          <a:bodyPr/>
          <a:lstStyle/>
          <a:p>
            <a:r>
              <a:rPr lang="en-US" dirty="0" smtClean="0"/>
              <a:t>What Should You Do?</a:t>
            </a:r>
          </a:p>
        </p:txBody>
      </p:sp>
      <p:pic>
        <p:nvPicPr>
          <p:cNvPr id="65542" name="Picture 32" descr="people around computer"/>
          <p:cNvPicPr preferRelativeResize="0">
            <a:picLocks noChangeArrowheads="1"/>
          </p:cNvPicPr>
          <p:nvPr/>
        </p:nvPicPr>
        <p:blipFill>
          <a:blip r:embed="rId3" cstate="print"/>
          <a:srcRect/>
          <a:stretch>
            <a:fillRect/>
          </a:stretch>
        </p:blipFill>
        <p:spPr bwMode="auto">
          <a:xfrm>
            <a:off x="6127668" y="1246909"/>
            <a:ext cx="2543256" cy="2517566"/>
          </a:xfrm>
          <a:prstGeom prst="rect">
            <a:avLst/>
          </a:prstGeom>
          <a:noFill/>
          <a:ln w="12700">
            <a:solidFill>
              <a:srgbClr val="C0C0C0"/>
            </a:solidFill>
            <a:miter lim="800000"/>
            <a:headEnd/>
            <a:tailEnd/>
          </a:ln>
        </p:spPr>
      </p:pic>
      <p:sp>
        <p:nvSpPr>
          <p:cNvPr id="10" name="Rounded Rectangle 9">
            <a:hlinkClick r:id="rId4" action="ppaction://hlinksldjump"/>
          </p:cNvPr>
          <p:cNvSpPr/>
          <p:nvPr/>
        </p:nvSpPr>
        <p:spPr>
          <a:xfrm>
            <a:off x="457201" y="3913835"/>
            <a:ext cx="6692963"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Tell Heather to do a thorough training so Kathy does not make any mistakes with the patient information.</a:t>
            </a:r>
            <a:endParaRPr lang="en-US" dirty="0"/>
          </a:p>
        </p:txBody>
      </p:sp>
      <p:sp>
        <p:nvSpPr>
          <p:cNvPr id="11" name="Rounded Rectangle 10">
            <a:hlinkClick r:id="rId4" action="ppaction://hlinksldjump"/>
          </p:cNvPr>
          <p:cNvSpPr/>
          <p:nvPr/>
        </p:nvSpPr>
        <p:spPr>
          <a:xfrm>
            <a:off x="457200" y="4719378"/>
            <a:ext cx="6692963"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Notify the FCP that Kathy will temporarily access the application with patient data.</a:t>
            </a:r>
            <a:endParaRPr lang="en-US" dirty="0"/>
          </a:p>
        </p:txBody>
      </p:sp>
      <p:sp>
        <p:nvSpPr>
          <p:cNvPr id="13" name="Rounded Rectangle 12">
            <a:hlinkClick r:id="rId5" action="ppaction://hlinksldjump"/>
          </p:cNvPr>
          <p:cNvSpPr/>
          <p:nvPr/>
        </p:nvSpPr>
        <p:spPr>
          <a:xfrm>
            <a:off x="491607" y="5489295"/>
            <a:ext cx="6692963"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Ask Heather to contact the IT Help Desk to obtain access for Kathy to the application as it is against policy to share passwords.</a:t>
            </a:r>
            <a:endParaRPr lang="en-US" dirty="0"/>
          </a:p>
        </p:txBody>
      </p:sp>
    </p:spTree>
    <p:extLst>
      <p:ext uri="{BB962C8B-B14F-4D97-AF65-F5344CB8AC3E}">
        <p14:creationId xmlns:p14="http://schemas.microsoft.com/office/powerpoint/2010/main" val="22235499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909E0CB-2B8A-4DE9-9390-9EE63A393636}" type="slidenum">
              <a:rPr lang="en-US" smtClean="0"/>
              <a:pPr/>
              <a:t>54</a:t>
            </a:fld>
            <a:endParaRPr lang="en-US" dirty="0"/>
          </a:p>
        </p:txBody>
      </p:sp>
      <p:sp>
        <p:nvSpPr>
          <p:cNvPr id="5" name="Content Placeholder 2"/>
          <p:cNvSpPr>
            <a:spLocks noGrp="1"/>
          </p:cNvSpPr>
          <p:nvPr>
            <p:ph sz="quarter" idx="12"/>
          </p:nvPr>
        </p:nvSpPr>
        <p:spPr/>
        <p:txBody>
          <a:bodyPr>
            <a:normAutofit/>
          </a:bodyPr>
          <a:lstStyle/>
          <a:p>
            <a:pPr>
              <a:spcAft>
                <a:spcPts val="1200"/>
              </a:spcAft>
              <a:buClr>
                <a:srgbClr val="AA272F"/>
              </a:buClr>
            </a:pPr>
            <a:r>
              <a:rPr lang="en-US" sz="2000" dirty="0">
                <a:solidFill>
                  <a:srgbClr val="000000"/>
                </a:solidFill>
              </a:rPr>
              <a:t>You should never share or keep your password stored under a keyboard or any where in your work area where it might be found easily.</a:t>
            </a:r>
            <a:r>
              <a:rPr lang="en-US" sz="2000" dirty="0">
                <a:solidFill>
                  <a:srgbClr val="AA272F"/>
                </a:solidFill>
              </a:rPr>
              <a:t> </a:t>
            </a:r>
          </a:p>
        </p:txBody>
      </p:sp>
      <p:sp>
        <p:nvSpPr>
          <p:cNvPr id="2" name="Title 1"/>
          <p:cNvSpPr>
            <a:spLocks noGrp="1"/>
          </p:cNvSpPr>
          <p:nvPr>
            <p:ph type="title"/>
          </p:nvPr>
        </p:nvSpPr>
        <p:spPr/>
        <p:txBody>
          <a:bodyPr/>
          <a:lstStyle/>
          <a:p>
            <a:r>
              <a:rPr lang="en-US" dirty="0" smtClean="0"/>
              <a:t>Try Again</a:t>
            </a:r>
            <a:endParaRPr lang="en-US" dirty="0"/>
          </a:p>
        </p:txBody>
      </p:sp>
      <p:sp>
        <p:nvSpPr>
          <p:cNvPr id="7" name="Rounded Rectangle 6">
            <a:hlinkClick r:id="rId2"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Try Again</a:t>
            </a:r>
            <a:endParaRPr lang="en-US" sz="2000" dirty="0"/>
          </a:p>
        </p:txBody>
      </p:sp>
    </p:spTree>
    <p:extLst>
      <p:ext uri="{BB962C8B-B14F-4D97-AF65-F5344CB8AC3E}">
        <p14:creationId xmlns:p14="http://schemas.microsoft.com/office/powerpoint/2010/main" val="1179194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8"/>
          <p:cNvSpPr>
            <a:spLocks noGrp="1" noChangeArrowheads="1"/>
          </p:cNvSpPr>
          <p:nvPr>
            <p:ph type="title"/>
          </p:nvPr>
        </p:nvSpPr>
        <p:spPr/>
        <p:txBody>
          <a:bodyPr/>
          <a:lstStyle/>
          <a:p>
            <a:r>
              <a:rPr lang="en-US" dirty="0" smtClean="0"/>
              <a:t>Correct!</a:t>
            </a:r>
          </a:p>
        </p:txBody>
      </p:sp>
      <p:sp>
        <p:nvSpPr>
          <p:cNvPr id="175109" name="Content Placeholder 2"/>
          <p:cNvSpPr txBox="1">
            <a:spLocks/>
          </p:cNvSpPr>
          <p:nvPr/>
        </p:nvSpPr>
        <p:spPr bwMode="auto">
          <a:xfrm>
            <a:off x="546273" y="1301512"/>
            <a:ext cx="8034741" cy="1384995"/>
          </a:xfrm>
          <a:prstGeom prst="rect">
            <a:avLst/>
          </a:prstGeom>
          <a:noFill/>
          <a:ln w="9525">
            <a:noFill/>
            <a:miter lim="800000"/>
            <a:headEnd/>
            <a:tailEnd/>
          </a:ln>
        </p:spPr>
        <p:txBody>
          <a:bodyPr wrap="square" lIns="0" tIns="0" rIns="0" bIns="0">
            <a:spAutoFit/>
          </a:bodyPr>
          <a:lstStyle/>
          <a:p>
            <a:pPr>
              <a:spcAft>
                <a:spcPts val="1200"/>
              </a:spcAft>
              <a:buClr>
                <a:srgbClr val="AA272F"/>
              </a:buClr>
            </a:pPr>
            <a:r>
              <a:rPr lang="en-US" sz="2000" b="0" dirty="0" smtClean="0">
                <a:solidFill>
                  <a:srgbClr val="AA272F"/>
                </a:solidFill>
              </a:rPr>
              <a:t>C</a:t>
            </a:r>
            <a:r>
              <a:rPr lang="en-US" sz="2000" b="0" dirty="0">
                <a:solidFill>
                  <a:srgbClr val="AA272F"/>
                </a:solidFill>
              </a:rPr>
              <a:t>. </a:t>
            </a:r>
            <a:r>
              <a:rPr lang="en-US" sz="2000" dirty="0">
                <a:solidFill>
                  <a:srgbClr val="AA272F"/>
                </a:solidFill>
              </a:rPr>
              <a:t>Ask Heather to contact the IT Help Desk to obtain access for Kathy to the application as it is against policy to share passwords.</a:t>
            </a:r>
          </a:p>
          <a:p>
            <a:pPr>
              <a:spcAft>
                <a:spcPts val="1200"/>
              </a:spcAft>
              <a:buClr>
                <a:srgbClr val="AA272F"/>
              </a:buClr>
            </a:pPr>
            <a:r>
              <a:rPr lang="en-US" sz="2000" b="0" dirty="0" smtClean="0">
                <a:solidFill>
                  <a:srgbClr val="000000"/>
                </a:solidFill>
              </a:rPr>
              <a:t>You </a:t>
            </a:r>
            <a:r>
              <a:rPr lang="en-US" sz="2000" b="0" dirty="0">
                <a:solidFill>
                  <a:srgbClr val="000000"/>
                </a:solidFill>
              </a:rPr>
              <a:t>should never share or keep your password stored under a keyboard or </a:t>
            </a:r>
            <a:r>
              <a:rPr lang="en-US" sz="2000" b="0" dirty="0" smtClean="0">
                <a:solidFill>
                  <a:srgbClr val="000000"/>
                </a:solidFill>
              </a:rPr>
              <a:t>any where </a:t>
            </a:r>
            <a:r>
              <a:rPr lang="en-US" sz="2000" b="0" dirty="0">
                <a:solidFill>
                  <a:srgbClr val="000000"/>
                </a:solidFill>
              </a:rPr>
              <a:t>in your work </a:t>
            </a:r>
            <a:r>
              <a:rPr lang="en-US" sz="2000" b="0" dirty="0" smtClean="0">
                <a:solidFill>
                  <a:srgbClr val="000000"/>
                </a:solidFill>
              </a:rPr>
              <a:t>area where it might be found easily.</a:t>
            </a:r>
            <a:r>
              <a:rPr lang="en-US" sz="2000" b="0" dirty="0" smtClean="0">
                <a:solidFill>
                  <a:srgbClr val="AA272F"/>
                </a:solidFill>
              </a:rPr>
              <a:t> </a:t>
            </a:r>
            <a:endParaRPr lang="en-US" sz="2000" b="0" dirty="0">
              <a:solidFill>
                <a:srgbClr val="AA272F"/>
              </a:solidFill>
            </a:endParaRPr>
          </a:p>
        </p:txBody>
      </p:sp>
      <p:sp>
        <p:nvSpPr>
          <p:cNvPr id="12" name="Slide Number Placeholder 3"/>
          <p:cNvSpPr>
            <a:spLocks noGrp="1"/>
          </p:cNvSpPr>
          <p:nvPr>
            <p:ph type="sldNum" sz="quarter" idx="11"/>
          </p:nvPr>
        </p:nvSpPr>
        <p:spPr>
          <a:xfrm>
            <a:off x="8348380" y="6318251"/>
            <a:ext cx="336833" cy="329756"/>
          </a:xfrm>
          <a:prstGeom prst="rect">
            <a:avLst/>
          </a:prstGeom>
        </p:spPr>
        <p:txBody>
          <a:bodyPr/>
          <a:lstStyle/>
          <a:p>
            <a:pPr>
              <a:defRPr/>
            </a:pPr>
            <a:fld id="{4909E0CB-2B8A-4DE9-9390-9EE63A393636}" type="slidenum">
              <a:rPr lang="en-US" smtClean="0"/>
              <a:pPr>
                <a:defRPr/>
              </a:pPr>
              <a:t>55</a:t>
            </a:fld>
            <a:endParaRPr lang="en-US" dirty="0"/>
          </a:p>
        </p:txBody>
      </p:sp>
      <p:sp>
        <p:nvSpPr>
          <p:cNvPr id="9" name="Rounded Rectangle 8">
            <a:hlinkClick r:id="rId3"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Continue</a:t>
            </a:r>
            <a:endParaRPr lang="en-US" sz="2000" dirty="0"/>
          </a:p>
        </p:txBody>
      </p:sp>
    </p:spTree>
    <p:extLst>
      <p:ext uri="{BB962C8B-B14F-4D97-AF65-F5344CB8AC3E}">
        <p14:creationId xmlns:p14="http://schemas.microsoft.com/office/powerpoint/2010/main" val="319849582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11"/>
          </p:nvPr>
        </p:nvSpPr>
        <p:spPr>
          <a:ln/>
        </p:spPr>
        <p:txBody>
          <a:bodyPr/>
          <a:lstStyle/>
          <a:p>
            <a:pPr>
              <a:defRPr/>
            </a:pPr>
            <a:fld id="{9276482E-CD0F-4B9E-8CA0-8BB68A099000}" type="slidenum">
              <a:rPr lang="en-US"/>
              <a:pPr>
                <a:defRPr/>
              </a:pPr>
              <a:t>56</a:t>
            </a:fld>
            <a:endParaRPr lang="en-US" dirty="0"/>
          </a:p>
        </p:txBody>
      </p:sp>
      <p:sp>
        <p:nvSpPr>
          <p:cNvPr id="396291" name="Rectangle 2"/>
          <p:cNvSpPr>
            <a:spLocks noGrp="1" noChangeArrowheads="1"/>
          </p:cNvSpPr>
          <p:nvPr>
            <p:ph type="ctrTitle"/>
          </p:nvPr>
        </p:nvSpPr>
        <p:spPr/>
        <p:txBody>
          <a:bodyPr/>
          <a:lstStyle/>
          <a:p>
            <a:pPr eaLnBrk="1" hangingPunct="1"/>
            <a:r>
              <a:rPr lang="en-US" sz="2800" dirty="0" smtClean="0"/>
              <a:t>Electronic Devices &amp; Social Media</a:t>
            </a:r>
          </a:p>
        </p:txBody>
      </p:sp>
      <p:sp>
        <p:nvSpPr>
          <p:cNvPr id="396290" name="Slide Number Placeholder 3"/>
          <p:cNvSpPr txBox="1">
            <a:spLocks noGrp="1"/>
          </p:cNvSpPr>
          <p:nvPr/>
        </p:nvSpPr>
        <p:spPr bwMode="auto">
          <a:xfrm>
            <a:off x="8324850" y="6337300"/>
            <a:ext cx="346075" cy="207963"/>
          </a:xfrm>
          <a:prstGeom prst="rect">
            <a:avLst/>
          </a:prstGeom>
          <a:noFill/>
          <a:ln w="9525">
            <a:noFill/>
            <a:miter lim="800000"/>
            <a:headEnd/>
            <a:tailEnd/>
          </a:ln>
        </p:spPr>
        <p:txBody>
          <a:bodyPr lIns="0" tIns="0" rIns="0" bIns="0" anchor="b"/>
          <a:lstStyle/>
          <a:p>
            <a:pPr algn="r"/>
            <a:fld id="{90EFE839-E523-4481-9277-E95DE6A9FF40}" type="slidenum">
              <a:rPr lang="en-US" sz="800" b="0">
                <a:solidFill>
                  <a:srgbClr val="5F6062"/>
                </a:solidFill>
              </a:rPr>
              <a:pPr algn="r"/>
              <a:t>56</a:t>
            </a:fld>
            <a:endParaRPr lang="en-US" sz="800" b="0" dirty="0">
              <a:solidFill>
                <a:srgbClr val="5F6062"/>
              </a:solidFill>
            </a:endParaRPr>
          </a:p>
        </p:txBody>
      </p:sp>
    </p:spTree>
    <p:extLst>
      <p:ext uri="{BB962C8B-B14F-4D97-AF65-F5344CB8AC3E}">
        <p14:creationId xmlns:p14="http://schemas.microsoft.com/office/powerpoint/2010/main" val="153436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descr="ipad_800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025" y="5437700"/>
            <a:ext cx="3429313" cy="916207"/>
          </a:xfrm>
          <a:prstGeom prst="rect">
            <a:avLst/>
          </a:prstGeom>
          <a:noFill/>
          <a:ln w="9525">
            <a:noFill/>
            <a:miter lim="800000"/>
            <a:headEnd/>
            <a:tailEnd/>
          </a:ln>
        </p:spPr>
      </p:pic>
      <p:sp>
        <p:nvSpPr>
          <p:cNvPr id="37891" name="Rectangle 20"/>
          <p:cNvSpPr txBox="1">
            <a:spLocks noGrp="1" noChangeArrowheads="1"/>
          </p:cNvSpPr>
          <p:nvPr/>
        </p:nvSpPr>
        <p:spPr bwMode="auto">
          <a:xfrm>
            <a:off x="8324850" y="6459538"/>
            <a:ext cx="346075" cy="207962"/>
          </a:xfrm>
          <a:prstGeom prst="rect">
            <a:avLst/>
          </a:prstGeom>
          <a:noFill/>
          <a:ln w="9525">
            <a:noFill/>
            <a:miter lim="800000"/>
            <a:headEnd/>
            <a:tailEnd/>
          </a:ln>
        </p:spPr>
        <p:txBody>
          <a:bodyPr lIns="0" tIns="0" rIns="0" bIns="0" anchor="b"/>
          <a:lstStyle/>
          <a:p>
            <a:pPr algn="r"/>
            <a:fld id="{796E5022-726D-4560-B95A-B6B326F8D509}" type="slidenum">
              <a:rPr lang="en-US" sz="1000" b="0">
                <a:solidFill>
                  <a:srgbClr val="CD531C"/>
                </a:solidFill>
                <a:latin typeface="Calibri" pitchFamily="34" charset="0"/>
              </a:rPr>
              <a:pPr algn="r"/>
              <a:t>57</a:t>
            </a:fld>
            <a:endParaRPr lang="en-US" sz="1000" b="0" dirty="0">
              <a:solidFill>
                <a:srgbClr val="CD531C"/>
              </a:solidFill>
              <a:latin typeface="Calibri" pitchFamily="34" charset="0"/>
            </a:endParaRPr>
          </a:p>
        </p:txBody>
      </p:sp>
      <p:sp>
        <p:nvSpPr>
          <p:cNvPr id="37893" name="Rectangle 10"/>
          <p:cNvSpPr>
            <a:spLocks noGrp="1" noChangeArrowheads="1"/>
          </p:cNvSpPr>
          <p:nvPr>
            <p:ph sz="quarter" idx="12"/>
          </p:nvPr>
        </p:nvSpPr>
        <p:spPr/>
        <p:txBody>
          <a:bodyPr>
            <a:normAutofit/>
          </a:bodyPr>
          <a:lstStyle/>
          <a:p>
            <a:r>
              <a:rPr lang="en-US" sz="2000" dirty="0" smtClean="0"/>
              <a:t>Electronic information is portable and ePHI can be compromised by lost or stolen laptops, cell phones, CDs, thumb drives, etc. </a:t>
            </a:r>
          </a:p>
          <a:p>
            <a:r>
              <a:rPr lang="en-US" sz="2000" dirty="0" smtClean="0"/>
              <a:t>Only Dignity Health approved smart phones and tablets may be used to access the Dignity Health network.  </a:t>
            </a:r>
          </a:p>
          <a:p>
            <a:r>
              <a:rPr lang="en-US" sz="2000" dirty="0" smtClean="0"/>
              <a:t>Limit the storage of PHI or other sensitive information on portable computers and media to the minimum necessary to perform the required tasks. </a:t>
            </a:r>
          </a:p>
          <a:p>
            <a:r>
              <a:rPr lang="en-US" sz="2000" dirty="0" smtClean="0"/>
              <a:t>When PHI or confidential information is stored on a</a:t>
            </a:r>
            <a:br>
              <a:rPr lang="en-US" sz="2000" dirty="0" smtClean="0"/>
            </a:br>
            <a:r>
              <a:rPr lang="en-US" sz="2000" dirty="0" smtClean="0"/>
              <a:t>laptop or other portable media, maintain a record, </a:t>
            </a:r>
            <a:br>
              <a:rPr lang="en-US" sz="2000" dirty="0" smtClean="0"/>
            </a:br>
            <a:r>
              <a:rPr lang="en-US" sz="2000" dirty="0" smtClean="0"/>
              <a:t>mirror copy or backup on the Network. </a:t>
            </a:r>
          </a:p>
          <a:p>
            <a:r>
              <a:rPr lang="en-US" sz="2000" dirty="0" smtClean="0"/>
              <a:t>Use appropriate safeguards when using,</a:t>
            </a:r>
            <a:br>
              <a:rPr lang="en-US" sz="2000" dirty="0" smtClean="0"/>
            </a:br>
            <a:r>
              <a:rPr lang="en-US" sz="2000" dirty="0" smtClean="0"/>
              <a:t>transporting or storing laptops or</a:t>
            </a:r>
            <a:br>
              <a:rPr lang="en-US" sz="2000" dirty="0" smtClean="0"/>
            </a:br>
            <a:r>
              <a:rPr lang="en-US" sz="2000" dirty="0" smtClean="0"/>
              <a:t>removable media.</a:t>
            </a:r>
          </a:p>
        </p:txBody>
      </p:sp>
      <p:sp>
        <p:nvSpPr>
          <p:cNvPr id="37892" name="Rectangle 9"/>
          <p:cNvSpPr>
            <a:spLocks noGrp="1" noChangeArrowheads="1"/>
          </p:cNvSpPr>
          <p:nvPr>
            <p:ph type="title"/>
          </p:nvPr>
        </p:nvSpPr>
        <p:spPr/>
        <p:txBody>
          <a:bodyPr/>
          <a:lstStyle/>
          <a:p>
            <a:r>
              <a:rPr lang="en-US" dirty="0" smtClean="0"/>
              <a:t>110.1.038 - Portable Device &amp; Media Security Policy</a:t>
            </a:r>
          </a:p>
        </p:txBody>
      </p:sp>
      <p:pic>
        <p:nvPicPr>
          <p:cNvPr id="37894" name="Picture 6" descr="j0316356"/>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rot="-1349311">
            <a:off x="6506619" y="3653676"/>
            <a:ext cx="2149617" cy="1467566"/>
          </a:xfrm>
          <a:prstGeom prst="rect">
            <a:avLst/>
          </a:prstGeom>
          <a:noFill/>
          <a:ln w="9525">
            <a:noFill/>
            <a:miter lim="800000"/>
            <a:headEnd/>
            <a:tailEnd/>
          </a:ln>
        </p:spPr>
      </p:pic>
      <p:pic>
        <p:nvPicPr>
          <p:cNvPr id="37896" name="Picture 4" descr="j0431571"/>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59619" y="4782970"/>
            <a:ext cx="1477037" cy="929202"/>
          </a:xfrm>
          <a:prstGeom prst="rect">
            <a:avLst/>
          </a:prstGeom>
          <a:noFill/>
          <a:ln w="9525">
            <a:noFill/>
            <a:miter lim="800000"/>
            <a:headEnd/>
            <a:tailEnd/>
          </a:ln>
        </p:spPr>
      </p:pic>
      <p:pic>
        <p:nvPicPr>
          <p:cNvPr id="37897" name="Picture 9" descr="iphone-step1-prodselect-iphone-4-large?wid=247&amp;hei=379&amp;fmt=jpeg&amp;qlt=95&amp;op_sharpen=0&amp;resMode=bicub&amp;op_usm=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573" y="4671470"/>
            <a:ext cx="1165340" cy="1738480"/>
          </a:xfrm>
          <a:prstGeom prst="rect">
            <a:avLst/>
          </a:prstGeom>
          <a:noFill/>
          <a:ln w="9525">
            <a:noFill/>
            <a:miter lim="800000"/>
            <a:headEnd/>
            <a:tailEnd/>
          </a:ln>
        </p:spPr>
      </p:pic>
    </p:spTree>
    <p:extLst>
      <p:ext uri="{BB962C8B-B14F-4D97-AF65-F5344CB8AC3E}">
        <p14:creationId xmlns:p14="http://schemas.microsoft.com/office/powerpoint/2010/main" val="373101572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
          <p:cNvSpPr>
            <a:spLocks noGrp="1" noChangeArrowheads="1"/>
          </p:cNvSpPr>
          <p:nvPr>
            <p:ph type="sldNum" sz="quarter" idx="11"/>
          </p:nvPr>
        </p:nvSpPr>
        <p:spPr/>
        <p:txBody>
          <a:bodyPr/>
          <a:lstStyle/>
          <a:p>
            <a:fld id="{CFB6C5DB-3A70-454D-A666-ABA6E2A4B285}" type="slidenum">
              <a:rPr lang="en-US" smtClean="0"/>
              <a:pPr/>
              <a:t>58</a:t>
            </a:fld>
            <a:endParaRPr lang="en-US" dirty="0" smtClean="0"/>
          </a:p>
        </p:txBody>
      </p:sp>
      <p:sp>
        <p:nvSpPr>
          <p:cNvPr id="41988" name="Rectangle 10"/>
          <p:cNvSpPr>
            <a:spLocks noGrp="1" noChangeArrowheads="1"/>
          </p:cNvSpPr>
          <p:nvPr>
            <p:ph sz="quarter" idx="12"/>
          </p:nvPr>
        </p:nvSpPr>
        <p:spPr/>
        <p:txBody>
          <a:bodyPr>
            <a:normAutofit/>
          </a:bodyPr>
          <a:lstStyle/>
          <a:p>
            <a:r>
              <a:rPr lang="en-US" sz="2000" dirty="0" smtClean="0">
                <a:solidFill>
                  <a:srgbClr val="C00000"/>
                </a:solidFill>
              </a:rPr>
              <a:t>Password protection is NOT the same as encryption!</a:t>
            </a:r>
          </a:p>
          <a:p>
            <a:r>
              <a:rPr lang="en-US" sz="2000" dirty="0" smtClean="0"/>
              <a:t>You are responsible to ensure all PHI or sensitive data on removable media like memory sticks, CDs or DVDs is properly encrypted and stored in safe location.</a:t>
            </a:r>
          </a:p>
          <a:p>
            <a:r>
              <a:rPr lang="en-US" sz="2000" dirty="0" smtClean="0"/>
              <a:t>Never save PHI or Sensitive Information to a hard drive or removable media that is not properly encrypted. </a:t>
            </a:r>
          </a:p>
          <a:p>
            <a:r>
              <a:rPr lang="en-US" sz="2000" dirty="0" smtClean="0"/>
              <a:t>Do NOT use the encryption software to encrypt</a:t>
            </a:r>
            <a:br>
              <a:rPr lang="en-US" sz="2000" dirty="0" smtClean="0"/>
            </a:br>
            <a:r>
              <a:rPr lang="en-US" sz="2000" dirty="0" smtClean="0"/>
              <a:t>devices like cell phones, cameras, music</a:t>
            </a:r>
            <a:br>
              <a:rPr lang="en-US" sz="2000" dirty="0" smtClean="0"/>
            </a:br>
            <a:r>
              <a:rPr lang="en-US" sz="2000" dirty="0" smtClean="0"/>
              <a:t>players or memory cards as they may</a:t>
            </a:r>
            <a:br>
              <a:rPr lang="en-US" sz="2000" dirty="0" smtClean="0"/>
            </a:br>
            <a:r>
              <a:rPr lang="en-US" sz="2000" dirty="0" smtClean="0"/>
              <a:t>be damaged or rendered unusable</a:t>
            </a:r>
            <a:br>
              <a:rPr lang="en-US" sz="2000" dirty="0" smtClean="0"/>
            </a:br>
            <a:r>
              <a:rPr lang="en-US" sz="2000" dirty="0" smtClean="0"/>
              <a:t>and/or unrecoverable.</a:t>
            </a:r>
          </a:p>
        </p:txBody>
      </p:sp>
      <p:sp>
        <p:nvSpPr>
          <p:cNvPr id="38915" name="Rectangle 9"/>
          <p:cNvSpPr>
            <a:spLocks noGrp="1" noChangeArrowheads="1"/>
          </p:cNvSpPr>
          <p:nvPr>
            <p:ph type="title"/>
          </p:nvPr>
        </p:nvSpPr>
        <p:spPr/>
        <p:txBody>
          <a:bodyPr/>
          <a:lstStyle/>
          <a:p>
            <a:r>
              <a:rPr lang="en-US" dirty="0" smtClean="0"/>
              <a:t>Removable Media Encryption</a:t>
            </a:r>
          </a:p>
        </p:txBody>
      </p:sp>
      <p:pic>
        <p:nvPicPr>
          <p:cNvPr id="38917" name="Picture 6" descr="j0316356"/>
          <p:cNvPicPr>
            <a:picLocks noChangeAspect="1" noChangeArrowheads="1"/>
          </p:cNvPicPr>
          <p:nvPr/>
        </p:nvPicPr>
        <p:blipFill>
          <a:blip r:embed="rId3"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rot="-1349311">
            <a:off x="5621196" y="3971306"/>
            <a:ext cx="2756400" cy="1881823"/>
          </a:xfrm>
          <a:prstGeom prst="rect">
            <a:avLst/>
          </a:prstGeom>
          <a:noFill/>
          <a:ln w="9525">
            <a:noFill/>
            <a:miter lim="800000"/>
            <a:headEnd/>
            <a:tailEnd/>
          </a:ln>
        </p:spPr>
      </p:pic>
      <p:pic>
        <p:nvPicPr>
          <p:cNvPr id="38918" name="Picture 4" descr="j0431571"/>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16502" y="4920988"/>
            <a:ext cx="2260298" cy="1422400"/>
          </a:xfrm>
          <a:prstGeom prst="rect">
            <a:avLst/>
          </a:prstGeom>
          <a:noFill/>
          <a:ln w="9525">
            <a:noFill/>
            <a:miter lim="800000"/>
            <a:headEnd/>
            <a:tailEnd/>
          </a:ln>
        </p:spPr>
      </p:pic>
    </p:spTree>
    <p:extLst>
      <p:ext uri="{BB962C8B-B14F-4D97-AF65-F5344CB8AC3E}">
        <p14:creationId xmlns:p14="http://schemas.microsoft.com/office/powerpoint/2010/main" val="428450671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
          <p:cNvSpPr>
            <a:spLocks noGrp="1" noChangeArrowheads="1"/>
          </p:cNvSpPr>
          <p:nvPr>
            <p:ph type="sldNum" sz="quarter" idx="11"/>
          </p:nvPr>
        </p:nvSpPr>
        <p:spPr/>
        <p:txBody>
          <a:bodyPr/>
          <a:lstStyle>
            <a:lvl1pPr eaLnBrk="0" hangingPunct="0">
              <a:defRPr sz="2000" b="1">
                <a:solidFill>
                  <a:schemeClr val="bg1"/>
                </a:solidFill>
                <a:latin typeface="Comic Sans MS" pitchFamily="66" charset="0"/>
              </a:defRPr>
            </a:lvl1pPr>
            <a:lvl2pPr marL="742950" indent="-285750" eaLnBrk="0" hangingPunct="0">
              <a:defRPr sz="2000" b="1">
                <a:solidFill>
                  <a:schemeClr val="bg1"/>
                </a:solidFill>
                <a:latin typeface="Comic Sans MS" pitchFamily="66" charset="0"/>
              </a:defRPr>
            </a:lvl2pPr>
            <a:lvl3pPr marL="1143000" indent="-228600" eaLnBrk="0" hangingPunct="0">
              <a:defRPr sz="2000" b="1">
                <a:solidFill>
                  <a:schemeClr val="bg1"/>
                </a:solidFill>
                <a:latin typeface="Comic Sans MS" pitchFamily="66" charset="0"/>
              </a:defRPr>
            </a:lvl3pPr>
            <a:lvl4pPr marL="1600200" indent="-228600" eaLnBrk="0" hangingPunct="0">
              <a:defRPr sz="2000" b="1">
                <a:solidFill>
                  <a:schemeClr val="bg1"/>
                </a:solidFill>
                <a:latin typeface="Comic Sans MS" pitchFamily="66" charset="0"/>
              </a:defRPr>
            </a:lvl4pPr>
            <a:lvl5pPr marL="2057400" indent="-228600" eaLnBrk="0" hangingPunct="0">
              <a:defRPr sz="2000" b="1">
                <a:solidFill>
                  <a:schemeClr val="bg1"/>
                </a:solidFill>
                <a:latin typeface="Comic Sans MS" pitchFamily="66" charset="0"/>
              </a:defRPr>
            </a:lvl5pPr>
            <a:lvl6pPr marL="2514600" indent="-228600" eaLnBrk="0" fontAlgn="base" hangingPunct="0">
              <a:spcBef>
                <a:spcPct val="0"/>
              </a:spcBef>
              <a:spcAft>
                <a:spcPct val="0"/>
              </a:spcAft>
              <a:defRPr sz="2000" b="1">
                <a:solidFill>
                  <a:schemeClr val="bg1"/>
                </a:solidFill>
                <a:latin typeface="Comic Sans MS" pitchFamily="66" charset="0"/>
              </a:defRPr>
            </a:lvl6pPr>
            <a:lvl7pPr marL="2971800" indent="-228600" eaLnBrk="0" fontAlgn="base" hangingPunct="0">
              <a:spcBef>
                <a:spcPct val="0"/>
              </a:spcBef>
              <a:spcAft>
                <a:spcPct val="0"/>
              </a:spcAft>
              <a:defRPr sz="2000" b="1">
                <a:solidFill>
                  <a:schemeClr val="bg1"/>
                </a:solidFill>
                <a:latin typeface="Comic Sans MS" pitchFamily="66" charset="0"/>
              </a:defRPr>
            </a:lvl7pPr>
            <a:lvl8pPr marL="3429000" indent="-228600" eaLnBrk="0" fontAlgn="base" hangingPunct="0">
              <a:spcBef>
                <a:spcPct val="0"/>
              </a:spcBef>
              <a:spcAft>
                <a:spcPct val="0"/>
              </a:spcAft>
              <a:defRPr sz="2000" b="1">
                <a:solidFill>
                  <a:schemeClr val="bg1"/>
                </a:solidFill>
                <a:latin typeface="Comic Sans MS" pitchFamily="66" charset="0"/>
              </a:defRPr>
            </a:lvl8pPr>
            <a:lvl9pPr marL="3886200" indent="-228600" eaLnBrk="0" fontAlgn="base" hangingPunct="0">
              <a:spcBef>
                <a:spcPct val="0"/>
              </a:spcBef>
              <a:spcAft>
                <a:spcPct val="0"/>
              </a:spcAft>
              <a:defRPr sz="2000" b="1">
                <a:solidFill>
                  <a:schemeClr val="bg1"/>
                </a:solidFill>
                <a:latin typeface="Comic Sans MS" pitchFamily="66" charset="0"/>
              </a:defRPr>
            </a:lvl9pPr>
          </a:lstStyle>
          <a:p>
            <a:fld id="{9BF206B5-29F1-4EAF-85A3-5F99A472A770}" type="slidenum">
              <a:rPr lang="en-US" smtClean="0"/>
              <a:pPr/>
              <a:t>59</a:t>
            </a:fld>
            <a:endParaRPr lang="en-US" dirty="0" smtClean="0"/>
          </a:p>
        </p:txBody>
      </p:sp>
      <p:sp>
        <p:nvSpPr>
          <p:cNvPr id="36868" name="Rectangle 10"/>
          <p:cNvSpPr>
            <a:spLocks noGrp="1" noChangeArrowheads="1"/>
          </p:cNvSpPr>
          <p:nvPr>
            <p:ph sz="quarter" idx="12"/>
          </p:nvPr>
        </p:nvSpPr>
        <p:spPr/>
        <p:txBody>
          <a:bodyPr>
            <a:noAutofit/>
          </a:bodyPr>
          <a:lstStyle/>
          <a:p>
            <a:r>
              <a:rPr lang="en-US" sz="2000" dirty="0" smtClean="0"/>
              <a:t>It is the policy of Dignity Health to protect PHI that is stored on or transmitted by Medical Devices from unauthorized Uses and Disclosures. </a:t>
            </a:r>
          </a:p>
          <a:p>
            <a:r>
              <a:rPr lang="en-US" sz="2000" dirty="0" smtClean="0"/>
              <a:t>Business or Technical owners shall complete a security assessment prior to procurement of a medical device, in order to</a:t>
            </a:r>
            <a:br>
              <a:rPr lang="en-US" sz="2000" dirty="0" smtClean="0"/>
            </a:br>
            <a:r>
              <a:rPr lang="en-US" sz="2000" dirty="0" smtClean="0"/>
              <a:t>document the safeguards used to protect PHI</a:t>
            </a:r>
            <a:br>
              <a:rPr lang="en-US" sz="2000" dirty="0" smtClean="0"/>
            </a:br>
            <a:r>
              <a:rPr lang="en-US" sz="2000" dirty="0" smtClean="0"/>
              <a:t>stored on or transmitted by the Medical Device.</a:t>
            </a:r>
          </a:p>
          <a:p>
            <a:r>
              <a:rPr lang="en-US" sz="2000" dirty="0" smtClean="0"/>
              <a:t>Prior to implementation, the Business Owner</a:t>
            </a:r>
            <a:br>
              <a:rPr lang="en-US" sz="2000" dirty="0" smtClean="0"/>
            </a:br>
            <a:r>
              <a:rPr lang="en-US" sz="2000" dirty="0" smtClean="0"/>
              <a:t>shall complete a Privacy Impact Assessment.</a:t>
            </a:r>
          </a:p>
          <a:p>
            <a:r>
              <a:rPr lang="en-US" sz="2000" dirty="0" smtClean="0"/>
              <a:t>Limit the storage of PHI on medical devices to</a:t>
            </a:r>
            <a:br>
              <a:rPr lang="en-US" sz="2000" dirty="0" smtClean="0"/>
            </a:br>
            <a:r>
              <a:rPr lang="en-US" sz="2000" dirty="0" smtClean="0"/>
              <a:t>the Minimum Necessary for treatment.</a:t>
            </a:r>
          </a:p>
          <a:p>
            <a:r>
              <a:rPr lang="en-US" sz="2000" dirty="0" smtClean="0"/>
              <a:t>Maintain a backup of PHI stored on the device.</a:t>
            </a:r>
          </a:p>
          <a:p>
            <a:r>
              <a:rPr lang="en-US" sz="2000" dirty="0" smtClean="0"/>
              <a:t>Immediately report any incident involving the</a:t>
            </a:r>
            <a:br>
              <a:rPr lang="en-US" sz="2000" dirty="0" smtClean="0"/>
            </a:br>
            <a:r>
              <a:rPr lang="en-US" sz="2000" dirty="0" smtClean="0"/>
              <a:t>loss, theft, or unauthorized use or access of a</a:t>
            </a:r>
            <a:br>
              <a:rPr lang="en-US" sz="2000" dirty="0" smtClean="0"/>
            </a:br>
            <a:r>
              <a:rPr lang="en-US" sz="2000" dirty="0" smtClean="0"/>
              <a:t>Portable Device or Portable Media. </a:t>
            </a:r>
          </a:p>
        </p:txBody>
      </p:sp>
      <p:sp>
        <p:nvSpPr>
          <p:cNvPr id="36867" name="Rectangle 9"/>
          <p:cNvSpPr>
            <a:spLocks noGrp="1" noChangeArrowheads="1"/>
          </p:cNvSpPr>
          <p:nvPr>
            <p:ph type="title"/>
          </p:nvPr>
        </p:nvSpPr>
        <p:spPr/>
        <p:txBody>
          <a:bodyPr/>
          <a:lstStyle/>
          <a:p>
            <a:r>
              <a:rPr lang="en-US" dirty="0" smtClean="0"/>
              <a:t>110.1.053 Medical Device Data Security Policy</a:t>
            </a:r>
          </a:p>
        </p:txBody>
      </p:sp>
      <p:pic>
        <p:nvPicPr>
          <p:cNvPr id="36869" name="Picture 12" descr="MP900313989[1]"/>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48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
          <p:cNvSpPr txBox="1">
            <a:spLocks noGrp="1" noChangeArrowheads="1"/>
          </p:cNvSpPr>
          <p:nvPr/>
        </p:nvSpPr>
        <p:spPr bwMode="auto">
          <a:xfrm>
            <a:off x="8324850" y="6337300"/>
            <a:ext cx="346075" cy="207963"/>
          </a:xfrm>
          <a:prstGeom prst="rect">
            <a:avLst/>
          </a:prstGeom>
          <a:noFill/>
          <a:ln w="9525">
            <a:noFill/>
            <a:miter lim="800000"/>
            <a:headEnd/>
            <a:tailEnd/>
          </a:ln>
        </p:spPr>
        <p:txBody>
          <a:bodyPr lIns="0" tIns="0" rIns="0" bIns="0" anchor="b"/>
          <a:lstStyle/>
          <a:p>
            <a:pPr algn="r"/>
            <a:fld id="{B8777DDB-A54A-4E86-94B9-0BBB1C405BBA}" type="slidenum">
              <a:rPr lang="en-US" sz="800" b="0">
                <a:solidFill>
                  <a:srgbClr val="5F6062"/>
                </a:solidFill>
                <a:latin typeface="Calibri" pitchFamily="34" charset="0"/>
              </a:rPr>
              <a:pPr algn="r"/>
              <a:t>6</a:t>
            </a:fld>
            <a:endParaRPr lang="en-US" sz="800" b="0" dirty="0">
              <a:solidFill>
                <a:srgbClr val="5F6062"/>
              </a:solidFill>
              <a:latin typeface="Calibri" pitchFamily="34" charset="0"/>
            </a:endParaRPr>
          </a:p>
        </p:txBody>
      </p:sp>
      <p:sp>
        <p:nvSpPr>
          <p:cNvPr id="7171" name="Rectangle 2"/>
          <p:cNvSpPr>
            <a:spLocks noGrp="1" noChangeArrowheads="1"/>
          </p:cNvSpPr>
          <p:nvPr>
            <p:ph type="title"/>
          </p:nvPr>
        </p:nvSpPr>
        <p:spPr/>
        <p:txBody>
          <a:bodyPr/>
          <a:lstStyle/>
          <a:p>
            <a:r>
              <a:rPr lang="en-US" dirty="0" smtClean="0">
                <a:latin typeface="+mn-lt"/>
              </a:rPr>
              <a:t>A Message From Lloyd Dean</a:t>
            </a:r>
          </a:p>
        </p:txBody>
      </p:sp>
      <p:sp>
        <p:nvSpPr>
          <p:cNvPr id="14" name="Content Placeholder 13"/>
          <p:cNvSpPr>
            <a:spLocks noGrp="1"/>
          </p:cNvSpPr>
          <p:nvPr>
            <p:ph idx="4294967295"/>
          </p:nvPr>
        </p:nvSpPr>
        <p:spPr>
          <a:xfrm>
            <a:off x="461963" y="1091418"/>
            <a:ext cx="8315325" cy="5140325"/>
          </a:xfrm>
          <a:prstGeom prst="rect">
            <a:avLst/>
          </a:prstGeom>
        </p:spPr>
        <p:txBody>
          <a:bodyPr>
            <a:normAutofit fontScale="92500" lnSpcReduction="20000"/>
          </a:bodyPr>
          <a:lstStyle/>
          <a:p>
            <a:pPr marL="2743200" lvl="8" indent="0">
              <a:spcBef>
                <a:spcPts val="0"/>
              </a:spcBef>
              <a:spcAft>
                <a:spcPts val="0"/>
              </a:spcAft>
              <a:buNone/>
              <a:defRPr/>
            </a:pPr>
            <a:endParaRPr lang="en-US" sz="2000" dirty="0" smtClean="0"/>
          </a:p>
          <a:p>
            <a:pPr marL="2743200" lvl="8" indent="0">
              <a:spcAft>
                <a:spcPts val="1200"/>
              </a:spcAft>
              <a:buNone/>
              <a:defRPr/>
            </a:pPr>
            <a:r>
              <a:rPr lang="en-US" sz="2200" dirty="0" smtClean="0"/>
              <a:t>Responsible use of data and privacy compliance is essential to the mission of Dignity Health.</a:t>
            </a:r>
          </a:p>
          <a:p>
            <a:pPr marL="2743200" lvl="8" indent="0">
              <a:spcAft>
                <a:spcPts val="1200"/>
              </a:spcAft>
              <a:buNone/>
              <a:defRPr/>
            </a:pPr>
            <a:r>
              <a:rPr lang="en-US" sz="2200" dirty="0" smtClean="0"/>
              <a:t>The laws and rules that apply to the delivery of healthcare are often complex.</a:t>
            </a:r>
          </a:p>
          <a:p>
            <a:pPr marL="2743200" lvl="8" indent="0">
              <a:spcAft>
                <a:spcPts val="1200"/>
              </a:spcAft>
              <a:buNone/>
              <a:defRPr/>
            </a:pPr>
            <a:r>
              <a:rPr lang="en-US" sz="2200" dirty="0" smtClean="0"/>
              <a:t>As part of management, it is imperative that we always hold ourselves accountable for the decisions we make and the actions we take. </a:t>
            </a:r>
          </a:p>
          <a:p>
            <a:pPr marL="2743200" lvl="8" indent="0">
              <a:spcAft>
                <a:spcPts val="1200"/>
              </a:spcAft>
              <a:buNone/>
              <a:defRPr/>
            </a:pPr>
            <a:r>
              <a:rPr lang="en-US" sz="2200" dirty="0"/>
              <a:t>A Proactive approach to privacy and data security will impact the bottom line by ensuring consumer confidence and trust, which is a strong competitive advantage. We can achieve this competitive business advantage by embedding our privacy and data security policies and procedures into your daily business practices. </a:t>
            </a:r>
          </a:p>
          <a:p>
            <a:pPr marL="0" indent="0">
              <a:spcAft>
                <a:spcPts val="1200"/>
              </a:spcAft>
              <a:buNone/>
              <a:defRPr/>
            </a:pPr>
            <a:r>
              <a:rPr lang="en-US" sz="2200" dirty="0" smtClean="0"/>
              <a:t>We need your help and commitment to protect patient and confidential information.</a:t>
            </a:r>
          </a:p>
          <a:p>
            <a:endParaRPr lang="en-US" dirty="0"/>
          </a:p>
        </p:txBody>
      </p:sp>
      <p:pic>
        <p:nvPicPr>
          <p:cNvPr id="12" name="Picture 11" descr="Lloyd Dea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31" y="1446660"/>
            <a:ext cx="2526457" cy="3474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2998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
          <p:cNvSpPr>
            <a:spLocks noGrp="1" noChangeArrowheads="1"/>
          </p:cNvSpPr>
          <p:nvPr>
            <p:ph type="sldNum" sz="quarter" idx="11"/>
          </p:nvPr>
        </p:nvSpPr>
        <p:spPr/>
        <p:txBody>
          <a:bodyPr/>
          <a:lstStyle/>
          <a:p>
            <a:fld id="{F84573D3-F2D3-40A2-B65C-B50EB7F283E2}" type="slidenum">
              <a:rPr lang="en-US" smtClean="0"/>
              <a:pPr/>
              <a:t>60</a:t>
            </a:fld>
            <a:endParaRPr lang="en-US" dirty="0" smtClean="0"/>
          </a:p>
        </p:txBody>
      </p:sp>
      <p:sp>
        <p:nvSpPr>
          <p:cNvPr id="39940" name="Rectangle 16"/>
          <p:cNvSpPr>
            <a:spLocks noGrp="1" noChangeArrowheads="1"/>
          </p:cNvSpPr>
          <p:nvPr>
            <p:ph sz="quarter" idx="12"/>
          </p:nvPr>
        </p:nvSpPr>
        <p:spPr>
          <a:xfrm>
            <a:off x="457201" y="1381125"/>
            <a:ext cx="8228012" cy="4719638"/>
          </a:xfrm>
        </p:spPr>
        <p:txBody>
          <a:bodyPr>
            <a:normAutofit/>
          </a:bodyPr>
          <a:lstStyle/>
          <a:p>
            <a:r>
              <a:rPr lang="en-US" sz="2000" dirty="0" smtClean="0"/>
              <a:t>The use of personal cell phones or other camera-equipped devices must comply with the Network Usage Policy (110.1.037). The scope of this Policy includes smart phones, pagers, tablets and any handheld device.</a:t>
            </a:r>
          </a:p>
          <a:p>
            <a:r>
              <a:rPr lang="en-US" sz="2000" dirty="0" smtClean="0"/>
              <a:t>All employees, physicians, and contractors are</a:t>
            </a:r>
            <a:br>
              <a:rPr lang="en-US" sz="2000" dirty="0" smtClean="0"/>
            </a:br>
            <a:r>
              <a:rPr lang="en-US" sz="2000" dirty="0" smtClean="0"/>
              <a:t>responsible for following policies and procedures</a:t>
            </a:r>
            <a:br>
              <a:rPr lang="en-US" sz="2000" dirty="0" smtClean="0"/>
            </a:br>
            <a:r>
              <a:rPr lang="en-US" sz="2000" dirty="0" smtClean="0"/>
              <a:t> to restrict the creating of or use of unauthorized</a:t>
            </a:r>
            <a:br>
              <a:rPr lang="en-US" sz="2000" dirty="0" smtClean="0"/>
            </a:br>
            <a:r>
              <a:rPr lang="en-US" sz="2000" dirty="0" smtClean="0"/>
              <a:t>digital images with a cell phone or other</a:t>
            </a:r>
            <a:br>
              <a:rPr lang="en-US" sz="2000" dirty="0" smtClean="0"/>
            </a:br>
            <a:r>
              <a:rPr lang="en-US" sz="2000" dirty="0" smtClean="0"/>
              <a:t>camera-capable device. </a:t>
            </a:r>
          </a:p>
        </p:txBody>
      </p:sp>
      <p:sp>
        <p:nvSpPr>
          <p:cNvPr id="39939" name="Rectangle 15"/>
          <p:cNvSpPr>
            <a:spLocks noGrp="1" noChangeArrowheads="1"/>
          </p:cNvSpPr>
          <p:nvPr>
            <p:ph type="title"/>
          </p:nvPr>
        </p:nvSpPr>
        <p:spPr/>
        <p:txBody>
          <a:bodyPr/>
          <a:lstStyle/>
          <a:p>
            <a:r>
              <a:rPr lang="en-US" dirty="0" smtClean="0"/>
              <a:t>Personal Cell Phone Use</a:t>
            </a:r>
          </a:p>
        </p:txBody>
      </p:sp>
      <p:pic>
        <p:nvPicPr>
          <p:cNvPr id="39941" name="Picture 12" descr="MP900430934[1]"/>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56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92CF926D-9B30-4CBE-8656-A3C373A49085}" type="slidenum">
              <a:rPr lang="en-US" sz="1000">
                <a:solidFill>
                  <a:schemeClr val="tx1"/>
                </a:solidFill>
                <a:latin typeface="Arial" charset="0"/>
              </a:rPr>
              <a:pPr algn="ctr"/>
              <a:t>61</a:t>
            </a:fld>
            <a:endParaRPr lang="en-US" sz="1000" dirty="0">
              <a:solidFill>
                <a:schemeClr val="tx1"/>
              </a:solidFill>
              <a:latin typeface="Arial" charset="0"/>
            </a:endParaRPr>
          </a:p>
        </p:txBody>
      </p:sp>
      <p:sp>
        <p:nvSpPr>
          <p:cNvPr id="40963" name="Slide Number Placeholder 3"/>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EF6B5DA0-6B42-4F2B-B9D9-E492CF96FA69}" type="slidenum">
              <a:rPr lang="en-US" sz="1000">
                <a:solidFill>
                  <a:schemeClr val="tx1"/>
                </a:solidFill>
                <a:latin typeface="Arial" charset="0"/>
              </a:rPr>
              <a:pPr algn="ctr"/>
              <a:t>61</a:t>
            </a:fld>
            <a:endParaRPr lang="en-US" sz="1000" dirty="0">
              <a:solidFill>
                <a:schemeClr val="tx1"/>
              </a:solidFill>
              <a:latin typeface="Arial" charset="0"/>
            </a:endParaRPr>
          </a:p>
        </p:txBody>
      </p:sp>
      <p:sp>
        <p:nvSpPr>
          <p:cNvPr id="40965" name="Rectangle 5"/>
          <p:cNvSpPr>
            <a:spLocks noGrp="1" noChangeArrowheads="1"/>
          </p:cNvSpPr>
          <p:nvPr>
            <p:ph sz="quarter" idx="12"/>
          </p:nvPr>
        </p:nvSpPr>
        <p:spPr>
          <a:xfrm>
            <a:off x="457201" y="1381125"/>
            <a:ext cx="8205787" cy="4719638"/>
          </a:xfrm>
        </p:spPr>
        <p:txBody>
          <a:bodyPr>
            <a:normAutofit/>
          </a:bodyPr>
          <a:lstStyle/>
          <a:p>
            <a:r>
              <a:rPr lang="en-US" sz="2000" dirty="0" smtClean="0"/>
              <a:t>PHI sent via unsecured texting represents both a privacy and data security incident that may require patient notification and reporting to regulatory agencies. </a:t>
            </a:r>
          </a:p>
          <a:p>
            <a:r>
              <a:rPr lang="en-US" sz="2000" dirty="0" smtClean="0"/>
              <a:t>Images sent via text leave a copy of the image</a:t>
            </a:r>
            <a:br>
              <a:rPr lang="en-US" sz="2000" dirty="0" smtClean="0"/>
            </a:br>
            <a:r>
              <a:rPr lang="en-US" sz="2000" dirty="0" smtClean="0"/>
              <a:t>on the server of the cellular carrier (i.e. AT &amp; T, </a:t>
            </a:r>
            <a:br>
              <a:rPr lang="en-US" sz="2000" dirty="0" smtClean="0"/>
            </a:br>
            <a:r>
              <a:rPr lang="en-US" sz="2000" dirty="0" smtClean="0"/>
              <a:t>Verizon, etc.), the sender’s cell phone, and the</a:t>
            </a:r>
            <a:br>
              <a:rPr lang="en-US" sz="2000" dirty="0" smtClean="0"/>
            </a:br>
            <a:r>
              <a:rPr lang="en-US" sz="2000" dirty="0" smtClean="0"/>
              <a:t>recipient’s cell phone indefinitely.</a:t>
            </a:r>
          </a:p>
          <a:p>
            <a:r>
              <a:rPr lang="en-US" sz="2000" dirty="0" smtClean="0"/>
              <a:t>Cell phone and data carriers are not business</a:t>
            </a:r>
            <a:br>
              <a:rPr lang="en-US" sz="2000" dirty="0" smtClean="0"/>
            </a:br>
            <a:r>
              <a:rPr lang="en-US" sz="2000" dirty="0" smtClean="0"/>
              <a:t>associates of Dignity Health and have no</a:t>
            </a:r>
            <a:br>
              <a:rPr lang="en-US" sz="2000" dirty="0" smtClean="0"/>
            </a:br>
            <a:r>
              <a:rPr lang="en-US" sz="2000" dirty="0" smtClean="0"/>
              <a:t>authorization to receive confidential data,                                                                and have no obligation to keep messages                                                                                 confidential.</a:t>
            </a:r>
          </a:p>
          <a:p>
            <a:endParaRPr lang="en-US" sz="2000" dirty="0" smtClean="0"/>
          </a:p>
        </p:txBody>
      </p:sp>
      <p:sp>
        <p:nvSpPr>
          <p:cNvPr id="40964" name="Rectangle 4"/>
          <p:cNvSpPr>
            <a:spLocks noGrp="1" noChangeArrowheads="1"/>
          </p:cNvSpPr>
          <p:nvPr>
            <p:ph type="title"/>
          </p:nvPr>
        </p:nvSpPr>
        <p:spPr/>
        <p:txBody>
          <a:bodyPr/>
          <a:lstStyle/>
          <a:p>
            <a:r>
              <a:rPr lang="en-US" dirty="0" smtClean="0"/>
              <a:t>Texting ePHI and Image Transmission</a:t>
            </a:r>
          </a:p>
        </p:txBody>
      </p:sp>
      <p:grpSp>
        <p:nvGrpSpPr>
          <p:cNvPr id="2" name="Group 42"/>
          <p:cNvGrpSpPr>
            <a:grpSpLocks/>
          </p:cNvGrpSpPr>
          <p:nvPr/>
        </p:nvGrpSpPr>
        <p:grpSpPr bwMode="auto">
          <a:xfrm>
            <a:off x="5916168" y="2459736"/>
            <a:ext cx="2862072" cy="3749040"/>
            <a:chOff x="3583" y="1432"/>
            <a:chExt cx="1970" cy="2534"/>
          </a:xfrm>
        </p:grpSpPr>
        <p:pic>
          <p:nvPicPr>
            <p:cNvPr id="40967" name="Picture 39" descr="MP900438762[1]"/>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 y="1432"/>
              <a:ext cx="1900" cy="2534"/>
            </a:xfrm>
            <a:prstGeom prst="rect">
              <a:avLst/>
            </a:prstGeom>
            <a:ln>
              <a:noFill/>
            </a:ln>
            <a:effectLst>
              <a:outerShdw blurRad="190500" algn="tl" rotWithShape="0">
                <a:srgbClr val="000000">
                  <a:alpha val="70000"/>
                </a:srgbClr>
              </a:outerShdw>
            </a:effectLst>
          </p:spPr>
        </p:pic>
        <p:pic>
          <p:nvPicPr>
            <p:cNvPr id="40968" name="Picture 14" descr="MP9102164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 y="1544"/>
              <a:ext cx="1423" cy="124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58458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
          <p:cNvSpPr>
            <a:spLocks noGrp="1" noChangeArrowheads="1"/>
          </p:cNvSpPr>
          <p:nvPr>
            <p:ph type="sldNum" sz="quarter" idx="11"/>
          </p:nvPr>
        </p:nvSpPr>
        <p:spPr/>
        <p:txBody>
          <a:bodyPr/>
          <a:lstStyle/>
          <a:p>
            <a:fld id="{482E86B8-974F-45E0-A771-A7E0C1FBCC50}" type="slidenum">
              <a:rPr lang="en-US" smtClean="0"/>
              <a:pPr/>
              <a:t>62</a:t>
            </a:fld>
            <a:endParaRPr lang="en-US" dirty="0" smtClean="0"/>
          </a:p>
        </p:txBody>
      </p:sp>
      <p:sp>
        <p:nvSpPr>
          <p:cNvPr id="41988" name="Rectangle 15"/>
          <p:cNvSpPr>
            <a:spLocks noGrp="1" noChangeArrowheads="1"/>
          </p:cNvSpPr>
          <p:nvPr>
            <p:ph sz="quarter" idx="12"/>
          </p:nvPr>
        </p:nvSpPr>
        <p:spPr>
          <a:xfrm>
            <a:off x="457201" y="1381125"/>
            <a:ext cx="8321039" cy="4719638"/>
          </a:xfrm>
        </p:spPr>
        <p:txBody>
          <a:bodyPr>
            <a:normAutofit/>
          </a:bodyPr>
          <a:lstStyle/>
          <a:p>
            <a:r>
              <a:rPr lang="en-US" sz="2000" dirty="0" smtClean="0"/>
              <a:t>Call the IT Help Desk immediately to report the theft or loss of CD, flash drive, laptop or other portable device that contains PHI or sensitive information.</a:t>
            </a:r>
          </a:p>
          <a:p>
            <a:r>
              <a:rPr lang="en-US" sz="2000" dirty="0" smtClean="0"/>
              <a:t>Call the IT Help Desk immediately to report theft</a:t>
            </a:r>
            <a:br>
              <a:rPr lang="en-US" sz="2000" dirty="0" smtClean="0"/>
            </a:br>
            <a:r>
              <a:rPr lang="en-US" sz="2000" dirty="0" smtClean="0"/>
              <a:t>or loss of your tablet or smart phone that you</a:t>
            </a:r>
            <a:br>
              <a:rPr lang="en-US" sz="2000" dirty="0" smtClean="0"/>
            </a:br>
            <a:r>
              <a:rPr lang="en-US" sz="2000" dirty="0" smtClean="0"/>
              <a:t>use to connect to the network.</a:t>
            </a:r>
          </a:p>
          <a:p>
            <a:r>
              <a:rPr lang="en-US" sz="2000" dirty="0" smtClean="0"/>
              <a:t>The IT Security Team can send a “wipe”</a:t>
            </a:r>
            <a:br>
              <a:rPr lang="en-US" sz="2000" dirty="0" smtClean="0"/>
            </a:br>
            <a:r>
              <a:rPr lang="en-US" sz="2000" dirty="0" smtClean="0"/>
              <a:t>command to clear the memory on the device.</a:t>
            </a:r>
          </a:p>
          <a:p>
            <a:r>
              <a:rPr lang="en-US" sz="2000" dirty="0" smtClean="0"/>
              <a:t>Do not cancel phone service with your provider</a:t>
            </a:r>
            <a:br>
              <a:rPr lang="en-US" sz="2000" dirty="0" smtClean="0"/>
            </a:br>
            <a:r>
              <a:rPr lang="en-US" sz="2000" dirty="0" smtClean="0"/>
              <a:t>before notifying the IT Help Desk because the</a:t>
            </a:r>
            <a:br>
              <a:rPr lang="en-US" sz="2000" dirty="0" smtClean="0"/>
            </a:br>
            <a:r>
              <a:rPr lang="en-US" sz="2000" dirty="0" smtClean="0"/>
              <a:t>“wipe” command cannot be sent.</a:t>
            </a:r>
          </a:p>
        </p:txBody>
      </p:sp>
      <p:sp>
        <p:nvSpPr>
          <p:cNvPr id="41987" name="Rectangle 14"/>
          <p:cNvSpPr>
            <a:spLocks noGrp="1" noChangeArrowheads="1"/>
          </p:cNvSpPr>
          <p:nvPr>
            <p:ph type="title"/>
          </p:nvPr>
        </p:nvSpPr>
        <p:spPr/>
        <p:txBody>
          <a:bodyPr/>
          <a:lstStyle/>
          <a:p>
            <a:r>
              <a:rPr lang="en-US" dirty="0" smtClean="0"/>
              <a:t>Lost or Stolen Portable Media</a:t>
            </a:r>
          </a:p>
        </p:txBody>
      </p:sp>
      <p:pic>
        <p:nvPicPr>
          <p:cNvPr id="41989" name="Picture 19" descr="MP900441051[1]"/>
          <p:cNvPicPr preferRelativeResize="0">
            <a:picLocks noChangeArrowheads="1"/>
          </p:cNvPicPr>
          <p:nvPr/>
        </p:nvPicPr>
        <p:blipFill rotWithShape="1">
          <a:blip r:embed="rId3" cstate="print">
            <a:lum bright="-6000" contrast="6000"/>
            <a:extLst>
              <a:ext uri="{28A0092B-C50C-407E-A947-70E740481C1C}">
                <a14:useLocalDpi xmlns:a14="http://schemas.microsoft.com/office/drawing/2010/main" val="0"/>
              </a:ext>
            </a:extLst>
          </a:blip>
          <a:src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793388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
          <p:cNvSpPr>
            <a:spLocks noGrp="1" noChangeArrowheads="1"/>
          </p:cNvSpPr>
          <p:nvPr>
            <p:ph type="sldNum" sz="quarter" idx="11"/>
          </p:nvPr>
        </p:nvSpPr>
        <p:spPr/>
        <p:txBody>
          <a:bodyPr/>
          <a:lstStyle/>
          <a:p>
            <a:fld id="{E6A5CADD-529E-4CAF-8FF9-44E14C1A14E3}" type="slidenum">
              <a:rPr lang="en-US" smtClean="0"/>
              <a:pPr/>
              <a:t>63</a:t>
            </a:fld>
            <a:endParaRPr lang="en-US" dirty="0" smtClean="0"/>
          </a:p>
        </p:txBody>
      </p:sp>
      <p:sp>
        <p:nvSpPr>
          <p:cNvPr id="30724" name="Rectangle 9"/>
          <p:cNvSpPr>
            <a:spLocks noGrp="1" noChangeArrowheads="1"/>
          </p:cNvSpPr>
          <p:nvPr>
            <p:ph sz="quarter" idx="12"/>
          </p:nvPr>
        </p:nvSpPr>
        <p:spPr>
          <a:xfrm>
            <a:off x="457201" y="1262375"/>
            <a:ext cx="8330539" cy="4719638"/>
          </a:xfrm>
        </p:spPr>
        <p:txBody>
          <a:bodyPr>
            <a:normAutofit/>
          </a:bodyPr>
          <a:lstStyle/>
          <a:p>
            <a:pPr>
              <a:spcAft>
                <a:spcPts val="600"/>
              </a:spcAft>
            </a:pPr>
            <a:r>
              <a:rPr lang="en-US" sz="2000" dirty="0" smtClean="0"/>
              <a:t>All employees are expected to conduct themselves in a manner that reflects integrity, as well as shows respect and concern for others, including the use of Social Media.</a:t>
            </a:r>
          </a:p>
          <a:p>
            <a:pPr>
              <a:spcAft>
                <a:spcPts val="600"/>
              </a:spcAft>
            </a:pPr>
            <a:r>
              <a:rPr lang="en-US" sz="2000" dirty="0" smtClean="0"/>
              <a:t>Never post confidential information or photo</a:t>
            </a:r>
            <a:br>
              <a:rPr lang="en-US" sz="2000" dirty="0" smtClean="0"/>
            </a:br>
            <a:r>
              <a:rPr lang="en-US" sz="2000" dirty="0" smtClean="0"/>
              <a:t>of a patient on the internet, even if it does</a:t>
            </a:r>
            <a:br>
              <a:rPr lang="en-US" sz="2000" dirty="0" smtClean="0"/>
            </a:br>
            <a:r>
              <a:rPr lang="en-US" sz="2000" dirty="0" smtClean="0"/>
              <a:t>not include a patient’s name.</a:t>
            </a:r>
          </a:p>
          <a:p>
            <a:pPr>
              <a:spcAft>
                <a:spcPts val="600"/>
              </a:spcAft>
            </a:pPr>
            <a:r>
              <a:rPr lang="en-US" sz="2000" dirty="0" smtClean="0"/>
              <a:t>Never discuss confidential information in</a:t>
            </a:r>
            <a:br>
              <a:rPr lang="en-US" sz="2000" dirty="0" smtClean="0"/>
            </a:br>
            <a:r>
              <a:rPr lang="en-US" sz="2000" dirty="0" smtClean="0"/>
              <a:t>public forums, chat room, text message or</a:t>
            </a:r>
            <a:br>
              <a:rPr lang="en-US" sz="2000" dirty="0" smtClean="0"/>
            </a:br>
            <a:r>
              <a:rPr lang="en-US" sz="2000" dirty="0" smtClean="0"/>
              <a:t>news group. </a:t>
            </a:r>
          </a:p>
          <a:p>
            <a:r>
              <a:rPr lang="en-US" sz="2000" dirty="0" smtClean="0"/>
              <a:t>Inappropriate posts of confidential</a:t>
            </a:r>
            <a:br>
              <a:rPr lang="en-US" sz="2000" dirty="0" smtClean="0"/>
            </a:br>
            <a:r>
              <a:rPr lang="en-US" sz="2000" dirty="0" smtClean="0"/>
              <a:t>information or photos can seriously damage</a:t>
            </a:r>
            <a:br>
              <a:rPr lang="en-US" sz="2000" dirty="0" smtClean="0"/>
            </a:br>
            <a:r>
              <a:rPr lang="en-US" sz="2000" dirty="0" smtClean="0"/>
              <a:t>Dignity Health’s reputation, and result in</a:t>
            </a:r>
            <a:br>
              <a:rPr lang="en-US" sz="2000" dirty="0" smtClean="0"/>
            </a:br>
            <a:r>
              <a:rPr lang="en-US" sz="2000" dirty="0" smtClean="0"/>
              <a:t>individual liability for the responsible person(s).</a:t>
            </a:r>
          </a:p>
        </p:txBody>
      </p:sp>
      <p:pic>
        <p:nvPicPr>
          <p:cNvPr id="10"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16168" y="2459736"/>
            <a:ext cx="3056309" cy="3749040"/>
          </a:xfrm>
          <a:prstGeom prst="rect">
            <a:avLst/>
          </a:prstGeom>
          <a:ln>
            <a:noFill/>
          </a:ln>
          <a:effectLst>
            <a:outerShdw blurRad="190500" algn="tl" rotWithShape="0">
              <a:srgbClr val="000000">
                <a:alpha val="70000"/>
              </a:srgbClr>
            </a:outerShdw>
          </a:effectLst>
        </p:spPr>
      </p:pic>
      <p:sp>
        <p:nvSpPr>
          <p:cNvPr id="29699" name="Rectangle 8"/>
          <p:cNvSpPr>
            <a:spLocks noGrp="1" noChangeArrowheads="1"/>
          </p:cNvSpPr>
          <p:nvPr>
            <p:ph type="title"/>
          </p:nvPr>
        </p:nvSpPr>
        <p:spPr/>
        <p:txBody>
          <a:bodyPr/>
          <a:lstStyle/>
          <a:p>
            <a:r>
              <a:rPr lang="en-US" dirty="0" smtClean="0"/>
              <a:t>Social Media Guidelines</a:t>
            </a:r>
          </a:p>
        </p:txBody>
      </p:sp>
      <p:sp>
        <p:nvSpPr>
          <p:cNvPr id="6" name="TextBox 5"/>
          <p:cNvSpPr txBox="1"/>
          <p:nvPr/>
        </p:nvSpPr>
        <p:spPr>
          <a:xfrm>
            <a:off x="730332" y="5512884"/>
            <a:ext cx="5185835" cy="705598"/>
          </a:xfrm>
          <a:prstGeom prst="rect">
            <a:avLst/>
          </a:prstGeom>
          <a:noFill/>
        </p:spPr>
        <p:txBody>
          <a:bodyPr wrap="square" rtlCol="0">
            <a:spAutoFit/>
          </a:bodyPr>
          <a:lstStyle/>
          <a:p>
            <a:r>
              <a:rPr lang="en-US" sz="2000" dirty="0">
                <a:solidFill>
                  <a:srgbClr val="AA272F"/>
                </a:solidFill>
                <a:effectLst>
                  <a:outerShdw blurRad="38100" dist="38100" dir="2700000" algn="tl">
                    <a:srgbClr val="C0C0C0"/>
                  </a:outerShdw>
                </a:effectLst>
                <a:latin typeface="Calibri" pitchFamily="34" charset="0"/>
              </a:rPr>
              <a:t>Think about the consequences that may </a:t>
            </a:r>
            <a:r>
              <a:rPr lang="en-US" sz="2000" dirty="0" smtClean="0">
                <a:solidFill>
                  <a:srgbClr val="AA272F"/>
                </a:solidFill>
                <a:effectLst>
                  <a:outerShdw blurRad="38100" dist="38100" dir="2700000" algn="tl">
                    <a:srgbClr val="C0C0C0"/>
                  </a:outerShdw>
                </a:effectLst>
                <a:latin typeface="Calibri" pitchFamily="34" charset="0"/>
              </a:rPr>
              <a:t>result from </a:t>
            </a:r>
            <a:r>
              <a:rPr lang="en-US" sz="2000" dirty="0">
                <a:solidFill>
                  <a:srgbClr val="AA272F"/>
                </a:solidFill>
                <a:effectLst>
                  <a:outerShdw blurRad="38100" dist="38100" dir="2700000" algn="tl">
                    <a:srgbClr val="C0C0C0"/>
                  </a:outerShdw>
                </a:effectLst>
                <a:latin typeface="Calibri" pitchFamily="34" charset="0"/>
              </a:rPr>
              <a:t>your communications</a:t>
            </a:r>
            <a:r>
              <a:rPr lang="en-US" sz="2000" dirty="0">
                <a:solidFill>
                  <a:srgbClr val="AA272F"/>
                </a:solidFill>
                <a:latin typeface="Calibri" pitchFamily="34" charset="0"/>
              </a:rPr>
              <a:t>. </a:t>
            </a:r>
            <a:endParaRPr lang="en-US" sz="2000" dirty="0">
              <a:latin typeface="Calibri" pitchFamily="34" charset="0"/>
            </a:endParaRPr>
          </a:p>
        </p:txBody>
      </p:sp>
    </p:spTree>
    <p:extLst>
      <p:ext uri="{BB962C8B-B14F-4D97-AF65-F5344CB8AC3E}">
        <p14:creationId xmlns:p14="http://schemas.microsoft.com/office/powerpoint/2010/main" val="294341362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0"/>
          <p:cNvSpPr txBox="1">
            <a:spLocks noGrp="1" noChangeArrowheads="1"/>
          </p:cNvSpPr>
          <p:nvPr/>
        </p:nvSpPr>
        <p:spPr bwMode="auto">
          <a:xfrm>
            <a:off x="8324850" y="6459538"/>
            <a:ext cx="3460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r" eaLnBrk="1" hangingPunct="1"/>
            <a:fld id="{B1E66590-6F16-4F29-948C-038F597DF6C9}" type="slidenum">
              <a:rPr lang="en-US" sz="1000" b="0">
                <a:solidFill>
                  <a:srgbClr val="CD531C"/>
                </a:solidFill>
              </a:rPr>
              <a:pPr algn="r" eaLnBrk="1" hangingPunct="1"/>
              <a:t>64</a:t>
            </a:fld>
            <a:endParaRPr lang="en-US" sz="1000" b="0" dirty="0">
              <a:solidFill>
                <a:srgbClr val="CD531C"/>
              </a:solidFill>
            </a:endParaRPr>
          </a:p>
        </p:txBody>
      </p:sp>
      <p:sp>
        <p:nvSpPr>
          <p:cNvPr id="168963" name="Rectangle 81"/>
          <p:cNvSpPr>
            <a:spLocks noGrp="1" noChangeArrowheads="1"/>
          </p:cNvSpPr>
          <p:nvPr>
            <p:ph type="title" idx="4294967295"/>
          </p:nvPr>
        </p:nvSpPr>
        <p:spPr/>
        <p:txBody>
          <a:bodyPr/>
          <a:lstStyle/>
          <a:p>
            <a:pPr eaLnBrk="1" hangingPunct="1"/>
            <a:r>
              <a:rPr lang="en-US" dirty="0" smtClean="0"/>
              <a:t>The Reality of Social Networks</a:t>
            </a:r>
          </a:p>
        </p:txBody>
      </p:sp>
      <p:sp>
        <p:nvSpPr>
          <p:cNvPr id="168964" name="Line 6"/>
          <p:cNvSpPr>
            <a:spLocks noChangeShapeType="1"/>
          </p:cNvSpPr>
          <p:nvPr/>
        </p:nvSpPr>
        <p:spPr bwMode="auto">
          <a:xfrm>
            <a:off x="2173288" y="1301750"/>
            <a:ext cx="0" cy="4730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2" name="Group 83"/>
          <p:cNvGrpSpPr>
            <a:grpSpLocks/>
          </p:cNvGrpSpPr>
          <p:nvPr/>
        </p:nvGrpSpPr>
        <p:grpSpPr bwMode="auto">
          <a:xfrm>
            <a:off x="444500" y="3402013"/>
            <a:ext cx="8202613" cy="1617662"/>
            <a:chOff x="280" y="2185"/>
            <a:chExt cx="5167" cy="1019"/>
          </a:xfrm>
        </p:grpSpPr>
        <p:sp>
          <p:nvSpPr>
            <p:cNvPr id="877571" name="AutoShape 3"/>
            <p:cNvSpPr>
              <a:spLocks noChangeArrowheads="1"/>
            </p:cNvSpPr>
            <p:nvPr/>
          </p:nvSpPr>
          <p:spPr bwMode="auto">
            <a:xfrm>
              <a:off x="4692" y="2330"/>
              <a:ext cx="755" cy="592"/>
            </a:xfrm>
            <a:prstGeom prst="homePlate">
              <a:avLst>
                <a:gd name="adj" fmla="val 32301"/>
              </a:avLst>
            </a:prstGeom>
            <a:gradFill rotWithShape="1">
              <a:gsLst>
                <a:gs pos="0">
                  <a:schemeClr val="hlink">
                    <a:gamma/>
                    <a:tint val="0"/>
                    <a:invGamma/>
                  </a:schemeClr>
                </a:gs>
                <a:gs pos="100000">
                  <a:schemeClr val="hlink"/>
                </a:gs>
              </a:gsLst>
              <a:lin ang="0" scaled="1"/>
            </a:gradFill>
            <a:ln w="9525">
              <a:noFill/>
              <a:miter lim="800000"/>
              <a:headEnd/>
              <a:tailEnd/>
            </a:ln>
            <a:effectLst/>
          </p:spPr>
          <p:txBody>
            <a:bodyPr wrap="none" lIns="0" rIns="0" anchor="ctr"/>
            <a:lstStyle/>
            <a:p>
              <a:pPr algn="r">
                <a:spcBef>
                  <a:spcPct val="45000"/>
                </a:spcBef>
                <a:buClr>
                  <a:srgbClr val="993366"/>
                </a:buClr>
                <a:defRPr/>
              </a:pPr>
              <a:r>
                <a:rPr lang="en-US" sz="1200" dirty="0">
                  <a:solidFill>
                    <a:schemeClr val="tx1"/>
                  </a:solidFill>
                  <a:latin typeface="Arial" charset="0"/>
                </a:rPr>
                <a:t>26,928</a:t>
              </a:r>
              <a:r>
                <a:rPr lang="en-US" sz="1200" b="0" dirty="0">
                  <a:solidFill>
                    <a:schemeClr val="tx1"/>
                  </a:solidFill>
                  <a:latin typeface="Arial" charset="0"/>
                </a:rPr>
                <a:t/>
              </a:r>
              <a:br>
                <a:rPr lang="en-US" sz="1200" b="0" dirty="0">
                  <a:solidFill>
                    <a:schemeClr val="tx1"/>
                  </a:solidFill>
                  <a:latin typeface="Arial" charset="0"/>
                </a:rPr>
              </a:br>
              <a:r>
                <a:rPr lang="en-US" sz="1200" b="0" dirty="0">
                  <a:solidFill>
                    <a:schemeClr val="tx1"/>
                  </a:solidFill>
                  <a:latin typeface="Arial" charset="0"/>
                </a:rPr>
                <a:t> </a:t>
              </a:r>
              <a:r>
                <a:rPr lang="en-US" sz="1000" dirty="0">
                  <a:solidFill>
                    <a:schemeClr val="tx1"/>
                  </a:solidFill>
                  <a:latin typeface="Arial" charset="0"/>
                </a:rPr>
                <a:t>people</a:t>
              </a:r>
            </a:p>
          </p:txBody>
        </p:sp>
        <p:sp>
          <p:nvSpPr>
            <p:cNvPr id="168967" name="Line 9"/>
            <p:cNvSpPr>
              <a:spLocks noChangeShapeType="1"/>
            </p:cNvSpPr>
            <p:nvPr/>
          </p:nvSpPr>
          <p:spPr bwMode="auto">
            <a:xfrm>
              <a:off x="315" y="3035"/>
              <a:ext cx="49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68" name="Text Box 12"/>
            <p:cNvSpPr txBox="1">
              <a:spLocks noChangeArrowheads="1"/>
            </p:cNvSpPr>
            <p:nvPr/>
          </p:nvSpPr>
          <p:spPr bwMode="auto">
            <a:xfrm>
              <a:off x="280" y="2185"/>
              <a:ext cx="101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buClr>
                  <a:srgbClr val="993366"/>
                </a:buClr>
              </a:pPr>
              <a:r>
                <a:rPr lang="en-US" sz="1200" b="0" dirty="0">
                  <a:solidFill>
                    <a:schemeClr val="tx1"/>
                  </a:solidFill>
                  <a:latin typeface="Arial" charset="0"/>
                </a:rPr>
                <a:t>Level 3</a:t>
              </a:r>
            </a:p>
            <a:p>
              <a:pPr eaLnBrk="1" hangingPunct="1">
                <a:buClr>
                  <a:srgbClr val="993366"/>
                </a:buClr>
              </a:pPr>
              <a:r>
                <a:rPr lang="en-US" sz="1200" dirty="0" smtClean="0">
                  <a:solidFill>
                    <a:schemeClr val="tx1"/>
                  </a:solidFill>
                  <a:latin typeface="Arial" charset="0"/>
                </a:rPr>
                <a:t>Krystal’s </a:t>
              </a:r>
              <a:r>
                <a:rPr lang="en-US" sz="1200" dirty="0">
                  <a:solidFill>
                    <a:schemeClr val="tx1"/>
                  </a:solidFill>
                  <a:latin typeface="Arial" charset="0"/>
                </a:rPr>
                <a:t>Friends’ Friends</a:t>
              </a:r>
              <a:br>
                <a:rPr lang="en-US" sz="1200" dirty="0">
                  <a:solidFill>
                    <a:schemeClr val="tx1"/>
                  </a:solidFill>
                  <a:latin typeface="Arial" charset="0"/>
                </a:rPr>
              </a:br>
              <a:r>
                <a:rPr lang="en-US" sz="1200" b="0" dirty="0">
                  <a:solidFill>
                    <a:schemeClr val="tx1"/>
                  </a:solidFill>
                  <a:latin typeface="Arial" charset="0"/>
                </a:rPr>
                <a:t>(26,928 people)</a:t>
              </a:r>
            </a:p>
          </p:txBody>
        </p:sp>
        <p:pic>
          <p:nvPicPr>
            <p:cNvPr id="168969" name="Picture 15" descr="MC90043261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 y="2352"/>
              <a:ext cx="39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0" name="Picture 16" descr="MC90043261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 y="2352"/>
              <a:ext cx="39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1" name="Picture 17" descr="MC90043161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7" y="2352"/>
              <a:ext cx="39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2" name="Picture 18" descr="MC90043261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 y="2352"/>
              <a:ext cx="39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3" name="Text Box 19"/>
            <p:cNvSpPr txBox="1">
              <a:spLocks noChangeArrowheads="1"/>
            </p:cNvSpPr>
            <p:nvPr/>
          </p:nvSpPr>
          <p:spPr bwMode="auto">
            <a:xfrm>
              <a:off x="1449" y="2685"/>
              <a:ext cx="4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smtClean="0">
                  <a:solidFill>
                    <a:schemeClr val="tx1"/>
                  </a:solidFill>
                  <a:latin typeface="Arial" charset="0"/>
                </a:rPr>
                <a:t>Penny’s</a:t>
              </a:r>
              <a:r>
                <a:rPr lang="en-US" sz="1000" b="0" dirty="0">
                  <a:solidFill>
                    <a:schemeClr val="tx1"/>
                  </a:solidFill>
                  <a:latin typeface="Arial" charset="0"/>
                </a:rPr>
                <a:t/>
              </a:r>
              <a:br>
                <a:rPr lang="en-US" sz="1000" b="0" dirty="0">
                  <a:solidFill>
                    <a:schemeClr val="tx1"/>
                  </a:solidFill>
                  <a:latin typeface="Arial" charset="0"/>
                </a:rPr>
              </a:br>
              <a:r>
                <a:rPr lang="en-US" sz="1000" b="0" dirty="0">
                  <a:solidFill>
                    <a:schemeClr val="tx1"/>
                  </a:solidFill>
                  <a:latin typeface="Arial" charset="0"/>
                </a:rPr>
                <a:t>237 Friends</a:t>
              </a:r>
            </a:p>
          </p:txBody>
        </p:sp>
        <p:sp>
          <p:nvSpPr>
            <p:cNvPr id="168974" name="Text Box 20"/>
            <p:cNvSpPr txBox="1">
              <a:spLocks noChangeArrowheads="1"/>
            </p:cNvSpPr>
            <p:nvPr/>
          </p:nvSpPr>
          <p:spPr bwMode="auto">
            <a:xfrm>
              <a:off x="2479" y="2685"/>
              <a:ext cx="4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smtClean="0">
                  <a:solidFill>
                    <a:schemeClr val="tx1"/>
                  </a:solidFill>
                  <a:latin typeface="Arial" charset="0"/>
                </a:rPr>
                <a:t>Debbie’s</a:t>
              </a:r>
              <a:r>
                <a:rPr lang="en-US" sz="1000" b="0" dirty="0">
                  <a:solidFill>
                    <a:schemeClr val="tx1"/>
                  </a:solidFill>
                  <a:latin typeface="Arial" charset="0"/>
                </a:rPr>
                <a:t/>
              </a:r>
              <a:br>
                <a:rPr lang="en-US" sz="1000" b="0" dirty="0">
                  <a:solidFill>
                    <a:schemeClr val="tx1"/>
                  </a:solidFill>
                  <a:latin typeface="Arial" charset="0"/>
                </a:rPr>
              </a:br>
              <a:r>
                <a:rPr lang="en-US" sz="1000" b="0" dirty="0">
                  <a:solidFill>
                    <a:schemeClr val="tx1"/>
                  </a:solidFill>
                  <a:latin typeface="Arial" charset="0"/>
                </a:rPr>
                <a:t>130 Friends</a:t>
              </a:r>
            </a:p>
          </p:txBody>
        </p:sp>
        <p:sp>
          <p:nvSpPr>
            <p:cNvPr id="168975" name="Text Box 21"/>
            <p:cNvSpPr txBox="1">
              <a:spLocks noChangeArrowheads="1"/>
            </p:cNvSpPr>
            <p:nvPr/>
          </p:nvSpPr>
          <p:spPr bwMode="auto">
            <a:xfrm>
              <a:off x="3018" y="2685"/>
              <a:ext cx="4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smtClean="0">
                  <a:solidFill>
                    <a:schemeClr val="tx1"/>
                  </a:solidFill>
                  <a:latin typeface="Arial" charset="0"/>
                </a:rPr>
                <a:t>Daryl’s</a:t>
              </a:r>
              <a:r>
                <a:rPr lang="en-US" sz="1000" b="0" dirty="0">
                  <a:solidFill>
                    <a:schemeClr val="tx1"/>
                  </a:solidFill>
                  <a:latin typeface="Arial" charset="0"/>
                </a:rPr>
                <a:t/>
              </a:r>
              <a:br>
                <a:rPr lang="en-US" sz="1000" b="0" dirty="0">
                  <a:solidFill>
                    <a:schemeClr val="tx1"/>
                  </a:solidFill>
                  <a:latin typeface="Arial" charset="0"/>
                </a:rPr>
              </a:br>
              <a:r>
                <a:rPr lang="en-US" sz="1000" b="0" dirty="0">
                  <a:solidFill>
                    <a:schemeClr val="tx1"/>
                  </a:solidFill>
                  <a:latin typeface="Arial" charset="0"/>
                </a:rPr>
                <a:t>305 Friends</a:t>
              </a:r>
            </a:p>
          </p:txBody>
        </p:sp>
        <p:sp>
          <p:nvSpPr>
            <p:cNvPr id="168976" name="Text Box 22"/>
            <p:cNvSpPr txBox="1">
              <a:spLocks noChangeArrowheads="1"/>
            </p:cNvSpPr>
            <p:nvPr/>
          </p:nvSpPr>
          <p:spPr bwMode="auto">
            <a:xfrm>
              <a:off x="1964" y="2685"/>
              <a:ext cx="4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a:solidFill>
                    <a:schemeClr val="tx1"/>
                  </a:solidFill>
                  <a:latin typeface="Arial" charset="0"/>
                </a:rPr>
                <a:t>Austin’s</a:t>
              </a:r>
              <a:br>
                <a:rPr lang="en-US" sz="1000" b="0" dirty="0">
                  <a:solidFill>
                    <a:schemeClr val="tx1"/>
                  </a:solidFill>
                  <a:latin typeface="Arial" charset="0"/>
                </a:rPr>
              </a:br>
              <a:r>
                <a:rPr lang="en-US" sz="1000" b="0" dirty="0">
                  <a:solidFill>
                    <a:schemeClr val="tx1"/>
                  </a:solidFill>
                  <a:latin typeface="Arial" charset="0"/>
                </a:rPr>
                <a:t>124 Friends</a:t>
              </a:r>
            </a:p>
          </p:txBody>
        </p:sp>
        <p:pic>
          <p:nvPicPr>
            <p:cNvPr id="168977" name="Picture 23" descr="MC90043161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4" y="2352"/>
              <a:ext cx="39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8" name="Text Box 24"/>
            <p:cNvSpPr txBox="1">
              <a:spLocks noChangeArrowheads="1"/>
            </p:cNvSpPr>
            <p:nvPr/>
          </p:nvSpPr>
          <p:spPr bwMode="auto">
            <a:xfrm>
              <a:off x="315" y="2655"/>
              <a:ext cx="80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Aft>
                  <a:spcPct val="20000"/>
                </a:spcAft>
                <a:buClr>
                  <a:srgbClr val="993366"/>
                </a:buClr>
              </a:pPr>
              <a:r>
                <a:rPr lang="en-US" sz="1000" b="0" dirty="0">
                  <a:solidFill>
                    <a:schemeClr val="tx1"/>
                  </a:solidFill>
                  <a:latin typeface="Arial" charset="0"/>
                </a:rPr>
                <a:t>Average 176 friends</a:t>
              </a:r>
              <a:br>
                <a:rPr lang="en-US" sz="1000" b="0" dirty="0">
                  <a:solidFill>
                    <a:schemeClr val="tx1"/>
                  </a:solidFill>
                  <a:latin typeface="Arial" charset="0"/>
                </a:rPr>
              </a:br>
              <a:r>
                <a:rPr lang="en-US" sz="1000" b="0" dirty="0">
                  <a:solidFill>
                    <a:schemeClr val="tx1"/>
                  </a:solidFill>
                  <a:latin typeface="Arial" charset="0"/>
                </a:rPr>
                <a:t>x Krystal’s 153 friends</a:t>
              </a:r>
            </a:p>
            <a:p>
              <a:pPr algn="ctr" eaLnBrk="1" hangingPunct="1">
                <a:spcAft>
                  <a:spcPct val="20000"/>
                </a:spcAft>
                <a:buClr>
                  <a:srgbClr val="993366"/>
                </a:buClr>
              </a:pPr>
              <a:r>
                <a:rPr lang="en-US" sz="1000" b="0" dirty="0">
                  <a:solidFill>
                    <a:schemeClr val="tx1"/>
                  </a:solidFill>
                  <a:latin typeface="Arial" charset="0"/>
                </a:rPr>
                <a:t>= 26,928 people</a:t>
              </a:r>
            </a:p>
          </p:txBody>
        </p:sp>
        <p:pic>
          <p:nvPicPr>
            <p:cNvPr id="168979" name="Picture 36" descr="MC90043261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0" y="2352"/>
              <a:ext cx="39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80" name="Picture 37" descr="MC90043261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 y="2352"/>
              <a:ext cx="39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81" name="Text Box 38"/>
            <p:cNvSpPr txBox="1">
              <a:spLocks noChangeArrowheads="1"/>
            </p:cNvSpPr>
            <p:nvPr/>
          </p:nvSpPr>
          <p:spPr bwMode="auto">
            <a:xfrm>
              <a:off x="3562" y="2685"/>
              <a:ext cx="4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a:solidFill>
                    <a:schemeClr val="tx1"/>
                  </a:solidFill>
                  <a:latin typeface="Arial" charset="0"/>
                </a:rPr>
                <a:t>Bill’s’</a:t>
              </a:r>
              <a:br>
                <a:rPr lang="en-US" sz="1000" b="0" dirty="0">
                  <a:solidFill>
                    <a:schemeClr val="tx1"/>
                  </a:solidFill>
                  <a:latin typeface="Arial" charset="0"/>
                </a:rPr>
              </a:br>
              <a:r>
                <a:rPr lang="en-US" sz="1000" b="0" dirty="0">
                  <a:solidFill>
                    <a:schemeClr val="tx1"/>
                  </a:solidFill>
                  <a:latin typeface="Arial" charset="0"/>
                </a:rPr>
                <a:t>176 Friends</a:t>
              </a:r>
            </a:p>
          </p:txBody>
        </p:sp>
        <p:sp>
          <p:nvSpPr>
            <p:cNvPr id="168982" name="Text Box 39"/>
            <p:cNvSpPr txBox="1">
              <a:spLocks noChangeArrowheads="1"/>
            </p:cNvSpPr>
            <p:nvPr/>
          </p:nvSpPr>
          <p:spPr bwMode="auto">
            <a:xfrm>
              <a:off x="4065" y="2685"/>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a:solidFill>
                    <a:schemeClr val="tx1"/>
                  </a:solidFill>
                  <a:latin typeface="Arial" charset="0"/>
                </a:rPr>
                <a:t>Lisa’s</a:t>
              </a:r>
              <a:br>
                <a:rPr lang="en-US" sz="1000" b="0" dirty="0">
                  <a:solidFill>
                    <a:schemeClr val="tx1"/>
                  </a:solidFill>
                  <a:latin typeface="Arial" charset="0"/>
                </a:rPr>
              </a:br>
              <a:r>
                <a:rPr lang="en-US" sz="1000" b="0" dirty="0">
                  <a:solidFill>
                    <a:schemeClr val="tx1"/>
                  </a:solidFill>
                  <a:latin typeface="Arial" charset="0"/>
                </a:rPr>
                <a:t>423 Friends</a:t>
              </a:r>
            </a:p>
          </p:txBody>
        </p:sp>
        <p:sp>
          <p:nvSpPr>
            <p:cNvPr id="168983" name="Text Box 40"/>
            <p:cNvSpPr txBox="1">
              <a:spLocks noChangeArrowheads="1"/>
            </p:cNvSpPr>
            <p:nvPr/>
          </p:nvSpPr>
          <p:spPr bwMode="auto">
            <a:xfrm>
              <a:off x="4581" y="2685"/>
              <a:ext cx="4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50000"/>
                </a:spcBef>
                <a:buClr>
                  <a:srgbClr val="993366"/>
                </a:buClr>
              </a:pPr>
              <a:r>
                <a:rPr lang="en-US" sz="1000" b="0" dirty="0">
                  <a:solidFill>
                    <a:schemeClr val="tx1"/>
                  </a:solidFill>
                  <a:latin typeface="Arial" charset="0"/>
                </a:rPr>
                <a:t>Rita’s</a:t>
              </a:r>
              <a:br>
                <a:rPr lang="en-US" sz="1000" b="0" dirty="0">
                  <a:solidFill>
                    <a:schemeClr val="tx1"/>
                  </a:solidFill>
                  <a:latin typeface="Arial" charset="0"/>
                </a:rPr>
              </a:br>
              <a:r>
                <a:rPr lang="en-US" sz="1000" b="0" dirty="0">
                  <a:solidFill>
                    <a:schemeClr val="tx1"/>
                  </a:solidFill>
                  <a:latin typeface="Arial" charset="0"/>
                </a:rPr>
                <a:t>203 Friends</a:t>
              </a:r>
            </a:p>
          </p:txBody>
        </p:sp>
        <p:sp>
          <p:nvSpPr>
            <p:cNvPr id="168984" name="Line 41"/>
            <p:cNvSpPr>
              <a:spLocks noChangeShapeType="1"/>
            </p:cNvSpPr>
            <p:nvPr/>
          </p:nvSpPr>
          <p:spPr bwMode="auto">
            <a:xfrm>
              <a:off x="354" y="2877"/>
              <a:ext cx="7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77611" name="AutoShape 43"/>
            <p:cNvSpPr>
              <a:spLocks noChangeArrowheads="1"/>
            </p:cNvSpPr>
            <p:nvPr/>
          </p:nvSpPr>
          <p:spPr bwMode="auto">
            <a:xfrm>
              <a:off x="1548" y="2882"/>
              <a:ext cx="204" cy="322"/>
            </a:xfrm>
            <a:prstGeom prst="downArrow">
              <a:avLst>
                <a:gd name="adj1" fmla="val 49704"/>
                <a:gd name="adj2" fmla="val 59151"/>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33" name="AutoShape 65"/>
            <p:cNvSpPr>
              <a:spLocks noChangeArrowheads="1"/>
            </p:cNvSpPr>
            <p:nvPr/>
          </p:nvSpPr>
          <p:spPr bwMode="auto">
            <a:xfrm>
              <a:off x="2074" y="2882"/>
              <a:ext cx="204" cy="322"/>
            </a:xfrm>
            <a:prstGeom prst="downArrow">
              <a:avLst>
                <a:gd name="adj1" fmla="val 49704"/>
                <a:gd name="adj2" fmla="val 59152"/>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34" name="AutoShape 66"/>
            <p:cNvSpPr>
              <a:spLocks noChangeArrowheads="1"/>
            </p:cNvSpPr>
            <p:nvPr/>
          </p:nvSpPr>
          <p:spPr bwMode="auto">
            <a:xfrm>
              <a:off x="2600" y="2882"/>
              <a:ext cx="204" cy="322"/>
            </a:xfrm>
            <a:prstGeom prst="downArrow">
              <a:avLst>
                <a:gd name="adj1" fmla="val 49704"/>
                <a:gd name="adj2" fmla="val 59151"/>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35" name="AutoShape 67"/>
            <p:cNvSpPr>
              <a:spLocks noChangeArrowheads="1"/>
            </p:cNvSpPr>
            <p:nvPr/>
          </p:nvSpPr>
          <p:spPr bwMode="auto">
            <a:xfrm>
              <a:off x="3126" y="2882"/>
              <a:ext cx="204" cy="322"/>
            </a:xfrm>
            <a:prstGeom prst="downArrow">
              <a:avLst>
                <a:gd name="adj1" fmla="val 49704"/>
                <a:gd name="adj2" fmla="val 59152"/>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36" name="AutoShape 68"/>
            <p:cNvSpPr>
              <a:spLocks noChangeArrowheads="1"/>
            </p:cNvSpPr>
            <p:nvPr/>
          </p:nvSpPr>
          <p:spPr bwMode="auto">
            <a:xfrm>
              <a:off x="3652" y="2882"/>
              <a:ext cx="204" cy="322"/>
            </a:xfrm>
            <a:prstGeom prst="downArrow">
              <a:avLst>
                <a:gd name="adj1" fmla="val 49704"/>
                <a:gd name="adj2" fmla="val 59151"/>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37" name="AutoShape 69"/>
            <p:cNvSpPr>
              <a:spLocks noChangeArrowheads="1"/>
            </p:cNvSpPr>
            <p:nvPr/>
          </p:nvSpPr>
          <p:spPr bwMode="auto">
            <a:xfrm>
              <a:off x="4178" y="2882"/>
              <a:ext cx="204" cy="322"/>
            </a:xfrm>
            <a:prstGeom prst="downArrow">
              <a:avLst>
                <a:gd name="adj1" fmla="val 49704"/>
                <a:gd name="adj2" fmla="val 59152"/>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38" name="AutoShape 70"/>
            <p:cNvSpPr>
              <a:spLocks noChangeArrowheads="1"/>
            </p:cNvSpPr>
            <p:nvPr/>
          </p:nvSpPr>
          <p:spPr bwMode="auto">
            <a:xfrm>
              <a:off x="4703" y="2882"/>
              <a:ext cx="204" cy="322"/>
            </a:xfrm>
            <a:prstGeom prst="downArrow">
              <a:avLst>
                <a:gd name="adj1" fmla="val 49704"/>
                <a:gd name="adj2" fmla="val 59151"/>
              </a:avLst>
            </a:prstGeom>
            <a:gradFill rotWithShape="1">
              <a:gsLst>
                <a:gs pos="0">
                  <a:schemeClr val="hlink">
                    <a:gamma/>
                    <a:tint val="0"/>
                    <a:invGamma/>
                  </a:schemeClr>
                </a:gs>
                <a:gs pos="100000">
                  <a:schemeClr val="hlink"/>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grpSp>
      <p:grpSp>
        <p:nvGrpSpPr>
          <p:cNvPr id="3" name="Group 84"/>
          <p:cNvGrpSpPr>
            <a:grpSpLocks/>
          </p:cNvGrpSpPr>
          <p:nvPr/>
        </p:nvGrpSpPr>
        <p:grpSpPr bwMode="auto">
          <a:xfrm>
            <a:off x="444500" y="4810125"/>
            <a:ext cx="8258175" cy="1282700"/>
            <a:chOff x="280" y="3072"/>
            <a:chExt cx="5202" cy="808"/>
          </a:xfrm>
        </p:grpSpPr>
        <p:sp>
          <p:nvSpPr>
            <p:cNvPr id="168993" name="AutoShape 2"/>
            <p:cNvSpPr>
              <a:spLocks noChangeArrowheads="1"/>
            </p:cNvSpPr>
            <p:nvPr/>
          </p:nvSpPr>
          <p:spPr bwMode="auto">
            <a:xfrm>
              <a:off x="4136" y="3221"/>
              <a:ext cx="1346" cy="598"/>
            </a:xfrm>
            <a:prstGeom prst="homePlate">
              <a:avLst>
                <a:gd name="adj" fmla="val 42828"/>
              </a:avLst>
            </a:prstGeom>
            <a:gradFill rotWithShape="1">
              <a:gsLst>
                <a:gs pos="0">
                  <a:srgbClr val="FFFFFF"/>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nchor="ctr"/>
            <a:lstStyle/>
            <a:p>
              <a:pPr algn="r">
                <a:spcBef>
                  <a:spcPct val="45000"/>
                </a:spcBef>
                <a:buClr>
                  <a:srgbClr val="993366"/>
                </a:buClr>
              </a:pPr>
              <a:r>
                <a:rPr lang="en-US" sz="1200" dirty="0">
                  <a:solidFill>
                    <a:schemeClr val="tx1"/>
                  </a:solidFill>
                  <a:latin typeface="Arial" charset="0"/>
                </a:rPr>
                <a:t>4.7   </a:t>
              </a:r>
              <a:br>
                <a:rPr lang="en-US" sz="1200" dirty="0">
                  <a:solidFill>
                    <a:schemeClr val="tx1"/>
                  </a:solidFill>
                  <a:latin typeface="Arial" charset="0"/>
                </a:rPr>
              </a:br>
              <a:r>
                <a:rPr lang="en-US" sz="1000" dirty="0">
                  <a:solidFill>
                    <a:schemeClr val="tx1"/>
                  </a:solidFill>
                  <a:latin typeface="Arial" charset="0"/>
                </a:rPr>
                <a:t>million</a:t>
              </a:r>
              <a:r>
                <a:rPr lang="en-US" sz="1000" b="0" dirty="0">
                  <a:solidFill>
                    <a:schemeClr val="tx1"/>
                  </a:solidFill>
                  <a:latin typeface="Arial" charset="0"/>
                </a:rPr>
                <a:t/>
              </a:r>
              <a:br>
                <a:rPr lang="en-US" sz="1000" b="0" dirty="0">
                  <a:solidFill>
                    <a:schemeClr val="tx1"/>
                  </a:solidFill>
                  <a:latin typeface="Arial" charset="0"/>
                </a:rPr>
              </a:br>
              <a:r>
                <a:rPr lang="en-US" sz="1200" b="0" dirty="0">
                  <a:solidFill>
                    <a:schemeClr val="tx1"/>
                  </a:solidFill>
                  <a:latin typeface="Arial" charset="0"/>
                </a:rPr>
                <a:t> </a:t>
              </a:r>
              <a:r>
                <a:rPr lang="en-US" sz="1000" dirty="0">
                  <a:solidFill>
                    <a:schemeClr val="tx1"/>
                  </a:solidFill>
                  <a:latin typeface="Arial" charset="0"/>
                </a:rPr>
                <a:t>people</a:t>
              </a:r>
            </a:p>
          </p:txBody>
        </p:sp>
        <p:sp>
          <p:nvSpPr>
            <p:cNvPr id="168994" name="Text Box 13"/>
            <p:cNvSpPr txBox="1">
              <a:spLocks noChangeArrowheads="1"/>
            </p:cNvSpPr>
            <p:nvPr/>
          </p:nvSpPr>
          <p:spPr bwMode="auto">
            <a:xfrm>
              <a:off x="280" y="3072"/>
              <a:ext cx="1089"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spcAft>
                  <a:spcPct val="20000"/>
                </a:spcAft>
                <a:buClr>
                  <a:srgbClr val="993366"/>
                </a:buClr>
              </a:pPr>
              <a:r>
                <a:rPr lang="en-US" sz="1200" b="0" dirty="0">
                  <a:solidFill>
                    <a:schemeClr val="tx1"/>
                  </a:solidFill>
                  <a:latin typeface="Arial" charset="0"/>
                </a:rPr>
                <a:t>Level 4</a:t>
              </a:r>
            </a:p>
            <a:p>
              <a:pPr eaLnBrk="1" hangingPunct="1">
                <a:spcAft>
                  <a:spcPct val="20000"/>
                </a:spcAft>
                <a:buClr>
                  <a:srgbClr val="993366"/>
                </a:buClr>
              </a:pPr>
              <a:r>
                <a:rPr lang="en-US" sz="1200" dirty="0">
                  <a:solidFill>
                    <a:schemeClr val="tx1"/>
                  </a:solidFill>
                  <a:latin typeface="Arial" charset="0"/>
                </a:rPr>
                <a:t>Their Friends’ Friends</a:t>
              </a:r>
              <a:br>
                <a:rPr lang="en-US" sz="1200" dirty="0">
                  <a:solidFill>
                    <a:schemeClr val="tx1"/>
                  </a:solidFill>
                  <a:latin typeface="Arial" charset="0"/>
                </a:rPr>
              </a:br>
              <a:r>
                <a:rPr lang="en-US" sz="1000" b="0" dirty="0">
                  <a:solidFill>
                    <a:schemeClr val="tx1"/>
                  </a:solidFill>
                  <a:latin typeface="Arial" charset="0"/>
                </a:rPr>
                <a:t>(Over 4.7 million people)</a:t>
              </a:r>
            </a:p>
          </p:txBody>
        </p:sp>
        <p:sp>
          <p:nvSpPr>
            <p:cNvPr id="168995" name="Text Box 14"/>
            <p:cNvSpPr txBox="1">
              <a:spLocks noChangeArrowheads="1"/>
            </p:cNvSpPr>
            <p:nvPr/>
          </p:nvSpPr>
          <p:spPr bwMode="auto">
            <a:xfrm>
              <a:off x="344" y="3477"/>
              <a:ext cx="84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Aft>
                  <a:spcPct val="20000"/>
                </a:spcAft>
                <a:buClr>
                  <a:srgbClr val="993366"/>
                </a:buClr>
              </a:pPr>
              <a:r>
                <a:rPr lang="en-US" sz="1000" b="0" dirty="0">
                  <a:solidFill>
                    <a:schemeClr val="tx1"/>
                  </a:solidFill>
                  <a:latin typeface="Arial" charset="0"/>
                </a:rPr>
                <a:t>Average 176 friends</a:t>
              </a:r>
              <a:br>
                <a:rPr lang="en-US" sz="1000" b="0" dirty="0">
                  <a:solidFill>
                    <a:schemeClr val="tx1"/>
                  </a:solidFill>
                  <a:latin typeface="Arial" charset="0"/>
                </a:rPr>
              </a:br>
              <a:r>
                <a:rPr lang="en-US" sz="1000" b="0" dirty="0">
                  <a:solidFill>
                    <a:schemeClr val="tx1"/>
                  </a:solidFill>
                  <a:latin typeface="Arial" charset="0"/>
                </a:rPr>
                <a:t>     x 28,928 people</a:t>
              </a:r>
            </a:p>
            <a:p>
              <a:pPr algn="ctr" eaLnBrk="1" hangingPunct="1">
                <a:spcAft>
                  <a:spcPct val="20000"/>
                </a:spcAft>
                <a:buClr>
                  <a:srgbClr val="993366"/>
                </a:buClr>
              </a:pPr>
              <a:endParaRPr lang="en-US" sz="300" b="0" dirty="0" smtClean="0">
                <a:solidFill>
                  <a:schemeClr val="tx1"/>
                </a:solidFill>
                <a:latin typeface="Arial" charset="0"/>
              </a:endParaRPr>
            </a:p>
            <a:p>
              <a:pPr algn="ctr" eaLnBrk="1" hangingPunct="1">
                <a:spcAft>
                  <a:spcPct val="20000"/>
                </a:spcAft>
                <a:buClr>
                  <a:srgbClr val="993366"/>
                </a:buClr>
              </a:pPr>
              <a:r>
                <a:rPr lang="en-US" sz="1000" b="0" dirty="0" smtClean="0">
                  <a:solidFill>
                    <a:schemeClr val="tx1"/>
                  </a:solidFill>
                  <a:latin typeface="Arial" charset="0"/>
                </a:rPr>
                <a:t>= </a:t>
              </a:r>
              <a:r>
                <a:rPr lang="en-US" sz="1000" b="0" dirty="0">
                  <a:solidFill>
                    <a:schemeClr val="tx1"/>
                  </a:solidFill>
                  <a:latin typeface="Arial" charset="0"/>
                </a:rPr>
                <a:t>4,739,328 people</a:t>
              </a:r>
            </a:p>
          </p:txBody>
        </p:sp>
        <p:sp>
          <p:nvSpPr>
            <p:cNvPr id="168996" name="Line 42"/>
            <p:cNvSpPr>
              <a:spLocks noChangeShapeType="1"/>
            </p:cNvSpPr>
            <p:nvPr/>
          </p:nvSpPr>
          <p:spPr bwMode="auto">
            <a:xfrm>
              <a:off x="407" y="3736"/>
              <a:ext cx="7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8997" name="AutoShape 71"/>
            <p:cNvSpPr>
              <a:spLocks noChangeArrowheads="1"/>
            </p:cNvSpPr>
            <p:nvPr/>
          </p:nvSpPr>
          <p:spPr bwMode="auto">
            <a:xfrm>
              <a:off x="1425"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smtClean="0">
                  <a:solidFill>
                    <a:schemeClr val="tx1"/>
                  </a:solidFill>
                  <a:latin typeface="Arial" charset="0"/>
                </a:rPr>
                <a:t>Penny’s</a:t>
              </a:r>
              <a:r>
                <a:rPr lang="en-US" sz="1000" b="0" dirty="0">
                  <a:solidFill>
                    <a:schemeClr val="tx1"/>
                  </a:solidFill>
                  <a:latin typeface="Arial" charset="0"/>
                </a:rPr>
                <a:t/>
              </a:r>
              <a:br>
                <a:rPr lang="en-US" sz="1000" b="0" dirty="0">
                  <a:solidFill>
                    <a:schemeClr val="tx1"/>
                  </a:solidFill>
                  <a:latin typeface="Arial" charset="0"/>
                </a:rPr>
              </a:br>
              <a:r>
                <a:rPr lang="en-US" sz="1000" b="0" dirty="0">
                  <a:solidFill>
                    <a:schemeClr val="tx1"/>
                  </a:solidFill>
                  <a:latin typeface="Arial" charset="0"/>
                </a:rPr>
                <a:t>Friends’ 41,475 friends</a:t>
              </a:r>
            </a:p>
          </p:txBody>
        </p:sp>
        <p:sp>
          <p:nvSpPr>
            <p:cNvPr id="168998" name="AutoShape 72"/>
            <p:cNvSpPr>
              <a:spLocks noChangeArrowheads="1"/>
            </p:cNvSpPr>
            <p:nvPr/>
          </p:nvSpPr>
          <p:spPr bwMode="auto">
            <a:xfrm>
              <a:off x="1952"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a:solidFill>
                    <a:schemeClr val="tx1"/>
                  </a:solidFill>
                  <a:latin typeface="Arial" charset="0"/>
                </a:rPr>
                <a:t>Austin’s</a:t>
              </a:r>
              <a:br>
                <a:rPr lang="en-US" sz="1000" b="0" dirty="0">
                  <a:solidFill>
                    <a:schemeClr val="tx1"/>
                  </a:solidFill>
                  <a:latin typeface="Arial" charset="0"/>
                </a:rPr>
              </a:br>
              <a:r>
                <a:rPr lang="en-US" sz="1000" b="0" dirty="0">
                  <a:solidFill>
                    <a:schemeClr val="tx1"/>
                  </a:solidFill>
                  <a:latin typeface="Arial" charset="0"/>
                </a:rPr>
                <a:t>Friends’ 14,200 friends</a:t>
              </a:r>
            </a:p>
          </p:txBody>
        </p:sp>
        <p:sp>
          <p:nvSpPr>
            <p:cNvPr id="168999" name="AutoShape 73"/>
            <p:cNvSpPr>
              <a:spLocks noChangeArrowheads="1"/>
            </p:cNvSpPr>
            <p:nvPr/>
          </p:nvSpPr>
          <p:spPr bwMode="auto">
            <a:xfrm>
              <a:off x="3521"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a:solidFill>
                    <a:schemeClr val="tx1"/>
                  </a:solidFill>
                  <a:latin typeface="Arial" charset="0"/>
                </a:rPr>
                <a:t>Bill’s</a:t>
              </a:r>
              <a:br>
                <a:rPr lang="en-US" sz="1000" b="0" dirty="0">
                  <a:solidFill>
                    <a:schemeClr val="tx1"/>
                  </a:solidFill>
                  <a:latin typeface="Arial" charset="0"/>
                </a:rPr>
              </a:br>
              <a:r>
                <a:rPr lang="en-US" sz="1000" b="0" dirty="0">
                  <a:solidFill>
                    <a:schemeClr val="tx1"/>
                  </a:solidFill>
                  <a:latin typeface="Arial" charset="0"/>
                </a:rPr>
                <a:t>Friends’ 17,500 friends</a:t>
              </a:r>
            </a:p>
          </p:txBody>
        </p:sp>
        <p:sp>
          <p:nvSpPr>
            <p:cNvPr id="169000" name="AutoShape 74"/>
            <p:cNvSpPr>
              <a:spLocks noChangeArrowheads="1"/>
            </p:cNvSpPr>
            <p:nvPr/>
          </p:nvSpPr>
          <p:spPr bwMode="auto">
            <a:xfrm>
              <a:off x="4048"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a:solidFill>
                    <a:schemeClr val="tx1"/>
                  </a:solidFill>
                  <a:latin typeface="Arial" charset="0"/>
                </a:rPr>
                <a:t>Lisa’s</a:t>
              </a:r>
              <a:br>
                <a:rPr lang="en-US" sz="1000" b="0" dirty="0">
                  <a:solidFill>
                    <a:schemeClr val="tx1"/>
                  </a:solidFill>
                  <a:latin typeface="Arial" charset="0"/>
                </a:rPr>
              </a:br>
              <a:r>
                <a:rPr lang="en-US" sz="1000" b="0" dirty="0">
                  <a:solidFill>
                    <a:schemeClr val="tx1"/>
                  </a:solidFill>
                  <a:latin typeface="Arial" charset="0"/>
                </a:rPr>
                <a:t>Friends’ 34,200 friends</a:t>
              </a:r>
            </a:p>
          </p:txBody>
        </p:sp>
        <p:sp>
          <p:nvSpPr>
            <p:cNvPr id="169001" name="AutoShape 75"/>
            <p:cNvSpPr>
              <a:spLocks noChangeArrowheads="1"/>
            </p:cNvSpPr>
            <p:nvPr/>
          </p:nvSpPr>
          <p:spPr bwMode="auto">
            <a:xfrm>
              <a:off x="4586"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a:solidFill>
                    <a:schemeClr val="tx1"/>
                  </a:solidFill>
                  <a:latin typeface="Arial" charset="0"/>
                </a:rPr>
                <a:t>Rita’s</a:t>
              </a:r>
              <a:br>
                <a:rPr lang="en-US" sz="1000" b="0" dirty="0">
                  <a:solidFill>
                    <a:schemeClr val="tx1"/>
                  </a:solidFill>
                  <a:latin typeface="Arial" charset="0"/>
                </a:rPr>
              </a:br>
              <a:r>
                <a:rPr lang="en-US" sz="1000" b="0" dirty="0">
                  <a:solidFill>
                    <a:schemeClr val="tx1"/>
                  </a:solidFill>
                  <a:latin typeface="Arial" charset="0"/>
                </a:rPr>
                <a:t>Friends’ 64,525 friends</a:t>
              </a:r>
            </a:p>
          </p:txBody>
        </p:sp>
        <p:sp>
          <p:nvSpPr>
            <p:cNvPr id="169002" name="AutoShape 76"/>
            <p:cNvSpPr>
              <a:spLocks noChangeArrowheads="1"/>
            </p:cNvSpPr>
            <p:nvPr/>
          </p:nvSpPr>
          <p:spPr bwMode="auto">
            <a:xfrm>
              <a:off x="2479"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smtClean="0">
                  <a:solidFill>
                    <a:schemeClr val="tx1"/>
                  </a:solidFill>
                  <a:latin typeface="Arial" charset="0"/>
                </a:rPr>
                <a:t>Debbie’s</a:t>
              </a:r>
              <a:r>
                <a:rPr lang="en-US" sz="1000" b="0" dirty="0">
                  <a:solidFill>
                    <a:schemeClr val="tx1"/>
                  </a:solidFill>
                  <a:latin typeface="Arial" charset="0"/>
                </a:rPr>
                <a:t/>
              </a:r>
              <a:br>
                <a:rPr lang="en-US" sz="1000" b="0" dirty="0">
                  <a:solidFill>
                    <a:schemeClr val="tx1"/>
                  </a:solidFill>
                  <a:latin typeface="Arial" charset="0"/>
                </a:rPr>
              </a:br>
              <a:r>
                <a:rPr lang="en-US" sz="1000" b="0" dirty="0">
                  <a:solidFill>
                    <a:schemeClr val="tx1"/>
                  </a:solidFill>
                  <a:latin typeface="Arial" charset="0"/>
                </a:rPr>
                <a:t>Friends’ 22,750 friends</a:t>
              </a:r>
            </a:p>
          </p:txBody>
        </p:sp>
        <p:sp>
          <p:nvSpPr>
            <p:cNvPr id="169003" name="AutoShape 77"/>
            <p:cNvSpPr>
              <a:spLocks noChangeArrowheads="1"/>
            </p:cNvSpPr>
            <p:nvPr/>
          </p:nvSpPr>
          <p:spPr bwMode="auto">
            <a:xfrm>
              <a:off x="3000" y="3226"/>
              <a:ext cx="450" cy="542"/>
            </a:xfrm>
            <a:prstGeom prst="bevel">
              <a:avLst>
                <a:gd name="adj" fmla="val 12500"/>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pPr algn="ctr">
                <a:spcBef>
                  <a:spcPct val="50000"/>
                </a:spcBef>
                <a:buClr>
                  <a:srgbClr val="993366"/>
                </a:buClr>
              </a:pPr>
              <a:r>
                <a:rPr lang="en-US" sz="1000" b="0" dirty="0" smtClean="0">
                  <a:solidFill>
                    <a:schemeClr val="tx1"/>
                  </a:solidFill>
                  <a:latin typeface="Arial" charset="0"/>
                </a:rPr>
                <a:t>Daryl’s</a:t>
              </a:r>
              <a:r>
                <a:rPr lang="en-US" sz="1000" b="0" dirty="0">
                  <a:solidFill>
                    <a:schemeClr val="tx1"/>
                  </a:solidFill>
                  <a:latin typeface="Arial" charset="0"/>
                </a:rPr>
                <a:t/>
              </a:r>
              <a:br>
                <a:rPr lang="en-US" sz="1000" b="0" dirty="0">
                  <a:solidFill>
                    <a:schemeClr val="tx1"/>
                  </a:solidFill>
                  <a:latin typeface="Arial" charset="0"/>
                </a:rPr>
              </a:br>
              <a:r>
                <a:rPr lang="en-US" sz="1000" b="0" dirty="0">
                  <a:solidFill>
                    <a:schemeClr val="tx1"/>
                  </a:solidFill>
                  <a:latin typeface="Arial" charset="0"/>
                </a:rPr>
                <a:t>Friends’ 53,375 friends</a:t>
              </a:r>
            </a:p>
          </p:txBody>
        </p:sp>
      </p:grpSp>
      <p:sp>
        <p:nvSpPr>
          <p:cNvPr id="27733" name="Text Box 85"/>
          <p:cNvSpPr txBox="1">
            <a:spLocks noChangeArrowheads="1"/>
          </p:cNvSpPr>
          <p:nvPr/>
        </p:nvSpPr>
        <p:spPr bwMode="auto">
          <a:xfrm>
            <a:off x="1390650" y="6022975"/>
            <a:ext cx="651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spcBef>
                <a:spcPct val="30000"/>
              </a:spcBef>
            </a:pPr>
            <a:r>
              <a:rPr lang="en-US" sz="1800" b="0" dirty="0">
                <a:solidFill>
                  <a:srgbClr val="AA272F"/>
                </a:solidFill>
              </a:rPr>
              <a:t>One person’s post grows exponentially based on “friending”.</a:t>
            </a:r>
            <a:endParaRPr lang="en-US" sz="1800" dirty="0">
              <a:solidFill>
                <a:srgbClr val="AA272F"/>
              </a:solidFill>
            </a:endParaRPr>
          </a:p>
        </p:txBody>
      </p:sp>
      <p:grpSp>
        <p:nvGrpSpPr>
          <p:cNvPr id="169005" name="Group 87"/>
          <p:cNvGrpSpPr>
            <a:grpSpLocks/>
          </p:cNvGrpSpPr>
          <p:nvPr/>
        </p:nvGrpSpPr>
        <p:grpSpPr bwMode="auto">
          <a:xfrm>
            <a:off x="481013" y="1116013"/>
            <a:ext cx="8189912" cy="1298575"/>
            <a:chOff x="303" y="703"/>
            <a:chExt cx="5159" cy="818"/>
          </a:xfrm>
        </p:grpSpPr>
        <p:sp>
          <p:nvSpPr>
            <p:cNvPr id="169006" name="Line 7"/>
            <p:cNvSpPr>
              <a:spLocks noChangeShapeType="1"/>
            </p:cNvSpPr>
            <p:nvPr/>
          </p:nvSpPr>
          <p:spPr bwMode="auto">
            <a:xfrm>
              <a:off x="303" y="1412"/>
              <a:ext cx="49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007" name="Text Box 10"/>
            <p:cNvSpPr txBox="1">
              <a:spLocks noChangeArrowheads="1"/>
            </p:cNvSpPr>
            <p:nvPr/>
          </p:nvSpPr>
          <p:spPr bwMode="auto">
            <a:xfrm>
              <a:off x="315" y="857"/>
              <a:ext cx="874"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spcAft>
                  <a:spcPct val="20000"/>
                </a:spcAft>
                <a:buClr>
                  <a:srgbClr val="993366"/>
                </a:buClr>
              </a:pPr>
              <a:r>
                <a:rPr lang="en-US" sz="1200" b="0" dirty="0">
                  <a:solidFill>
                    <a:schemeClr val="tx1"/>
                  </a:solidFill>
                  <a:latin typeface="Arial" charset="0"/>
                </a:rPr>
                <a:t>Level 1</a:t>
              </a:r>
            </a:p>
            <a:p>
              <a:pPr eaLnBrk="1" hangingPunct="1">
                <a:spcAft>
                  <a:spcPct val="20000"/>
                </a:spcAft>
                <a:buClr>
                  <a:srgbClr val="993366"/>
                </a:buClr>
              </a:pPr>
              <a:r>
                <a:rPr lang="en-US" sz="1200" dirty="0" smtClean="0">
                  <a:solidFill>
                    <a:schemeClr val="tx1"/>
                  </a:solidFill>
                  <a:latin typeface="Arial" charset="0"/>
                </a:rPr>
                <a:t>Krystal</a:t>
              </a:r>
              <a:endParaRPr lang="en-US" sz="1200" dirty="0">
                <a:solidFill>
                  <a:schemeClr val="tx1"/>
                </a:solidFill>
                <a:latin typeface="Arial" charset="0"/>
              </a:endParaRPr>
            </a:p>
            <a:p>
              <a:pPr eaLnBrk="1" hangingPunct="1">
                <a:spcAft>
                  <a:spcPct val="20000"/>
                </a:spcAft>
                <a:buClr>
                  <a:srgbClr val="993366"/>
                </a:buClr>
              </a:pPr>
              <a:r>
                <a:rPr lang="en-US" sz="1200" b="0" dirty="0">
                  <a:solidFill>
                    <a:schemeClr val="tx1"/>
                  </a:solidFill>
                  <a:latin typeface="Arial" charset="0"/>
                </a:rPr>
                <a:t>(1 person)</a:t>
              </a:r>
            </a:p>
          </p:txBody>
        </p:sp>
        <p:sp>
          <p:nvSpPr>
            <p:cNvPr id="169008" name="AutoShape 25"/>
            <p:cNvSpPr>
              <a:spLocks noChangeArrowheads="1"/>
            </p:cNvSpPr>
            <p:nvPr/>
          </p:nvSpPr>
          <p:spPr bwMode="auto">
            <a:xfrm>
              <a:off x="2953" y="1267"/>
              <a:ext cx="252" cy="254"/>
            </a:xfrm>
            <a:prstGeom prst="downArrow">
              <a:avLst>
                <a:gd name="adj1" fmla="val 49704"/>
                <a:gd name="adj2" fmla="val 36435"/>
              </a:avLst>
            </a:prstGeom>
            <a:gradFill rotWithShape="1">
              <a:gsLst>
                <a:gs pos="0">
                  <a:srgbClr val="FFFFFF"/>
                </a:gs>
                <a:gs pos="100000">
                  <a:srgbClr val="0730C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45000"/>
                </a:spcBef>
                <a:buClr>
                  <a:srgbClr val="993366"/>
                </a:buClr>
              </a:pPr>
              <a:endParaRPr lang="en-US" sz="1800" b="0" dirty="0">
                <a:solidFill>
                  <a:schemeClr val="tx1"/>
                </a:solidFill>
                <a:latin typeface="Arial" charset="0"/>
              </a:endParaRPr>
            </a:p>
          </p:txBody>
        </p:sp>
        <p:sp>
          <p:nvSpPr>
            <p:cNvPr id="169009" name="TextBox 79"/>
            <p:cNvSpPr txBox="1">
              <a:spLocks noChangeArrowheads="1"/>
            </p:cNvSpPr>
            <p:nvPr/>
          </p:nvSpPr>
          <p:spPr bwMode="auto">
            <a:xfrm>
              <a:off x="3277" y="703"/>
              <a:ext cx="2185"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spcBef>
                  <a:spcPct val="45000"/>
                </a:spcBef>
                <a:buClr>
                  <a:srgbClr val="993366"/>
                </a:buClr>
              </a:pPr>
              <a:r>
                <a:rPr lang="en-US" sz="1600" b="0" dirty="0">
                  <a:solidFill>
                    <a:schemeClr val="tx1"/>
                  </a:solidFill>
                  <a:latin typeface="Arial" charset="0"/>
                </a:rPr>
                <a:t>Krystal posts information about a patient she treated in the ED on her Facebook page and how interesting the case was.</a:t>
              </a:r>
            </a:p>
          </p:txBody>
        </p:sp>
        <p:pic>
          <p:nvPicPr>
            <p:cNvPr id="169010" name="Picture 80" descr="MP90044839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 y="712"/>
              <a:ext cx="437"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01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7" y="814"/>
              <a:ext cx="118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2"/>
          <p:cNvGrpSpPr>
            <a:grpSpLocks/>
          </p:cNvGrpSpPr>
          <p:nvPr/>
        </p:nvGrpSpPr>
        <p:grpSpPr bwMode="auto">
          <a:xfrm>
            <a:off x="500063" y="2387600"/>
            <a:ext cx="8166100" cy="1271588"/>
            <a:chOff x="315" y="1504"/>
            <a:chExt cx="5144" cy="801"/>
          </a:xfrm>
        </p:grpSpPr>
        <p:sp>
          <p:nvSpPr>
            <p:cNvPr id="877572" name="AutoShape 4"/>
            <p:cNvSpPr>
              <a:spLocks noChangeArrowheads="1"/>
            </p:cNvSpPr>
            <p:nvPr/>
          </p:nvSpPr>
          <p:spPr bwMode="auto">
            <a:xfrm>
              <a:off x="4633" y="1509"/>
              <a:ext cx="826" cy="559"/>
            </a:xfrm>
            <a:prstGeom prst="homePlate">
              <a:avLst>
                <a:gd name="adj" fmla="val 40307"/>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lIns="0" rIns="0" anchor="ctr"/>
            <a:lstStyle/>
            <a:p>
              <a:pPr algn="r">
                <a:spcBef>
                  <a:spcPct val="45000"/>
                </a:spcBef>
                <a:buClr>
                  <a:srgbClr val="993366"/>
                </a:buClr>
                <a:defRPr/>
              </a:pPr>
              <a:r>
                <a:rPr lang="en-US" sz="1200" dirty="0">
                  <a:solidFill>
                    <a:schemeClr val="tx1"/>
                  </a:solidFill>
                  <a:latin typeface="Arial" charset="0"/>
                </a:rPr>
                <a:t>153  </a:t>
              </a:r>
              <a:r>
                <a:rPr lang="en-US" sz="1200" b="0" dirty="0">
                  <a:solidFill>
                    <a:schemeClr val="tx1"/>
                  </a:solidFill>
                  <a:latin typeface="Arial" charset="0"/>
                </a:rPr>
                <a:t/>
              </a:r>
              <a:br>
                <a:rPr lang="en-US" sz="1200" b="0" dirty="0">
                  <a:solidFill>
                    <a:schemeClr val="tx1"/>
                  </a:solidFill>
                  <a:latin typeface="Arial" charset="0"/>
                </a:rPr>
              </a:br>
              <a:r>
                <a:rPr lang="en-US" sz="1200" b="0" dirty="0">
                  <a:solidFill>
                    <a:schemeClr val="tx1"/>
                  </a:solidFill>
                  <a:latin typeface="Arial" charset="0"/>
                </a:rPr>
                <a:t> </a:t>
              </a:r>
              <a:r>
                <a:rPr lang="en-US" sz="1000" dirty="0">
                  <a:solidFill>
                    <a:schemeClr val="tx1"/>
                  </a:solidFill>
                  <a:latin typeface="Arial" charset="0"/>
                </a:rPr>
                <a:t>friends</a:t>
              </a:r>
            </a:p>
          </p:txBody>
        </p:sp>
        <p:sp>
          <p:nvSpPr>
            <p:cNvPr id="169014" name="Line 8"/>
            <p:cNvSpPr>
              <a:spLocks noChangeShapeType="1"/>
            </p:cNvSpPr>
            <p:nvPr/>
          </p:nvSpPr>
          <p:spPr bwMode="auto">
            <a:xfrm>
              <a:off x="315" y="2139"/>
              <a:ext cx="490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015" name="Text Box 11"/>
            <p:cNvSpPr txBox="1">
              <a:spLocks noChangeArrowheads="1"/>
            </p:cNvSpPr>
            <p:nvPr/>
          </p:nvSpPr>
          <p:spPr bwMode="auto">
            <a:xfrm>
              <a:off x="321" y="1504"/>
              <a:ext cx="991"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eaLnBrk="1" hangingPunct="1">
                <a:spcAft>
                  <a:spcPct val="20000"/>
                </a:spcAft>
                <a:buClr>
                  <a:srgbClr val="993366"/>
                </a:buClr>
              </a:pPr>
              <a:r>
                <a:rPr lang="en-US" sz="1200" b="0" dirty="0">
                  <a:solidFill>
                    <a:schemeClr val="tx1"/>
                  </a:solidFill>
                  <a:latin typeface="Arial" charset="0"/>
                </a:rPr>
                <a:t>Level 2</a:t>
              </a:r>
            </a:p>
            <a:p>
              <a:pPr eaLnBrk="1" hangingPunct="1">
                <a:spcAft>
                  <a:spcPct val="20000"/>
                </a:spcAft>
                <a:buClr>
                  <a:srgbClr val="993366"/>
                </a:buClr>
              </a:pPr>
              <a:r>
                <a:rPr lang="en-US" sz="1200" dirty="0">
                  <a:solidFill>
                    <a:schemeClr val="tx1"/>
                  </a:solidFill>
                  <a:latin typeface="Arial" charset="0"/>
                </a:rPr>
                <a:t>Krystal’s Friends</a:t>
              </a:r>
            </a:p>
            <a:p>
              <a:pPr eaLnBrk="1" hangingPunct="1">
                <a:spcAft>
                  <a:spcPct val="20000"/>
                </a:spcAft>
                <a:buClr>
                  <a:srgbClr val="993366"/>
                </a:buClr>
              </a:pPr>
              <a:r>
                <a:rPr lang="en-US" sz="1200" b="0" dirty="0">
                  <a:solidFill>
                    <a:schemeClr val="tx1"/>
                  </a:solidFill>
                  <a:latin typeface="Arial" charset="0"/>
                </a:rPr>
                <a:t>(153 friends)</a:t>
              </a:r>
            </a:p>
          </p:txBody>
        </p:sp>
        <p:sp>
          <p:nvSpPr>
            <p:cNvPr id="877597" name="AutoShape 29"/>
            <p:cNvSpPr>
              <a:spLocks noChangeArrowheads="1"/>
            </p:cNvSpPr>
            <p:nvPr/>
          </p:nvSpPr>
          <p:spPr bwMode="auto">
            <a:xfrm>
              <a:off x="1572"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598" name="AutoShape 30"/>
            <p:cNvSpPr>
              <a:spLocks noChangeArrowheads="1"/>
            </p:cNvSpPr>
            <p:nvPr/>
          </p:nvSpPr>
          <p:spPr bwMode="auto">
            <a:xfrm>
              <a:off x="2105"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599" name="AutoShape 31"/>
            <p:cNvSpPr>
              <a:spLocks noChangeArrowheads="1"/>
            </p:cNvSpPr>
            <p:nvPr/>
          </p:nvSpPr>
          <p:spPr bwMode="auto">
            <a:xfrm>
              <a:off x="2625"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00" name="AutoShape 32"/>
            <p:cNvSpPr>
              <a:spLocks noChangeArrowheads="1"/>
            </p:cNvSpPr>
            <p:nvPr/>
          </p:nvSpPr>
          <p:spPr bwMode="auto">
            <a:xfrm>
              <a:off x="3158"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01" name="AutoShape 33"/>
            <p:cNvSpPr>
              <a:spLocks noChangeArrowheads="1"/>
            </p:cNvSpPr>
            <p:nvPr/>
          </p:nvSpPr>
          <p:spPr bwMode="auto">
            <a:xfrm>
              <a:off x="3688"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02" name="AutoShape 34"/>
            <p:cNvSpPr>
              <a:spLocks noChangeArrowheads="1"/>
            </p:cNvSpPr>
            <p:nvPr/>
          </p:nvSpPr>
          <p:spPr bwMode="auto">
            <a:xfrm>
              <a:off x="4192"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sp>
          <p:nvSpPr>
            <p:cNvPr id="877603" name="AutoShape 35"/>
            <p:cNvSpPr>
              <a:spLocks noChangeArrowheads="1"/>
            </p:cNvSpPr>
            <p:nvPr/>
          </p:nvSpPr>
          <p:spPr bwMode="auto">
            <a:xfrm>
              <a:off x="4706" y="2034"/>
              <a:ext cx="169" cy="271"/>
            </a:xfrm>
            <a:prstGeom prst="downArrow">
              <a:avLst>
                <a:gd name="adj1" fmla="val 49704"/>
                <a:gd name="adj2" fmla="val 60177"/>
              </a:avLst>
            </a:prstGeom>
            <a:gradFill rotWithShape="1">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spcBef>
                  <a:spcPct val="45000"/>
                </a:spcBef>
                <a:buClr>
                  <a:srgbClr val="993366"/>
                </a:buClr>
                <a:defRPr/>
              </a:pPr>
              <a:endParaRPr lang="en-US" sz="1800" b="0" dirty="0">
                <a:solidFill>
                  <a:schemeClr val="tx1"/>
                </a:solidFill>
                <a:latin typeface="Arial" charset="0"/>
              </a:endParaRPr>
            </a:p>
          </p:txBody>
        </p:sp>
        <p:grpSp>
          <p:nvGrpSpPr>
            <p:cNvPr id="169023" name="Group 63"/>
            <p:cNvGrpSpPr>
              <a:grpSpLocks/>
            </p:cNvGrpSpPr>
            <p:nvPr/>
          </p:nvGrpSpPr>
          <p:grpSpPr bwMode="auto">
            <a:xfrm>
              <a:off x="3062" y="1543"/>
              <a:ext cx="403" cy="566"/>
              <a:chOff x="3062" y="1543"/>
              <a:chExt cx="403" cy="566"/>
            </a:xfrm>
          </p:grpSpPr>
          <p:sp>
            <p:nvSpPr>
              <p:cNvPr id="169024" name="Text Box 58"/>
              <p:cNvSpPr txBox="1">
                <a:spLocks noChangeArrowheads="1"/>
              </p:cNvSpPr>
              <p:nvPr/>
            </p:nvSpPr>
            <p:spPr bwMode="auto">
              <a:xfrm>
                <a:off x="3123" y="1955"/>
                <a:ext cx="2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smtClean="0">
                    <a:solidFill>
                      <a:schemeClr val="tx1"/>
                    </a:solidFill>
                    <a:latin typeface="Arial" charset="0"/>
                  </a:rPr>
                  <a:t>Daryl</a:t>
                </a:r>
                <a:endParaRPr lang="en-US" sz="1000" b="0" dirty="0">
                  <a:solidFill>
                    <a:schemeClr val="tx1"/>
                  </a:solidFill>
                  <a:latin typeface="Arial" charset="0"/>
                </a:endParaRPr>
              </a:p>
            </p:txBody>
          </p:sp>
          <p:pic>
            <p:nvPicPr>
              <p:cNvPr id="169025" name="Picture 65" descr="Male nurse-100x100"/>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2" y="1543"/>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026" name="Group 66"/>
            <p:cNvGrpSpPr>
              <a:grpSpLocks/>
            </p:cNvGrpSpPr>
            <p:nvPr/>
          </p:nvGrpSpPr>
          <p:grpSpPr bwMode="auto">
            <a:xfrm>
              <a:off x="2479" y="1543"/>
              <a:ext cx="462" cy="566"/>
              <a:chOff x="2479" y="1543"/>
              <a:chExt cx="462" cy="566"/>
            </a:xfrm>
          </p:grpSpPr>
          <p:sp>
            <p:nvSpPr>
              <p:cNvPr id="169027" name="Text Box 52"/>
              <p:cNvSpPr txBox="1">
                <a:spLocks noChangeArrowheads="1"/>
              </p:cNvSpPr>
              <p:nvPr/>
            </p:nvSpPr>
            <p:spPr bwMode="auto">
              <a:xfrm>
                <a:off x="2479" y="1955"/>
                <a:ext cx="4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smtClean="0">
                    <a:solidFill>
                      <a:schemeClr val="tx1"/>
                    </a:solidFill>
                    <a:latin typeface="Arial" charset="0"/>
                  </a:rPr>
                  <a:t>Debbie</a:t>
                </a:r>
                <a:endParaRPr lang="en-US" sz="1000" b="0" dirty="0">
                  <a:solidFill>
                    <a:schemeClr val="tx1"/>
                  </a:solidFill>
                  <a:latin typeface="Arial" charset="0"/>
                </a:endParaRPr>
              </a:p>
            </p:txBody>
          </p:sp>
          <p:pic>
            <p:nvPicPr>
              <p:cNvPr id="169028" name="Picture 68" descr="Female nurse-100x100"/>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6" y="1543"/>
                <a:ext cx="403" cy="432"/>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9029" name="Group 69"/>
            <p:cNvGrpSpPr>
              <a:grpSpLocks/>
            </p:cNvGrpSpPr>
            <p:nvPr/>
          </p:nvGrpSpPr>
          <p:grpSpPr bwMode="auto">
            <a:xfrm>
              <a:off x="3580" y="1543"/>
              <a:ext cx="403" cy="566"/>
              <a:chOff x="3580" y="1543"/>
              <a:chExt cx="403" cy="566"/>
            </a:xfrm>
          </p:grpSpPr>
          <p:sp>
            <p:nvSpPr>
              <p:cNvPr id="169030" name="Text Box 55"/>
              <p:cNvSpPr txBox="1">
                <a:spLocks noChangeArrowheads="1"/>
              </p:cNvSpPr>
              <p:nvPr/>
            </p:nvSpPr>
            <p:spPr bwMode="auto">
              <a:xfrm>
                <a:off x="3621" y="1955"/>
                <a:ext cx="3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a:solidFill>
                      <a:schemeClr val="tx1"/>
                    </a:solidFill>
                    <a:latin typeface="Arial" charset="0"/>
                  </a:rPr>
                  <a:t>Bill</a:t>
                </a:r>
              </a:p>
            </p:txBody>
          </p:sp>
          <p:pic>
            <p:nvPicPr>
              <p:cNvPr id="169031" name="Picture 71" descr="Male-100x100"/>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0" y="1543"/>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032" name="Group 72"/>
            <p:cNvGrpSpPr>
              <a:grpSpLocks/>
            </p:cNvGrpSpPr>
            <p:nvPr/>
          </p:nvGrpSpPr>
          <p:grpSpPr bwMode="auto">
            <a:xfrm>
              <a:off x="1460" y="1543"/>
              <a:ext cx="403" cy="566"/>
              <a:chOff x="1460" y="1543"/>
              <a:chExt cx="403" cy="566"/>
            </a:xfrm>
          </p:grpSpPr>
          <p:sp>
            <p:nvSpPr>
              <p:cNvPr id="169033" name="Text Box 46"/>
              <p:cNvSpPr txBox="1">
                <a:spLocks noChangeArrowheads="1"/>
              </p:cNvSpPr>
              <p:nvPr/>
            </p:nvSpPr>
            <p:spPr bwMode="auto">
              <a:xfrm>
                <a:off x="1497" y="1955"/>
                <a:ext cx="3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smtClean="0">
                    <a:solidFill>
                      <a:schemeClr val="tx1"/>
                    </a:solidFill>
                    <a:latin typeface="Arial" charset="0"/>
                  </a:rPr>
                  <a:t>Penny</a:t>
                </a:r>
                <a:endParaRPr lang="en-US" sz="1000" b="0" dirty="0">
                  <a:solidFill>
                    <a:schemeClr val="tx1"/>
                  </a:solidFill>
                  <a:latin typeface="Arial" charset="0"/>
                </a:endParaRPr>
              </a:p>
            </p:txBody>
          </p:sp>
          <p:pic>
            <p:nvPicPr>
              <p:cNvPr id="169034" name="Picture 74" descr="Female-100x100"/>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60" y="1543"/>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035" name="Group 75"/>
            <p:cNvGrpSpPr>
              <a:grpSpLocks/>
            </p:cNvGrpSpPr>
            <p:nvPr/>
          </p:nvGrpSpPr>
          <p:grpSpPr bwMode="auto">
            <a:xfrm>
              <a:off x="4084" y="1543"/>
              <a:ext cx="403" cy="566"/>
              <a:chOff x="4084" y="1543"/>
              <a:chExt cx="403" cy="566"/>
            </a:xfrm>
          </p:grpSpPr>
          <p:sp>
            <p:nvSpPr>
              <p:cNvPr id="169036" name="Text Box 61"/>
              <p:cNvSpPr txBox="1">
                <a:spLocks noChangeArrowheads="1"/>
              </p:cNvSpPr>
              <p:nvPr/>
            </p:nvSpPr>
            <p:spPr bwMode="auto">
              <a:xfrm>
                <a:off x="4136" y="1955"/>
                <a:ext cx="2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a:solidFill>
                      <a:schemeClr val="tx1"/>
                    </a:solidFill>
                    <a:latin typeface="Arial" charset="0"/>
                  </a:rPr>
                  <a:t>Lisa</a:t>
                </a:r>
              </a:p>
            </p:txBody>
          </p:sp>
          <p:pic>
            <p:nvPicPr>
              <p:cNvPr id="169037" name="Picture 77" descr="Female2-100x100"/>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84" y="1543"/>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038" name="Group 78"/>
            <p:cNvGrpSpPr>
              <a:grpSpLocks/>
            </p:cNvGrpSpPr>
            <p:nvPr/>
          </p:nvGrpSpPr>
          <p:grpSpPr bwMode="auto">
            <a:xfrm>
              <a:off x="1980" y="1549"/>
              <a:ext cx="403" cy="560"/>
              <a:chOff x="1980" y="1549"/>
              <a:chExt cx="403" cy="560"/>
            </a:xfrm>
          </p:grpSpPr>
          <p:sp>
            <p:nvSpPr>
              <p:cNvPr id="169039" name="Text Box 49"/>
              <p:cNvSpPr txBox="1">
                <a:spLocks noChangeArrowheads="1"/>
              </p:cNvSpPr>
              <p:nvPr/>
            </p:nvSpPr>
            <p:spPr bwMode="auto">
              <a:xfrm>
                <a:off x="2027" y="1955"/>
                <a:ext cx="3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a:solidFill>
                      <a:schemeClr val="tx1"/>
                    </a:solidFill>
                    <a:latin typeface="Arial" charset="0"/>
                  </a:rPr>
                  <a:t>Austin</a:t>
                </a:r>
              </a:p>
            </p:txBody>
          </p:sp>
          <p:pic>
            <p:nvPicPr>
              <p:cNvPr id="169040" name="Picture 80" descr="Male2-100x100"/>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80" y="1549"/>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041" name="Group 81"/>
            <p:cNvGrpSpPr>
              <a:grpSpLocks/>
            </p:cNvGrpSpPr>
            <p:nvPr/>
          </p:nvGrpSpPr>
          <p:grpSpPr bwMode="auto">
            <a:xfrm>
              <a:off x="4579" y="1543"/>
              <a:ext cx="403" cy="566"/>
              <a:chOff x="4579" y="1543"/>
              <a:chExt cx="403" cy="566"/>
            </a:xfrm>
          </p:grpSpPr>
          <p:sp>
            <p:nvSpPr>
              <p:cNvPr id="169042" name="Text Box 63"/>
              <p:cNvSpPr txBox="1">
                <a:spLocks noChangeArrowheads="1"/>
              </p:cNvSpPr>
              <p:nvPr/>
            </p:nvSpPr>
            <p:spPr bwMode="auto">
              <a:xfrm>
                <a:off x="4606" y="1955"/>
                <a:ext cx="35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1400" b="1">
                    <a:solidFill>
                      <a:schemeClr val="bg1"/>
                    </a:solidFill>
                    <a:latin typeface="Calibri" pitchFamily="34" charset="0"/>
                  </a:defRPr>
                </a:lvl1pPr>
                <a:lvl2pPr marL="742950" indent="-285750" eaLnBrk="0" hangingPunct="0">
                  <a:defRPr sz="1400" b="1">
                    <a:solidFill>
                      <a:schemeClr val="bg1"/>
                    </a:solidFill>
                    <a:latin typeface="Calibri" pitchFamily="34" charset="0"/>
                  </a:defRPr>
                </a:lvl2pPr>
                <a:lvl3pPr marL="1143000" indent="-228600" eaLnBrk="0" hangingPunct="0">
                  <a:defRPr sz="1400" b="1">
                    <a:solidFill>
                      <a:schemeClr val="bg1"/>
                    </a:solidFill>
                    <a:latin typeface="Calibri" pitchFamily="34" charset="0"/>
                  </a:defRPr>
                </a:lvl3pPr>
                <a:lvl4pPr marL="1600200" indent="-228600" eaLnBrk="0" hangingPunct="0">
                  <a:defRPr sz="1400" b="1">
                    <a:solidFill>
                      <a:schemeClr val="bg1"/>
                    </a:solidFill>
                    <a:latin typeface="Calibri" pitchFamily="34" charset="0"/>
                  </a:defRPr>
                </a:lvl4pPr>
                <a:lvl5pPr marL="2057400" indent="-228600" eaLnBrk="0" hangingPunct="0">
                  <a:defRPr sz="1400" b="1">
                    <a:solidFill>
                      <a:schemeClr val="bg1"/>
                    </a:solidFill>
                    <a:latin typeface="Calibri" pitchFamily="34" charset="0"/>
                  </a:defRPr>
                </a:lvl5pPr>
                <a:lvl6pPr marL="2514600" indent="-228600" eaLnBrk="0" fontAlgn="base" hangingPunct="0">
                  <a:spcBef>
                    <a:spcPct val="0"/>
                  </a:spcBef>
                  <a:spcAft>
                    <a:spcPct val="0"/>
                  </a:spcAft>
                  <a:defRPr sz="1400" b="1">
                    <a:solidFill>
                      <a:schemeClr val="bg1"/>
                    </a:solidFill>
                    <a:latin typeface="Calibri" pitchFamily="34" charset="0"/>
                  </a:defRPr>
                </a:lvl6pPr>
                <a:lvl7pPr marL="2971800" indent="-228600" eaLnBrk="0" fontAlgn="base" hangingPunct="0">
                  <a:spcBef>
                    <a:spcPct val="0"/>
                  </a:spcBef>
                  <a:spcAft>
                    <a:spcPct val="0"/>
                  </a:spcAft>
                  <a:defRPr sz="1400" b="1">
                    <a:solidFill>
                      <a:schemeClr val="bg1"/>
                    </a:solidFill>
                    <a:latin typeface="Calibri" pitchFamily="34" charset="0"/>
                  </a:defRPr>
                </a:lvl7pPr>
                <a:lvl8pPr marL="3429000" indent="-228600" eaLnBrk="0" fontAlgn="base" hangingPunct="0">
                  <a:spcBef>
                    <a:spcPct val="0"/>
                  </a:spcBef>
                  <a:spcAft>
                    <a:spcPct val="0"/>
                  </a:spcAft>
                  <a:defRPr sz="1400" b="1">
                    <a:solidFill>
                      <a:schemeClr val="bg1"/>
                    </a:solidFill>
                    <a:latin typeface="Calibri" pitchFamily="34" charset="0"/>
                  </a:defRPr>
                </a:lvl8pPr>
                <a:lvl9pPr marL="3886200" indent="-228600" eaLnBrk="0" fontAlgn="base" hangingPunct="0">
                  <a:spcBef>
                    <a:spcPct val="0"/>
                  </a:spcBef>
                  <a:spcAft>
                    <a:spcPct val="0"/>
                  </a:spcAft>
                  <a:defRPr sz="1400" b="1">
                    <a:solidFill>
                      <a:schemeClr val="bg1"/>
                    </a:solidFill>
                    <a:latin typeface="Calibri" pitchFamily="34" charset="0"/>
                  </a:defRPr>
                </a:lvl9pPr>
              </a:lstStyle>
              <a:p>
                <a:pPr algn="ctr" eaLnBrk="1" hangingPunct="1">
                  <a:buClr>
                    <a:srgbClr val="993366"/>
                  </a:buClr>
                </a:pPr>
                <a:r>
                  <a:rPr lang="en-US" sz="1000" b="0" dirty="0">
                    <a:solidFill>
                      <a:schemeClr val="tx1"/>
                    </a:solidFill>
                    <a:latin typeface="Arial" charset="0"/>
                  </a:rPr>
                  <a:t>Rita</a:t>
                </a:r>
              </a:p>
            </p:txBody>
          </p:sp>
          <p:pic>
            <p:nvPicPr>
              <p:cNvPr id="169043" name="Picture 83" descr="Female3-100x100"/>
              <p:cNvPicPr preferRelativeResize="0">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9" y="1543"/>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386091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2A9B4B57-924A-41CC-800A-FC182B65BEA7}" type="slidenum">
              <a:rPr lang="en-US" sz="1000">
                <a:solidFill>
                  <a:schemeClr val="tx1"/>
                </a:solidFill>
                <a:latin typeface="Arial" charset="0"/>
              </a:rPr>
              <a:pPr algn="ctr"/>
              <a:t>65</a:t>
            </a:fld>
            <a:endParaRPr lang="en-US" sz="1000" dirty="0">
              <a:solidFill>
                <a:schemeClr val="tx1"/>
              </a:solidFill>
              <a:latin typeface="Arial" charset="0"/>
            </a:endParaRPr>
          </a:p>
        </p:txBody>
      </p:sp>
      <p:sp>
        <p:nvSpPr>
          <p:cNvPr id="73732" name="Rectangle 4"/>
          <p:cNvSpPr>
            <a:spLocks noGrp="1" noChangeArrowheads="1"/>
          </p:cNvSpPr>
          <p:nvPr>
            <p:ph idx="12"/>
          </p:nvPr>
        </p:nvSpPr>
        <p:spPr/>
        <p:txBody>
          <a:bodyPr>
            <a:normAutofit/>
          </a:bodyPr>
          <a:lstStyle/>
          <a:p>
            <a:r>
              <a:rPr lang="en-US" sz="2000" dirty="0" smtClean="0"/>
              <a:t>Bill wants to access work information stored</a:t>
            </a:r>
            <a:br>
              <a:rPr lang="en-US" sz="2000" dirty="0" smtClean="0"/>
            </a:br>
            <a:r>
              <a:rPr lang="en-US" sz="2000" dirty="0" smtClean="0"/>
              <a:t>on the Dignity Health network from his home</a:t>
            </a:r>
            <a:br>
              <a:rPr lang="en-US" sz="2000" dirty="0" smtClean="0"/>
            </a:br>
            <a:r>
              <a:rPr lang="en-US" sz="2000" dirty="0" smtClean="0"/>
              <a:t>to work on a project, using a laptop provided</a:t>
            </a:r>
            <a:br>
              <a:rPr lang="en-US" sz="2000" dirty="0" smtClean="0"/>
            </a:br>
            <a:r>
              <a:rPr lang="en-US" sz="2000" dirty="0" smtClean="0"/>
              <a:t>and supported by Dignity Health. Which of</a:t>
            </a:r>
            <a:br>
              <a:rPr lang="en-US" sz="2000" dirty="0" smtClean="0"/>
            </a:br>
            <a:r>
              <a:rPr lang="en-US" sz="2000" dirty="0" smtClean="0"/>
              <a:t>the following is a safe way for Bill to work</a:t>
            </a:r>
            <a:br>
              <a:rPr lang="en-US" sz="2000" dirty="0" smtClean="0"/>
            </a:br>
            <a:r>
              <a:rPr lang="en-US" sz="2000" dirty="0" smtClean="0"/>
              <a:t>remotely? (click on a response below)</a:t>
            </a:r>
          </a:p>
        </p:txBody>
      </p:sp>
      <p:sp>
        <p:nvSpPr>
          <p:cNvPr id="73731" name="Rectangle 3"/>
          <p:cNvSpPr>
            <a:spLocks noGrp="1" noChangeArrowheads="1"/>
          </p:cNvSpPr>
          <p:nvPr>
            <p:ph type="title"/>
          </p:nvPr>
        </p:nvSpPr>
        <p:spPr/>
        <p:txBody>
          <a:bodyPr/>
          <a:lstStyle/>
          <a:p>
            <a:r>
              <a:rPr lang="en-US" dirty="0" smtClean="0"/>
              <a:t>What Should You Do?</a:t>
            </a:r>
          </a:p>
        </p:txBody>
      </p:sp>
      <p:pic>
        <p:nvPicPr>
          <p:cNvPr id="13" name="Picture 4" descr="C:\Users\rromero1\AppData\Local\Microsoft\Windows\Temporary Internet Files\Content.IE5\X36LXC3F\MC900441328[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040" b="13575"/>
          <a:stretch/>
        </p:blipFill>
        <p:spPr bwMode="auto">
          <a:xfrm>
            <a:off x="5308271" y="1279608"/>
            <a:ext cx="3484943" cy="2603619"/>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a:hlinkClick r:id="rId4" action="ppaction://hlinksldjump"/>
          </p:cNvPr>
          <p:cNvSpPr/>
          <p:nvPr/>
        </p:nvSpPr>
        <p:spPr>
          <a:xfrm>
            <a:off x="437084" y="3911850"/>
            <a:ext cx="8179315"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Copy the information to a thumb / flash drive.</a:t>
            </a:r>
            <a:endParaRPr lang="en-US" sz="2000" dirty="0"/>
          </a:p>
        </p:txBody>
      </p:sp>
      <p:sp>
        <p:nvSpPr>
          <p:cNvPr id="11" name="Rounded Rectangle 10">
            <a:hlinkClick r:id="rId5" action="ppaction://hlinksldjump"/>
          </p:cNvPr>
          <p:cNvSpPr/>
          <p:nvPr/>
        </p:nvSpPr>
        <p:spPr>
          <a:xfrm>
            <a:off x="437084" y="4705518"/>
            <a:ext cx="8179315"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Use a Virtual Private Network (VPN) or other secure application that is approved by Dignity Health.</a:t>
            </a:r>
            <a:endParaRPr lang="en-US" sz="2000" dirty="0"/>
          </a:p>
        </p:txBody>
      </p:sp>
      <p:sp>
        <p:nvSpPr>
          <p:cNvPr id="14" name="Rounded Rectangle 13">
            <a:hlinkClick r:id="rId4" action="ppaction://hlinksldjump"/>
          </p:cNvPr>
          <p:cNvSpPr/>
          <p:nvPr/>
        </p:nvSpPr>
        <p:spPr>
          <a:xfrm>
            <a:off x="437084" y="5487310"/>
            <a:ext cx="8179315"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smtClean="0"/>
              <a:t>You should never access the Dignity Health network remotely.</a:t>
            </a:r>
            <a:endParaRPr lang="en-US" sz="2000" dirty="0"/>
          </a:p>
        </p:txBody>
      </p:sp>
    </p:spTree>
    <p:extLst>
      <p:ext uri="{BB962C8B-B14F-4D97-AF65-F5344CB8AC3E}">
        <p14:creationId xmlns:p14="http://schemas.microsoft.com/office/powerpoint/2010/main" val="3905275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909E0CB-2B8A-4DE9-9390-9EE63A393636}" type="slidenum">
              <a:rPr lang="en-US" smtClean="0"/>
              <a:pPr/>
              <a:t>66</a:t>
            </a:fld>
            <a:endParaRPr lang="en-US" dirty="0"/>
          </a:p>
        </p:txBody>
      </p:sp>
      <p:sp>
        <p:nvSpPr>
          <p:cNvPr id="3" name="Content Placeholder 2"/>
          <p:cNvSpPr>
            <a:spLocks noGrp="1"/>
          </p:cNvSpPr>
          <p:nvPr>
            <p:ph sz="quarter" idx="12"/>
          </p:nvPr>
        </p:nvSpPr>
        <p:spPr/>
        <p:txBody>
          <a:bodyPr>
            <a:normAutofit/>
          </a:bodyPr>
          <a:lstStyle/>
          <a:p>
            <a:r>
              <a:rPr lang="en-US" sz="2000" dirty="0"/>
              <a:t>Bringing data home on portable devices (like thumb drive) or in other physical form can be quite risky. A secure remote access system is the most secure way to access sensitive work data at home</a:t>
            </a:r>
            <a:r>
              <a:rPr lang="en-US" sz="2000" dirty="0" smtClean="0"/>
              <a:t>.</a:t>
            </a:r>
            <a:endParaRPr lang="en-US" sz="2000" dirty="0"/>
          </a:p>
        </p:txBody>
      </p:sp>
      <p:sp>
        <p:nvSpPr>
          <p:cNvPr id="2" name="Title 1"/>
          <p:cNvSpPr>
            <a:spLocks noGrp="1"/>
          </p:cNvSpPr>
          <p:nvPr>
            <p:ph type="title"/>
          </p:nvPr>
        </p:nvSpPr>
        <p:spPr/>
        <p:txBody>
          <a:bodyPr/>
          <a:lstStyle/>
          <a:p>
            <a:r>
              <a:rPr lang="en-US" dirty="0" smtClean="0"/>
              <a:t>Try Again</a:t>
            </a:r>
            <a:endParaRPr lang="en-US" dirty="0"/>
          </a:p>
        </p:txBody>
      </p:sp>
      <p:sp>
        <p:nvSpPr>
          <p:cNvPr id="6" name="Rounded Rectangle 5">
            <a:hlinkClick r:id="rId2" action="ppaction://hlinksldjump"/>
          </p:cNvPr>
          <p:cNvSpPr/>
          <p:nvPr/>
        </p:nvSpPr>
        <p:spPr>
          <a:xfrm>
            <a:off x="3258819" y="4030396"/>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Try Again</a:t>
            </a:r>
            <a:endParaRPr lang="en-US" sz="2000" dirty="0"/>
          </a:p>
        </p:txBody>
      </p:sp>
    </p:spTree>
    <p:extLst>
      <p:ext uri="{BB962C8B-B14F-4D97-AF65-F5344CB8AC3E}">
        <p14:creationId xmlns:p14="http://schemas.microsoft.com/office/powerpoint/2010/main" val="2112025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noGrp="1"/>
          </p:cNvSpPr>
          <p:nvPr/>
        </p:nvSpPr>
        <p:spPr bwMode="auto">
          <a:xfrm>
            <a:off x="8266113" y="6361113"/>
            <a:ext cx="793750" cy="244475"/>
          </a:xfrm>
          <a:prstGeom prst="rect">
            <a:avLst/>
          </a:prstGeom>
          <a:noFill/>
          <a:ln w="9525">
            <a:noFill/>
            <a:miter lim="800000"/>
            <a:headEnd/>
            <a:tailEnd/>
          </a:ln>
        </p:spPr>
        <p:txBody>
          <a:bodyPr anchor="ctr">
            <a:spAutoFit/>
          </a:bodyPr>
          <a:lstStyle/>
          <a:p>
            <a:pPr algn="ctr"/>
            <a:fld id="{2A9B4B57-924A-41CC-800A-FC182B65BEA7}" type="slidenum">
              <a:rPr lang="en-US" sz="1000">
                <a:solidFill>
                  <a:schemeClr val="tx1"/>
                </a:solidFill>
                <a:latin typeface="Arial" charset="0"/>
              </a:rPr>
              <a:pPr algn="ctr"/>
              <a:t>67</a:t>
            </a:fld>
            <a:endParaRPr lang="en-US" sz="1000" dirty="0">
              <a:solidFill>
                <a:schemeClr val="tx1"/>
              </a:solidFill>
              <a:latin typeface="Arial" charset="0"/>
            </a:endParaRPr>
          </a:p>
        </p:txBody>
      </p:sp>
      <p:sp>
        <p:nvSpPr>
          <p:cNvPr id="73732" name="Rectangle 4"/>
          <p:cNvSpPr>
            <a:spLocks noGrp="1" noChangeArrowheads="1"/>
          </p:cNvSpPr>
          <p:nvPr>
            <p:ph sz="quarter" idx="12"/>
          </p:nvPr>
        </p:nvSpPr>
        <p:spPr>
          <a:xfrm>
            <a:off x="457201" y="1381125"/>
            <a:ext cx="5231080" cy="2359602"/>
          </a:xfrm>
        </p:spPr>
        <p:txBody>
          <a:bodyPr>
            <a:normAutofit/>
          </a:bodyPr>
          <a:lstStyle/>
          <a:p>
            <a:r>
              <a:rPr lang="en-US" sz="2000" b="1" dirty="0" smtClean="0">
                <a:solidFill>
                  <a:srgbClr val="D95E00"/>
                </a:solidFill>
              </a:rPr>
              <a:t>B. Use a Virtual Private Network (VPN) or other secure application that is approved by Dignity Health.</a:t>
            </a:r>
          </a:p>
          <a:p>
            <a:endParaRPr lang="en-US" sz="2000" dirty="0" smtClean="0"/>
          </a:p>
        </p:txBody>
      </p:sp>
      <p:sp>
        <p:nvSpPr>
          <p:cNvPr id="73731" name="Rectangle 3"/>
          <p:cNvSpPr>
            <a:spLocks noGrp="1" noChangeArrowheads="1"/>
          </p:cNvSpPr>
          <p:nvPr>
            <p:ph type="title"/>
          </p:nvPr>
        </p:nvSpPr>
        <p:spPr/>
        <p:txBody>
          <a:bodyPr/>
          <a:lstStyle/>
          <a:p>
            <a:r>
              <a:rPr lang="en-US" dirty="0" smtClean="0"/>
              <a:t>Correct!</a:t>
            </a:r>
          </a:p>
        </p:txBody>
      </p:sp>
      <p:sp>
        <p:nvSpPr>
          <p:cNvPr id="10" name="Action Button: Custom 9">
            <a:hlinkClick r:id="" action="ppaction://hlinkshowjump?jump=nextslide" highlightClick="1"/>
          </p:cNvPr>
          <p:cNvSpPr/>
          <p:nvPr/>
        </p:nvSpPr>
        <p:spPr bwMode="auto">
          <a:xfrm>
            <a:off x="723213" y="4051863"/>
            <a:ext cx="2245616" cy="1840676"/>
          </a:xfrm>
          <a:prstGeom prst="actionButtonBlank">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Calibri" pitchFamily="34" charset="0"/>
            </a:endParaRPr>
          </a:p>
        </p:txBody>
      </p:sp>
      <p:grpSp>
        <p:nvGrpSpPr>
          <p:cNvPr id="3" name="Group 2"/>
          <p:cNvGrpSpPr/>
          <p:nvPr/>
        </p:nvGrpSpPr>
        <p:grpSpPr>
          <a:xfrm>
            <a:off x="5201392" y="1140009"/>
            <a:ext cx="3639321" cy="2911854"/>
            <a:chOff x="5213268" y="1018355"/>
            <a:chExt cx="3627446" cy="2805500"/>
          </a:xfrm>
        </p:grpSpPr>
        <p:pic>
          <p:nvPicPr>
            <p:cNvPr id="13" name="Picture 4" descr="C:\Users\rromero1\AppData\Local\Microsoft\Windows\Temporary Internet Files\Content.IE5\X36LXC3F\MC900441328[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6040" b="13575"/>
            <a:stretch/>
          </p:blipFill>
          <p:spPr bwMode="auto">
            <a:xfrm>
              <a:off x="5213268" y="1018355"/>
              <a:ext cx="3627446" cy="2805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717977" y="1258785"/>
              <a:ext cx="2654127" cy="1793173"/>
            </a:xfrm>
            <a:prstGeom prst="rect">
              <a:avLst/>
            </a:prstGeom>
            <a:solidFill>
              <a:schemeClr val="accent1">
                <a:lumMod val="20000"/>
                <a:lumOff val="80000"/>
                <a:alpha val="70000"/>
              </a:schemeClr>
            </a:solidFill>
            <a:ln>
              <a:solidFill>
                <a:schemeClr val="tx1">
                  <a:lumMod val="50000"/>
                  <a:lumOff val="50000"/>
                </a:schemeClr>
              </a:solidFill>
            </a:ln>
          </p:spPr>
          <p:txBody>
            <a:bodyPr wrap="square" tIns="91440" rtlCol="0">
              <a:noAutofit/>
            </a:bodyPr>
            <a:lstStyle/>
            <a:p>
              <a:pPr algn="ctr"/>
              <a:r>
                <a:rPr lang="en-US" sz="1800" b="0" dirty="0" smtClean="0">
                  <a:solidFill>
                    <a:schemeClr val="tx1"/>
                  </a:solidFill>
                </a:rPr>
                <a:t>Never access the Dignity Health network from a public computer terminal like a cyber café or a hotel business office computer.</a:t>
              </a:r>
              <a:endParaRPr lang="en-US" sz="1800" b="0" dirty="0">
                <a:solidFill>
                  <a:schemeClr val="tx1"/>
                </a:solidFill>
              </a:endParaRPr>
            </a:p>
          </p:txBody>
        </p:sp>
      </p:grpSp>
      <p:sp>
        <p:nvSpPr>
          <p:cNvPr id="2" name="TextBox 1"/>
          <p:cNvSpPr txBox="1"/>
          <p:nvPr/>
        </p:nvSpPr>
        <p:spPr>
          <a:xfrm>
            <a:off x="769967" y="4096459"/>
            <a:ext cx="7823200" cy="1323439"/>
          </a:xfrm>
          <a:prstGeom prst="rect">
            <a:avLst/>
          </a:prstGeom>
          <a:noFill/>
        </p:spPr>
        <p:txBody>
          <a:bodyPr wrap="square" rtlCol="0">
            <a:spAutoFit/>
          </a:bodyPr>
          <a:lstStyle/>
          <a:p>
            <a:r>
              <a:rPr lang="en-US" sz="2000" b="0" dirty="0" smtClean="0">
                <a:solidFill>
                  <a:schemeClr val="tx1"/>
                </a:solidFill>
              </a:rPr>
              <a:t>VPN </a:t>
            </a:r>
            <a:r>
              <a:rPr lang="en-US" sz="2000" b="0" dirty="0">
                <a:solidFill>
                  <a:schemeClr val="tx1"/>
                </a:solidFill>
              </a:rPr>
              <a:t>or other secure method provided by Dignity Health </a:t>
            </a:r>
            <a:r>
              <a:rPr lang="en-US" sz="2000" b="0" dirty="0" smtClean="0">
                <a:solidFill>
                  <a:schemeClr val="tx1"/>
                </a:solidFill>
              </a:rPr>
              <a:t>IT should always be used. Bringing </a:t>
            </a:r>
            <a:r>
              <a:rPr lang="en-US" sz="2000" b="0" dirty="0">
                <a:solidFill>
                  <a:schemeClr val="tx1"/>
                </a:solidFill>
              </a:rPr>
              <a:t>data home on portable devices </a:t>
            </a:r>
            <a:r>
              <a:rPr lang="en-US" sz="2000" b="0" dirty="0" smtClean="0">
                <a:solidFill>
                  <a:schemeClr val="tx1"/>
                </a:solidFill>
              </a:rPr>
              <a:t>(like thumb drive) or </a:t>
            </a:r>
            <a:r>
              <a:rPr lang="en-US" sz="2000" b="0" dirty="0">
                <a:solidFill>
                  <a:schemeClr val="tx1"/>
                </a:solidFill>
              </a:rPr>
              <a:t>in </a:t>
            </a:r>
            <a:r>
              <a:rPr lang="en-US" sz="2000" b="0" dirty="0" smtClean="0">
                <a:solidFill>
                  <a:schemeClr val="tx1"/>
                </a:solidFill>
              </a:rPr>
              <a:t>other physical </a:t>
            </a:r>
            <a:r>
              <a:rPr lang="en-US" sz="2000" b="0" dirty="0">
                <a:solidFill>
                  <a:schemeClr val="tx1"/>
                </a:solidFill>
              </a:rPr>
              <a:t>form can be quite risky. A </a:t>
            </a:r>
            <a:r>
              <a:rPr lang="en-US" sz="2000" b="0" dirty="0" smtClean="0">
                <a:solidFill>
                  <a:schemeClr val="tx1"/>
                </a:solidFill>
              </a:rPr>
              <a:t>secure remote </a:t>
            </a:r>
            <a:r>
              <a:rPr lang="en-US" sz="2000" b="0" dirty="0">
                <a:solidFill>
                  <a:schemeClr val="tx1"/>
                </a:solidFill>
              </a:rPr>
              <a:t>access system is the most secure way to access sensitive work data at home.</a:t>
            </a:r>
          </a:p>
        </p:txBody>
      </p:sp>
      <p:sp>
        <p:nvSpPr>
          <p:cNvPr id="12" name="Rounded Rectangle 11">
            <a:hlinkClick r:id="rId4" action="ppaction://hlinksldjump"/>
          </p:cNvPr>
          <p:cNvSpPr/>
          <p:nvPr/>
        </p:nvSpPr>
        <p:spPr>
          <a:xfrm>
            <a:off x="2968829" y="3075708"/>
            <a:ext cx="1752567" cy="66501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Continue</a:t>
            </a:r>
            <a:endParaRPr lang="en-US" sz="2000" dirty="0"/>
          </a:p>
        </p:txBody>
      </p:sp>
    </p:spTree>
    <p:extLst>
      <p:ext uri="{BB962C8B-B14F-4D97-AF65-F5344CB8AC3E}">
        <p14:creationId xmlns:p14="http://schemas.microsoft.com/office/powerpoint/2010/main" val="2250470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11"/>
          </p:nvPr>
        </p:nvSpPr>
        <p:spPr/>
        <p:txBody>
          <a:bodyPr/>
          <a:lstStyle/>
          <a:p>
            <a:fld id="{3D72B437-4349-47C5-9EF6-F4976641C0DE}" type="slidenum">
              <a:rPr lang="en-US" smtClean="0"/>
              <a:pPr/>
              <a:t>68</a:t>
            </a:fld>
            <a:endParaRPr lang="en-US" dirty="0"/>
          </a:p>
        </p:txBody>
      </p:sp>
      <p:sp>
        <p:nvSpPr>
          <p:cNvPr id="395267" name="Rectangle 2"/>
          <p:cNvSpPr>
            <a:spLocks noGrp="1" noChangeArrowheads="1"/>
          </p:cNvSpPr>
          <p:nvPr>
            <p:ph type="ctrTitle"/>
          </p:nvPr>
        </p:nvSpPr>
        <p:spPr/>
        <p:txBody>
          <a:bodyPr/>
          <a:lstStyle/>
          <a:p>
            <a:r>
              <a:rPr lang="en-US" dirty="0" smtClean="0"/>
              <a:t>Reporting and Investigations</a:t>
            </a:r>
          </a:p>
        </p:txBody>
      </p:sp>
      <p:sp>
        <p:nvSpPr>
          <p:cNvPr id="395266" name="Slide Number Placeholder 3"/>
          <p:cNvSpPr txBox="1">
            <a:spLocks noGrp="1"/>
          </p:cNvSpPr>
          <p:nvPr/>
        </p:nvSpPr>
        <p:spPr bwMode="auto">
          <a:xfrm>
            <a:off x="8324850" y="6337300"/>
            <a:ext cx="346075" cy="207963"/>
          </a:xfrm>
          <a:prstGeom prst="rect">
            <a:avLst/>
          </a:prstGeom>
          <a:noFill/>
          <a:ln w="9525">
            <a:noFill/>
            <a:miter lim="800000"/>
            <a:headEnd/>
            <a:tailEnd/>
          </a:ln>
        </p:spPr>
        <p:txBody>
          <a:bodyPr lIns="0" tIns="0" rIns="0" bIns="0" anchor="b"/>
          <a:lstStyle/>
          <a:p>
            <a:pPr algn="r"/>
            <a:fld id="{06CD6EA8-D11F-4C08-835F-FC3D050924DE}" type="slidenum">
              <a:rPr lang="en-US" sz="800" b="0">
                <a:solidFill>
                  <a:srgbClr val="5F6062"/>
                </a:solidFill>
              </a:rPr>
              <a:pPr algn="r"/>
              <a:t>68</a:t>
            </a:fld>
            <a:endParaRPr lang="en-US" sz="800" b="0" dirty="0">
              <a:solidFill>
                <a:srgbClr val="5F6062"/>
              </a:solidFill>
            </a:endParaRPr>
          </a:p>
        </p:txBody>
      </p:sp>
    </p:spTree>
    <p:extLst>
      <p:ext uri="{BB962C8B-B14F-4D97-AF65-F5344CB8AC3E}">
        <p14:creationId xmlns:p14="http://schemas.microsoft.com/office/powerpoint/2010/main" val="169090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69</a:t>
            </a:fld>
            <a:endParaRPr lang="en-US" dirty="0"/>
          </a:p>
        </p:txBody>
      </p:sp>
      <p:sp>
        <p:nvSpPr>
          <p:cNvPr id="3" name="Content Placeholder 2"/>
          <p:cNvSpPr>
            <a:spLocks noGrp="1"/>
          </p:cNvSpPr>
          <p:nvPr>
            <p:ph sz="quarter" idx="12"/>
          </p:nvPr>
        </p:nvSpPr>
        <p:spPr>
          <a:xfrm>
            <a:off x="457201" y="1263137"/>
            <a:ext cx="8228012" cy="5384870"/>
          </a:xfrm>
        </p:spPr>
        <p:txBody>
          <a:bodyPr>
            <a:normAutofit/>
          </a:bodyPr>
          <a:lstStyle/>
          <a:p>
            <a:r>
              <a:rPr lang="en-GB" sz="2000" dirty="0" smtClean="0"/>
              <a:t>It is the right and responsibility of every member of Dignity Health’s workforce to immediately report any </a:t>
            </a:r>
            <a:r>
              <a:rPr lang="en-US" sz="2000" dirty="0"/>
              <a:t>known or suspected violations of laws and regulations, the </a:t>
            </a:r>
            <a:r>
              <a:rPr lang="en-US" sz="2000" dirty="0" smtClean="0"/>
              <a:t>Standards of </a:t>
            </a:r>
            <a:r>
              <a:rPr lang="en-US" sz="2000" dirty="0"/>
              <a:t>Conduct, </a:t>
            </a:r>
            <a:r>
              <a:rPr lang="en-US" sz="2000" dirty="0" smtClean="0"/>
              <a:t>Dignity Health </a:t>
            </a:r>
            <a:r>
              <a:rPr lang="en-US" sz="2000" dirty="0"/>
              <a:t>policies and procedures and any unethical or other improper acts. </a:t>
            </a:r>
            <a:endParaRPr lang="en-US" sz="2000" dirty="0" smtClean="0"/>
          </a:p>
          <a:p>
            <a:r>
              <a:rPr lang="en-US" sz="2000" dirty="0" smtClean="0"/>
              <a:t>If corrective action is called for, Dignity Health will</a:t>
            </a:r>
            <a:br>
              <a:rPr lang="en-US" sz="2000" dirty="0" smtClean="0"/>
            </a:br>
            <a:r>
              <a:rPr lang="en-US" sz="2000" dirty="0" smtClean="0"/>
              <a:t>make appropriate corrections.  All reports are taken</a:t>
            </a:r>
            <a:br>
              <a:rPr lang="en-US" sz="2000" dirty="0" smtClean="0"/>
            </a:br>
            <a:r>
              <a:rPr lang="en-US" sz="2000" dirty="0" smtClean="0"/>
              <a:t>seriously, reviewed and investigated promptly and</a:t>
            </a:r>
            <a:br>
              <a:rPr lang="en-US" sz="2000" dirty="0" smtClean="0"/>
            </a:br>
            <a:r>
              <a:rPr lang="en-US" sz="2000" dirty="0" smtClean="0"/>
              <a:t>employees are provided the option of anonymous</a:t>
            </a:r>
            <a:br>
              <a:rPr lang="en-US" sz="2000" dirty="0" smtClean="0"/>
            </a:br>
            <a:r>
              <a:rPr lang="en-US" sz="2000" dirty="0" smtClean="0"/>
              <a:t>reporting. </a:t>
            </a:r>
          </a:p>
          <a:p>
            <a:r>
              <a:rPr lang="en-US" sz="2000" dirty="0"/>
              <a:t>In some instances, the facility must report breaches </a:t>
            </a:r>
            <a:r>
              <a:rPr lang="en-US" sz="2000" dirty="0" smtClean="0"/>
              <a:t>                                                    to </a:t>
            </a:r>
            <a:r>
              <a:rPr lang="en-US" sz="2000" dirty="0"/>
              <a:t>the Department of Health and Human Services (HHS) </a:t>
            </a:r>
            <a:r>
              <a:rPr lang="en-US" sz="2000" dirty="0" smtClean="0"/>
              <a:t>                                   and </a:t>
            </a:r>
            <a:r>
              <a:rPr lang="en-US" sz="2000" dirty="0"/>
              <a:t>notify the individuals affected. </a:t>
            </a:r>
            <a:endParaRPr lang="en-US" sz="2000" dirty="0" smtClean="0"/>
          </a:p>
          <a:p>
            <a:pPr marL="0" indent="0">
              <a:buNone/>
            </a:pPr>
            <a:endParaRPr lang="en-US" sz="2000" dirty="0"/>
          </a:p>
          <a:p>
            <a:pPr marL="0" indent="0" algn="ctr">
              <a:buNone/>
            </a:pPr>
            <a:r>
              <a:rPr lang="en-US" sz="2200" b="1" dirty="0" smtClean="0">
                <a:solidFill>
                  <a:schemeClr val="tx2"/>
                </a:solidFill>
              </a:rPr>
              <a:t>Dignity Health will not permit retaliation against any employee who reports his or her concerns in good faith.</a:t>
            </a:r>
          </a:p>
        </p:txBody>
      </p:sp>
      <p:sp>
        <p:nvSpPr>
          <p:cNvPr id="4" name="Title 3"/>
          <p:cNvSpPr>
            <a:spLocks noGrp="1"/>
          </p:cNvSpPr>
          <p:nvPr>
            <p:ph type="title"/>
          </p:nvPr>
        </p:nvSpPr>
        <p:spPr/>
        <p:txBody>
          <a:bodyPr/>
          <a:lstStyle/>
          <a:p>
            <a:r>
              <a:rPr lang="en-US" smtClean="0"/>
              <a:t>Reporting Systems</a:t>
            </a:r>
            <a:endParaRPr lang="en-US" dirty="0"/>
          </a:p>
        </p:txBody>
      </p:sp>
      <p:pic>
        <p:nvPicPr>
          <p:cNvPr id="5" name="Picture 8" descr="Image_2196"/>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903" y="2341864"/>
            <a:ext cx="2299407" cy="2964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5822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11"/>
          </p:nvPr>
        </p:nvSpPr>
        <p:spPr/>
        <p:txBody>
          <a:bodyPr/>
          <a:lstStyle/>
          <a:p>
            <a:fld id="{9276482E-CD0F-4B9E-8CA0-8BB68A099000}" type="slidenum">
              <a:rPr lang="en-US" smtClean="0"/>
              <a:pPr/>
              <a:t>7</a:t>
            </a:fld>
            <a:endParaRPr lang="en-US" dirty="0"/>
          </a:p>
        </p:txBody>
      </p:sp>
      <p:sp>
        <p:nvSpPr>
          <p:cNvPr id="396291" name="Rectangle 2"/>
          <p:cNvSpPr>
            <a:spLocks noGrp="1" noChangeArrowheads="1"/>
          </p:cNvSpPr>
          <p:nvPr>
            <p:ph type="ctrTitle"/>
          </p:nvPr>
        </p:nvSpPr>
        <p:spPr/>
        <p:txBody>
          <a:bodyPr/>
          <a:lstStyle/>
          <a:p>
            <a:r>
              <a:rPr lang="en-US" dirty="0" smtClean="0"/>
              <a:t>Regulatory Overview</a:t>
            </a:r>
          </a:p>
        </p:txBody>
      </p:sp>
      <p:sp>
        <p:nvSpPr>
          <p:cNvPr id="396290" name="Slide Number Placeholder 3"/>
          <p:cNvSpPr txBox="1">
            <a:spLocks noGrp="1"/>
          </p:cNvSpPr>
          <p:nvPr/>
        </p:nvSpPr>
        <p:spPr bwMode="auto">
          <a:xfrm>
            <a:off x="8324850" y="6337300"/>
            <a:ext cx="346075" cy="207963"/>
          </a:xfrm>
          <a:prstGeom prst="rect">
            <a:avLst/>
          </a:prstGeom>
          <a:noFill/>
          <a:ln w="9525">
            <a:noFill/>
            <a:miter lim="800000"/>
            <a:headEnd/>
            <a:tailEnd/>
          </a:ln>
        </p:spPr>
        <p:txBody>
          <a:bodyPr lIns="0" tIns="0" rIns="0" bIns="0" anchor="b"/>
          <a:lstStyle/>
          <a:p>
            <a:pPr algn="r"/>
            <a:fld id="{90EFE839-E523-4481-9277-E95DE6A9FF40}" type="slidenum">
              <a:rPr lang="en-US" sz="800" b="0">
                <a:solidFill>
                  <a:srgbClr val="5F6062"/>
                </a:solidFill>
              </a:rPr>
              <a:pPr algn="r"/>
              <a:t>7</a:t>
            </a:fld>
            <a:endParaRPr lang="en-US" sz="800" b="0" dirty="0">
              <a:solidFill>
                <a:srgbClr val="5F6062"/>
              </a:solidFill>
            </a:endParaRPr>
          </a:p>
        </p:txBody>
      </p:sp>
    </p:spTree>
    <p:extLst>
      <p:ext uri="{BB962C8B-B14F-4D97-AF65-F5344CB8AC3E}">
        <p14:creationId xmlns:p14="http://schemas.microsoft.com/office/powerpoint/2010/main" val="23465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p:txBody>
          <a:bodyPr/>
          <a:lstStyle/>
          <a:p>
            <a:fld id="{852A25B9-9303-4FFB-B1EB-19E2E58A4F91}" type="slidenum">
              <a:rPr lang="en-US" smtClean="0"/>
              <a:pPr/>
              <a:t>70</a:t>
            </a:fld>
            <a:endParaRPr lang="en-US" dirty="0"/>
          </a:p>
        </p:txBody>
      </p:sp>
      <p:sp>
        <p:nvSpPr>
          <p:cNvPr id="402436" name="Rectangle 10"/>
          <p:cNvSpPr>
            <a:spLocks noGrp="1" noChangeArrowheads="1"/>
          </p:cNvSpPr>
          <p:nvPr>
            <p:ph sz="quarter" idx="12"/>
          </p:nvPr>
        </p:nvSpPr>
        <p:spPr>
          <a:xfrm>
            <a:off x="457201" y="1218103"/>
            <a:ext cx="8478252" cy="4719638"/>
          </a:xfrm>
        </p:spPr>
        <p:txBody>
          <a:bodyPr>
            <a:noAutofit/>
          </a:bodyPr>
          <a:lstStyle/>
          <a:p>
            <a:r>
              <a:rPr lang="en-US" sz="2100" dirty="0" smtClean="0"/>
              <a:t>Dignity </a:t>
            </a:r>
            <a:r>
              <a:rPr lang="en-US" sz="2100" dirty="0"/>
              <a:t>Health has maintained a Disclosure Program (Hotline) pre-dating the CIA and it is required by the CIA.   </a:t>
            </a:r>
          </a:p>
          <a:p>
            <a:r>
              <a:rPr lang="en-US" sz="2100" dirty="0"/>
              <a:t>Per the CIA, any report must be recorded in a disclosure log within 48 hours of receipt and shall include a summary of the report, the status of the respective internal review, and any corrective action taken</a:t>
            </a:r>
            <a:r>
              <a:rPr lang="en-US" sz="2100" dirty="0" smtClean="0"/>
              <a:t>.</a:t>
            </a:r>
          </a:p>
          <a:p>
            <a:r>
              <a:rPr lang="en-US" sz="2100" dirty="0" smtClean="0"/>
              <a:t>You </a:t>
            </a:r>
            <a:r>
              <a:rPr lang="en-US" sz="2100" dirty="0"/>
              <a:t>should</a:t>
            </a:r>
            <a:r>
              <a:rPr lang="en-GB" sz="2100" dirty="0"/>
              <a:t> report known or suspected violations of the </a:t>
            </a:r>
            <a:r>
              <a:rPr lang="en-GB" sz="2100" dirty="0" smtClean="0"/>
              <a:t>                                      law</a:t>
            </a:r>
            <a:r>
              <a:rPr lang="en-GB" sz="2100" dirty="0"/>
              <a:t>, policies or procedures to: </a:t>
            </a:r>
            <a:endParaRPr lang="en-US" sz="2100" dirty="0"/>
          </a:p>
          <a:p>
            <a:pPr lvl="1"/>
            <a:r>
              <a:rPr lang="en-GB" sz="2100" dirty="0" smtClean="0"/>
              <a:t>Your </a:t>
            </a:r>
            <a:r>
              <a:rPr lang="en-GB" sz="2100" dirty="0"/>
              <a:t>immediate supervisor / manager</a:t>
            </a:r>
            <a:endParaRPr lang="en-US" sz="2100" dirty="0"/>
          </a:p>
          <a:p>
            <a:pPr lvl="1"/>
            <a:r>
              <a:rPr lang="en-GB" sz="2100" dirty="0"/>
              <a:t>Facility </a:t>
            </a:r>
            <a:r>
              <a:rPr lang="en-GB" sz="2100" dirty="0" smtClean="0"/>
              <a:t>Compliance Professional (FCP)</a:t>
            </a:r>
          </a:p>
          <a:p>
            <a:pPr lvl="1"/>
            <a:r>
              <a:rPr lang="en-GB" sz="2100" dirty="0" smtClean="0"/>
              <a:t>Facility IT Site Director</a:t>
            </a:r>
            <a:endParaRPr lang="en-US" sz="2100" dirty="0"/>
          </a:p>
          <a:p>
            <a:pPr lvl="1"/>
            <a:r>
              <a:rPr lang="en-GB" sz="2100" dirty="0" smtClean="0"/>
              <a:t>Human </a:t>
            </a:r>
            <a:r>
              <a:rPr lang="en-GB" sz="2100" dirty="0"/>
              <a:t>Resources (for HR related issues)</a:t>
            </a:r>
            <a:endParaRPr lang="en-US" sz="2100" dirty="0"/>
          </a:p>
          <a:p>
            <a:pPr lvl="1"/>
            <a:r>
              <a:rPr lang="en-US" sz="2100" dirty="0" smtClean="0"/>
              <a:t>Dignity Health Hotline (anonymous and confidential): 1-800-938-0031 </a:t>
            </a:r>
          </a:p>
          <a:p>
            <a:pPr lvl="1"/>
            <a:r>
              <a:rPr lang="en-US" sz="2100" dirty="0"/>
              <a:t> </a:t>
            </a:r>
            <a:r>
              <a:rPr lang="en-GB" sz="2100" u="sng" dirty="0" smtClean="0">
                <a:hlinkClick r:id="rId3"/>
              </a:rPr>
              <a:t>Privacy.office@dignityhealth.org</a:t>
            </a:r>
            <a:r>
              <a:rPr lang="en-GB" sz="2100" dirty="0" smtClean="0"/>
              <a:t> (</a:t>
            </a:r>
            <a:r>
              <a:rPr lang="en-GB" sz="2100" dirty="0"/>
              <a:t>for privacy and data security incidents)</a:t>
            </a:r>
            <a:endParaRPr lang="en-US" sz="2100" dirty="0"/>
          </a:p>
        </p:txBody>
      </p:sp>
      <p:sp>
        <p:nvSpPr>
          <p:cNvPr id="402435" name="Rectangle 9"/>
          <p:cNvSpPr>
            <a:spLocks noGrp="1" noChangeArrowheads="1"/>
          </p:cNvSpPr>
          <p:nvPr>
            <p:ph type="title"/>
          </p:nvPr>
        </p:nvSpPr>
        <p:spPr/>
        <p:txBody>
          <a:bodyPr/>
          <a:lstStyle/>
          <a:p>
            <a:r>
              <a:rPr lang="en-US" dirty="0" smtClean="0"/>
              <a:t>Reporting Systems (cont.)</a:t>
            </a:r>
          </a:p>
        </p:txBody>
      </p:sp>
      <p:pic>
        <p:nvPicPr>
          <p:cNvPr id="6" name="Picture 13" descr="C:\Users\cittykitty\AppData\Local\Microsoft\Windows\Temporary Internet Files\Content.IE5\G6VROH7A\MP900385411[1].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8240" y="3134253"/>
            <a:ext cx="1827213" cy="24075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926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p:cNvSpPr>
            <a:spLocks noGrp="1" noChangeArrowheads="1"/>
          </p:cNvSpPr>
          <p:nvPr>
            <p:ph type="sldNum" sz="quarter" idx="11"/>
          </p:nvPr>
        </p:nvSpPr>
        <p:spPr/>
        <p:txBody>
          <a:bodyPr/>
          <a:lstStyle/>
          <a:p>
            <a:fld id="{9919C56A-3D39-48EC-A34C-434C075EE557}" type="slidenum">
              <a:rPr lang="en-US" smtClean="0"/>
              <a:pPr/>
              <a:t>71</a:t>
            </a:fld>
            <a:endParaRPr lang="en-US" dirty="0"/>
          </a:p>
        </p:txBody>
      </p:sp>
      <p:sp>
        <p:nvSpPr>
          <p:cNvPr id="361479" name="Rectangle 7"/>
          <p:cNvSpPr>
            <a:spLocks noGrp="1" noChangeArrowheads="1"/>
          </p:cNvSpPr>
          <p:nvPr>
            <p:ph sz="quarter" idx="12"/>
          </p:nvPr>
        </p:nvSpPr>
        <p:spPr/>
        <p:txBody>
          <a:bodyPr>
            <a:normAutofit lnSpcReduction="10000"/>
          </a:bodyPr>
          <a:lstStyle/>
          <a:p>
            <a:r>
              <a:rPr lang="en-US" sz="2000" dirty="0" smtClean="0"/>
              <a:t>It is the policy of Dignity Health to promptly respond to, investigate and document all reports, complaints and inquiries relating to incidents. </a:t>
            </a:r>
          </a:p>
          <a:p>
            <a:r>
              <a:rPr lang="en-US" sz="2000" dirty="0" smtClean="0"/>
              <a:t>Privacy Incident means any known or suspected</a:t>
            </a:r>
            <a:br>
              <a:rPr lang="en-US" sz="2000" dirty="0" smtClean="0"/>
            </a:br>
            <a:r>
              <a:rPr lang="en-US" sz="2000" dirty="0" smtClean="0"/>
              <a:t>breach of privacy or confidentiality involving</a:t>
            </a:r>
            <a:br>
              <a:rPr lang="en-US" sz="2000" dirty="0" smtClean="0"/>
            </a:br>
            <a:r>
              <a:rPr lang="en-US" sz="2000" dirty="0" smtClean="0"/>
              <a:t>PHI (Protected Health Information).</a:t>
            </a:r>
          </a:p>
          <a:p>
            <a:r>
              <a:rPr lang="en-US" sz="2000" dirty="0" smtClean="0"/>
              <a:t>Security Incident means attempted (or</a:t>
            </a:r>
            <a:br>
              <a:rPr lang="en-US" sz="2000" dirty="0" smtClean="0"/>
            </a:br>
            <a:r>
              <a:rPr lang="en-US" sz="2000" dirty="0" smtClean="0"/>
              <a:t>successful) unauthorized access, use,</a:t>
            </a:r>
            <a:br>
              <a:rPr lang="en-US" sz="2000" dirty="0" smtClean="0"/>
            </a:br>
            <a:r>
              <a:rPr lang="en-US" sz="2000" dirty="0" smtClean="0"/>
              <a:t>disclosure, modification or destruction of</a:t>
            </a:r>
            <a:br>
              <a:rPr lang="en-US" sz="2000" dirty="0" smtClean="0"/>
            </a:br>
            <a:r>
              <a:rPr lang="en-US" sz="2000" dirty="0" smtClean="0"/>
              <a:t>information with system operations</a:t>
            </a:r>
            <a:br>
              <a:rPr lang="en-US" sz="2000" dirty="0" smtClean="0"/>
            </a:br>
            <a:r>
              <a:rPr lang="en-US" sz="2000" dirty="0" smtClean="0"/>
              <a:t>within the Dignity Health network.</a:t>
            </a:r>
            <a:br>
              <a:rPr lang="en-US" sz="2000" dirty="0" smtClean="0"/>
            </a:br>
            <a:r>
              <a:rPr lang="en-US" sz="2000" dirty="0" smtClean="0"/>
              <a:t/>
            </a:r>
            <a:br>
              <a:rPr lang="en-US" sz="2000" dirty="0" smtClean="0"/>
            </a:br>
            <a:r>
              <a:rPr lang="en-US" sz="2000" dirty="0" smtClean="0"/>
              <a:t>Also the loss of (or loss of control over) a</a:t>
            </a:r>
            <a:br>
              <a:rPr lang="en-US" sz="2000" dirty="0" smtClean="0"/>
            </a:br>
            <a:r>
              <a:rPr lang="en-US" sz="2000" dirty="0" smtClean="0"/>
              <a:t>Dignity Health owned or managed device and</a:t>
            </a:r>
            <a:br>
              <a:rPr lang="en-US" sz="2000" dirty="0" smtClean="0"/>
            </a:br>
            <a:r>
              <a:rPr lang="en-US" sz="2000" dirty="0" smtClean="0"/>
              <a:t>any other device that contains Dignity Health</a:t>
            </a:r>
            <a:br>
              <a:rPr lang="en-US" sz="2000" dirty="0" smtClean="0"/>
            </a:br>
            <a:r>
              <a:rPr lang="en-US" sz="2000" dirty="0" smtClean="0"/>
              <a:t>patient, employee or proprietary information.</a:t>
            </a:r>
          </a:p>
          <a:p>
            <a:endParaRPr lang="en-US" sz="2000" dirty="0" smtClean="0"/>
          </a:p>
        </p:txBody>
      </p:sp>
      <p:sp>
        <p:nvSpPr>
          <p:cNvPr id="361478" name="Rectangle 6"/>
          <p:cNvSpPr>
            <a:spLocks noGrp="1" noChangeArrowheads="1"/>
          </p:cNvSpPr>
          <p:nvPr>
            <p:ph type="title"/>
          </p:nvPr>
        </p:nvSpPr>
        <p:spPr/>
        <p:txBody>
          <a:bodyPr/>
          <a:lstStyle/>
          <a:p>
            <a:r>
              <a:rPr lang="en-US" dirty="0" smtClean="0"/>
              <a:t>110.1.028 Investigation Response &amp; Notification Policy</a:t>
            </a:r>
          </a:p>
        </p:txBody>
      </p:sp>
      <p:pic>
        <p:nvPicPr>
          <p:cNvPr id="6" name="Picture 8" descr="Image_219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168" y="2459736"/>
            <a:ext cx="2862072" cy="3749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1410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72</a:t>
            </a:fld>
            <a:endParaRPr lang="en-US"/>
          </a:p>
        </p:txBody>
      </p:sp>
      <p:sp>
        <p:nvSpPr>
          <p:cNvPr id="3" name="Content Placeholder 2"/>
          <p:cNvSpPr>
            <a:spLocks noGrp="1"/>
          </p:cNvSpPr>
          <p:nvPr>
            <p:ph sz="quarter" idx="12"/>
          </p:nvPr>
        </p:nvSpPr>
        <p:spPr/>
        <p:txBody>
          <a:bodyPr>
            <a:normAutofit/>
          </a:bodyPr>
          <a:lstStyle/>
          <a:p>
            <a:r>
              <a:rPr lang="en-US" sz="2400" dirty="0"/>
              <a:t>If you have any questions, please contact your local </a:t>
            </a:r>
            <a:r>
              <a:rPr lang="en-US" sz="2400" dirty="0" smtClean="0"/>
              <a:t>Service Area Compliance Director or Facility </a:t>
            </a:r>
            <a:r>
              <a:rPr lang="en-US" sz="2400" dirty="0"/>
              <a:t>Compliance </a:t>
            </a:r>
            <a:r>
              <a:rPr lang="en-US" sz="2400" dirty="0" smtClean="0"/>
              <a:t>Professional.  </a:t>
            </a:r>
          </a:p>
          <a:p>
            <a:endParaRPr lang="en-US" sz="2400" dirty="0"/>
          </a:p>
          <a:p>
            <a:r>
              <a:rPr lang="en-US" sz="2400" dirty="0"/>
              <a:t>This completes module </a:t>
            </a:r>
            <a:r>
              <a:rPr lang="en-US" sz="2400" dirty="0" smtClean="0"/>
              <a:t>5. </a:t>
            </a:r>
            <a:r>
              <a:rPr lang="en-US" sz="2400" dirty="0"/>
              <a:t>You will now take </a:t>
            </a:r>
            <a:r>
              <a:rPr lang="en-US" sz="2400" dirty="0" smtClean="0"/>
              <a:t>the module test.</a:t>
            </a:r>
            <a:endParaRPr lang="en-US" sz="2400" dirty="0"/>
          </a:p>
          <a:p>
            <a:endParaRPr lang="en-US" sz="2400" dirty="0"/>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65433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4" name="Title 3"/>
          <p:cNvSpPr>
            <a:spLocks noGrp="1"/>
          </p:cNvSpPr>
          <p:nvPr>
            <p:ph type="title"/>
          </p:nvPr>
        </p:nvSpPr>
        <p:spPr/>
        <p:txBody>
          <a:bodyPr/>
          <a:lstStyle/>
          <a:p>
            <a:r>
              <a:rPr lang="en-US" dirty="0" smtClean="0"/>
              <a:t>HIPAA</a:t>
            </a:r>
            <a:endParaRPr lang="en-US" dirty="0"/>
          </a:p>
        </p:txBody>
      </p:sp>
      <p:pic>
        <p:nvPicPr>
          <p:cNvPr id="6" name="Content Placeholder 5"/>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2458191" y="1668678"/>
            <a:ext cx="4512625" cy="4432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7244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
          <p:cNvSpPr>
            <a:spLocks noGrp="1" noChangeArrowheads="1"/>
          </p:cNvSpPr>
          <p:nvPr>
            <p:ph type="sldNum" sz="quarter" idx="11"/>
          </p:nvPr>
        </p:nvSpPr>
        <p:spPr>
          <a:xfrm>
            <a:off x="8348663" y="6318250"/>
            <a:ext cx="336550" cy="330200"/>
          </a:xfrm>
        </p:spPr>
        <p:txBody>
          <a:bodyPr/>
          <a:lstStyle/>
          <a:p>
            <a:fld id="{A4E2EC0A-3E6E-4823-8279-9A48E0102AD8}" type="slidenum">
              <a:rPr lang="en-US" smtClean="0"/>
              <a:pPr/>
              <a:t>9</a:t>
            </a:fld>
            <a:endParaRPr lang="en-US" dirty="0" smtClean="0"/>
          </a:p>
        </p:txBody>
      </p:sp>
      <p:sp>
        <p:nvSpPr>
          <p:cNvPr id="14341" name="Rectangle 6"/>
          <p:cNvSpPr>
            <a:spLocks noGrp="1" noChangeArrowheads="1"/>
          </p:cNvSpPr>
          <p:nvPr>
            <p:ph type="body" idx="12"/>
          </p:nvPr>
        </p:nvSpPr>
        <p:spPr>
          <a:xfrm>
            <a:off x="3788229" y="2113808"/>
            <a:ext cx="4896984" cy="4204442"/>
          </a:xfrm>
        </p:spPr>
        <p:txBody>
          <a:bodyPr>
            <a:normAutofit/>
          </a:bodyPr>
          <a:lstStyle/>
          <a:p>
            <a:r>
              <a:rPr lang="en-US" sz="2000" dirty="0" smtClean="0"/>
              <a:t>HIPAA regulations include controls for the use and disclosure of Protected Health Information (PHI). </a:t>
            </a:r>
          </a:p>
          <a:p>
            <a:pPr lvl="1"/>
            <a:r>
              <a:rPr lang="en-US" b="1" dirty="0" smtClean="0"/>
              <a:t>Use</a:t>
            </a:r>
            <a:r>
              <a:rPr lang="en-US" dirty="0" smtClean="0"/>
              <a:t>: when PHI is used internally for Treatment, Payment or other Healthcare Operations (audits, training, customer service, internal analysis, etc.).</a:t>
            </a:r>
          </a:p>
          <a:p>
            <a:pPr lvl="1"/>
            <a:r>
              <a:rPr lang="en-US" b="1" dirty="0" smtClean="0"/>
              <a:t>Disclosure</a:t>
            </a:r>
            <a:r>
              <a:rPr lang="en-US" dirty="0" smtClean="0"/>
              <a:t>: to release or provide access to a patient’s PHI to someone like a physician, an attorney, insurance company, etc., outside of Dignity Health.</a:t>
            </a:r>
          </a:p>
        </p:txBody>
      </p:sp>
      <p:sp>
        <p:nvSpPr>
          <p:cNvPr id="14340" name="Rectangle 5"/>
          <p:cNvSpPr>
            <a:spLocks noGrp="1" noChangeArrowheads="1"/>
          </p:cNvSpPr>
          <p:nvPr>
            <p:ph type="title"/>
          </p:nvPr>
        </p:nvSpPr>
        <p:spPr/>
        <p:txBody>
          <a:bodyPr/>
          <a:lstStyle/>
          <a:p>
            <a:r>
              <a:rPr lang="en-US" dirty="0" smtClean="0"/>
              <a:t>HIPAA Regulations</a:t>
            </a:r>
          </a:p>
        </p:txBody>
      </p:sp>
      <p:pic>
        <p:nvPicPr>
          <p:cNvPr id="14339" name="Picture 17" descr="MC900031094[1]"/>
          <p:cNvPicPr preferRelativeResize="0">
            <a:picLocks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01650" y="2012950"/>
            <a:ext cx="3016250" cy="4205288"/>
          </a:xfrm>
          <a:prstGeom prst="rect">
            <a:avLst/>
          </a:prstGeom>
          <a:noFill/>
          <a:ln w="9525">
            <a:noFill/>
            <a:miter lim="800000"/>
            <a:headEnd/>
            <a:tailEnd/>
          </a:ln>
        </p:spPr>
      </p:pic>
      <p:sp>
        <p:nvSpPr>
          <p:cNvPr id="14342" name="Text Box 8"/>
          <p:cNvSpPr txBox="1">
            <a:spLocks noChangeArrowheads="1"/>
          </p:cNvSpPr>
          <p:nvPr/>
        </p:nvSpPr>
        <p:spPr bwMode="auto">
          <a:xfrm>
            <a:off x="693475" y="2227263"/>
            <a:ext cx="2228850" cy="3084512"/>
          </a:xfrm>
          <a:prstGeom prst="rect">
            <a:avLst/>
          </a:prstGeom>
          <a:noFill/>
          <a:ln w="9525">
            <a:noFill/>
            <a:miter lim="800000"/>
            <a:headEnd/>
            <a:tailEnd/>
          </a:ln>
        </p:spPr>
        <p:txBody>
          <a:bodyPr rIns="0">
            <a:spAutoFit/>
          </a:bodyPr>
          <a:lstStyle/>
          <a:p>
            <a:pPr>
              <a:spcBef>
                <a:spcPct val="50000"/>
              </a:spcBef>
            </a:pPr>
            <a:r>
              <a:rPr lang="en-US" sz="2800" b="1" dirty="0">
                <a:solidFill>
                  <a:srgbClr val="AA272F"/>
                </a:solidFill>
                <a:latin typeface="Calibri" pitchFamily="34" charset="0"/>
              </a:rPr>
              <a:t>H</a:t>
            </a:r>
            <a:r>
              <a:rPr lang="en-US" sz="2400" b="1" dirty="0">
                <a:solidFill>
                  <a:schemeClr val="tx1"/>
                </a:solidFill>
                <a:latin typeface="Calibri" pitchFamily="34" charset="0"/>
              </a:rPr>
              <a:t>ealth</a:t>
            </a:r>
          </a:p>
          <a:p>
            <a:pPr>
              <a:spcBef>
                <a:spcPct val="50000"/>
              </a:spcBef>
            </a:pPr>
            <a:r>
              <a:rPr lang="en-US" sz="2800" b="1" dirty="0">
                <a:solidFill>
                  <a:srgbClr val="AA272F"/>
                </a:solidFill>
                <a:latin typeface="Calibri" pitchFamily="34" charset="0"/>
              </a:rPr>
              <a:t>I</a:t>
            </a:r>
            <a:r>
              <a:rPr lang="en-US" sz="2400" b="1" dirty="0">
                <a:solidFill>
                  <a:schemeClr val="tx1"/>
                </a:solidFill>
                <a:latin typeface="Calibri" pitchFamily="34" charset="0"/>
              </a:rPr>
              <a:t>nsurance</a:t>
            </a:r>
          </a:p>
          <a:p>
            <a:pPr>
              <a:spcBef>
                <a:spcPct val="50000"/>
              </a:spcBef>
            </a:pPr>
            <a:r>
              <a:rPr lang="en-US" sz="2800" b="1" dirty="0">
                <a:solidFill>
                  <a:srgbClr val="AA272F"/>
                </a:solidFill>
                <a:latin typeface="Calibri" pitchFamily="34" charset="0"/>
              </a:rPr>
              <a:t>P</a:t>
            </a:r>
            <a:r>
              <a:rPr lang="en-US" sz="2400" b="1" dirty="0">
                <a:solidFill>
                  <a:schemeClr val="tx1"/>
                </a:solidFill>
                <a:latin typeface="Calibri" pitchFamily="34" charset="0"/>
              </a:rPr>
              <a:t>ortability &amp;</a:t>
            </a:r>
          </a:p>
          <a:p>
            <a:pPr>
              <a:spcBef>
                <a:spcPct val="50000"/>
              </a:spcBef>
            </a:pPr>
            <a:r>
              <a:rPr lang="en-US" sz="2800" b="1" dirty="0">
                <a:solidFill>
                  <a:srgbClr val="AA272F"/>
                </a:solidFill>
                <a:latin typeface="Calibri" pitchFamily="34" charset="0"/>
              </a:rPr>
              <a:t>A</a:t>
            </a:r>
            <a:r>
              <a:rPr lang="en-US" sz="2400" b="1" dirty="0">
                <a:solidFill>
                  <a:schemeClr val="tx1"/>
                </a:solidFill>
                <a:latin typeface="Calibri" pitchFamily="34" charset="0"/>
              </a:rPr>
              <a:t>ccountability</a:t>
            </a:r>
          </a:p>
          <a:p>
            <a:pPr>
              <a:spcBef>
                <a:spcPct val="50000"/>
              </a:spcBef>
            </a:pPr>
            <a:r>
              <a:rPr lang="en-US" sz="2800" b="1" dirty="0">
                <a:solidFill>
                  <a:srgbClr val="AA272F"/>
                </a:solidFill>
                <a:latin typeface="Calibri" pitchFamily="34" charset="0"/>
              </a:rPr>
              <a:t>A</a:t>
            </a:r>
            <a:r>
              <a:rPr lang="en-US" sz="2400" b="1" dirty="0">
                <a:solidFill>
                  <a:schemeClr val="tx1"/>
                </a:solidFill>
                <a:latin typeface="Calibri" pitchFamily="34" charset="0"/>
              </a:rPr>
              <a:t>ct</a:t>
            </a:r>
          </a:p>
        </p:txBody>
      </p:sp>
      <p:sp>
        <p:nvSpPr>
          <p:cNvPr id="14343" name="Text Box 9"/>
          <p:cNvSpPr txBox="1">
            <a:spLocks noChangeArrowheads="1"/>
          </p:cNvSpPr>
          <p:nvPr/>
        </p:nvSpPr>
        <p:spPr bwMode="auto">
          <a:xfrm>
            <a:off x="476250" y="1197821"/>
            <a:ext cx="8320088" cy="646331"/>
          </a:xfrm>
          <a:prstGeom prst="rect">
            <a:avLst/>
          </a:prstGeom>
          <a:noFill/>
          <a:ln w="9525">
            <a:noFill/>
            <a:miter lim="800000"/>
            <a:headEnd/>
            <a:tailEnd/>
          </a:ln>
        </p:spPr>
        <p:txBody>
          <a:bodyPr lIns="0" rIns="0">
            <a:spAutoFit/>
          </a:bodyPr>
          <a:lstStyle/>
          <a:p>
            <a:pPr eaLnBrk="0" hangingPunct="0">
              <a:lnSpc>
                <a:spcPct val="90000"/>
              </a:lnSpc>
              <a:spcAft>
                <a:spcPct val="50000"/>
              </a:spcAft>
            </a:pPr>
            <a:r>
              <a:rPr lang="en-US" sz="2000" b="0" dirty="0">
                <a:solidFill>
                  <a:schemeClr val="tx1"/>
                </a:solidFill>
                <a:latin typeface="Calibri" pitchFamily="34" charset="0"/>
              </a:rPr>
              <a:t>The Health Insurance Portability &amp; Accountability Act (HIPAA) </a:t>
            </a:r>
            <a:r>
              <a:rPr lang="en-US" sz="2000" b="0" dirty="0" smtClean="0">
                <a:solidFill>
                  <a:schemeClr val="tx1"/>
                </a:solidFill>
                <a:latin typeface="Calibri" pitchFamily="34" charset="0"/>
              </a:rPr>
              <a:t>is </a:t>
            </a:r>
            <a:r>
              <a:rPr lang="en-US" sz="2000" b="0" dirty="0">
                <a:solidFill>
                  <a:schemeClr val="tx1"/>
                </a:solidFill>
                <a:latin typeface="Calibri" pitchFamily="34" charset="0"/>
              </a:rPr>
              <a:t>managed by the Office of Civil Rights (</a:t>
            </a:r>
            <a:r>
              <a:rPr lang="en-US" sz="2000" b="0" dirty="0" smtClean="0">
                <a:solidFill>
                  <a:schemeClr val="tx1"/>
                </a:solidFill>
                <a:latin typeface="Calibri" pitchFamily="34" charset="0"/>
              </a:rPr>
              <a:t>OCR)</a:t>
            </a:r>
            <a:endParaRPr lang="en-US" sz="2000" b="0" dirty="0">
              <a:solidFill>
                <a:schemeClr val="tx1"/>
              </a:solidFill>
              <a:latin typeface="Calibri" pitchFamily="34" charset="0"/>
            </a:endParaRPr>
          </a:p>
        </p:txBody>
      </p:sp>
    </p:spTree>
    <p:extLst>
      <p:ext uri="{BB962C8B-B14F-4D97-AF65-F5344CB8AC3E}">
        <p14:creationId xmlns:p14="http://schemas.microsoft.com/office/powerpoint/2010/main" val="423623385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 name="ISPRING_RESOURCE_PATHS_HASH_2" val="542aac77895513dd59b1382c4375150336eb594"/>
</p:tagLst>
</file>

<file path=ppt/theme/theme1.xml><?xml version="1.0" encoding="utf-8"?>
<a:theme xmlns:a="http://schemas.openxmlformats.org/drawingml/2006/main" name="Dignity Health">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Dignity Health</Template>
  <TotalTime>627</TotalTime>
  <Words>4045</Words>
  <Application>Microsoft Office PowerPoint</Application>
  <PresentationFormat>On-screen Show (4:3)</PresentationFormat>
  <Paragraphs>590</Paragraphs>
  <Slides>72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Arial Black</vt:lpstr>
      <vt:lpstr>BentonSansF Book</vt:lpstr>
      <vt:lpstr>Calibri</vt:lpstr>
      <vt:lpstr>Comic Sans MS</vt:lpstr>
      <vt:lpstr>Times New Roman</vt:lpstr>
      <vt:lpstr>Wingdings</vt:lpstr>
      <vt:lpstr>Dignity Health</vt:lpstr>
      <vt:lpstr>Updated FY15 Dignity Health                     General Compliance Education for Providers Module 2 </vt:lpstr>
      <vt:lpstr>Module Objectives</vt:lpstr>
      <vt:lpstr>Privacy</vt:lpstr>
      <vt:lpstr>The healthcare industry is becoming more interconnected</vt:lpstr>
      <vt:lpstr>Privacy and Data Security Breaches Happen Every Day</vt:lpstr>
      <vt:lpstr>A Message From Lloyd Dean</vt:lpstr>
      <vt:lpstr>Regulatory Overview</vt:lpstr>
      <vt:lpstr>HIPAA</vt:lpstr>
      <vt:lpstr>HIPAA Regulations</vt:lpstr>
      <vt:lpstr>Protected Health Information (PHI)</vt:lpstr>
      <vt:lpstr>Protected Health Information (PHI)</vt:lpstr>
      <vt:lpstr>Patient’s Rights under HIPAA</vt:lpstr>
      <vt:lpstr>Notice of Privacy Practices</vt:lpstr>
      <vt:lpstr>Treatment, Payment and Operations (TPO)</vt:lpstr>
      <vt:lpstr>Written Authorization Required for Use or Disclosure of PHI</vt:lpstr>
      <vt:lpstr>110.1.005 Facility Patient Directory Policy</vt:lpstr>
      <vt:lpstr>Incidental Uses &amp; Disclosures of PHI</vt:lpstr>
      <vt:lpstr>110.1.012 Use &amp; Disclosure of PHI as Required by Law </vt:lpstr>
      <vt:lpstr>110.1.013 Patient’s Family and Friend Policy</vt:lpstr>
      <vt:lpstr>110.1.017 Research Use and Disclosure of PHI Policy</vt:lpstr>
      <vt:lpstr>HITECH Act - Expands HIPAA</vt:lpstr>
      <vt:lpstr>Business Associates</vt:lpstr>
      <vt:lpstr>110.1.011 Business Associate &amp; Classified Information Policy</vt:lpstr>
      <vt:lpstr>California Privacy Laws</vt:lpstr>
      <vt:lpstr>California Privacy Laws</vt:lpstr>
      <vt:lpstr>The Reality of Privacy Breaches for Dignity Health</vt:lpstr>
      <vt:lpstr>Protecting Information</vt:lpstr>
      <vt:lpstr>What Other Information Must You Protect?</vt:lpstr>
      <vt:lpstr>Confidentiality &amp; Data Classification Policy</vt:lpstr>
      <vt:lpstr>Safeguarding PHI &amp; Sensitive Information</vt:lpstr>
      <vt:lpstr>Safeguarding Faxes and U.S. Mail</vt:lpstr>
      <vt:lpstr>110.1.015 Minimum Necessary Standards Policy </vt:lpstr>
      <vt:lpstr>Safe Disposal of PHI and Confidential Information</vt:lpstr>
      <vt:lpstr>What Would You Do?</vt:lpstr>
      <vt:lpstr>Try Again</vt:lpstr>
      <vt:lpstr>Correct!</vt:lpstr>
      <vt:lpstr>Responsible Data Use Practices</vt:lpstr>
      <vt:lpstr>Marketing Communications and Sale of PHI 110.1.021</vt:lpstr>
      <vt:lpstr>Philanthropy – Use &amp; Disclosure of PHI Policy  110.1.020</vt:lpstr>
      <vt:lpstr>Philanthropy – Use &amp; Disclosure of PHI Policy  110.1.020</vt:lpstr>
      <vt:lpstr>What Do You Think?</vt:lpstr>
      <vt:lpstr>Try Again</vt:lpstr>
      <vt:lpstr>Correct!</vt:lpstr>
      <vt:lpstr>Security</vt:lpstr>
      <vt:lpstr>Data Security</vt:lpstr>
      <vt:lpstr>Network Usage Policy 110.1.050 (NUPP) for Providers</vt:lpstr>
      <vt:lpstr>Network User Responsibilities</vt:lpstr>
      <vt:lpstr>Shared Network Drives</vt:lpstr>
      <vt:lpstr>Inappropriate Access &amp; Snooping</vt:lpstr>
      <vt:lpstr>110.1.046 Email Policy and Sending Secure Email</vt:lpstr>
      <vt:lpstr>Signature Block &amp; E-Mail Confidentiality Statement</vt:lpstr>
      <vt:lpstr>SharePoint Sites</vt:lpstr>
      <vt:lpstr>What Should You Do?</vt:lpstr>
      <vt:lpstr>Try Again</vt:lpstr>
      <vt:lpstr>Correct!</vt:lpstr>
      <vt:lpstr>Electronic Devices &amp; Social Media</vt:lpstr>
      <vt:lpstr>110.1.038 - Portable Device &amp; Media Security Policy</vt:lpstr>
      <vt:lpstr>Removable Media Encryption</vt:lpstr>
      <vt:lpstr>110.1.053 Medical Device Data Security Policy</vt:lpstr>
      <vt:lpstr>Personal Cell Phone Use</vt:lpstr>
      <vt:lpstr>Texting ePHI and Image Transmission</vt:lpstr>
      <vt:lpstr>Lost or Stolen Portable Media</vt:lpstr>
      <vt:lpstr>Social Media Guidelines</vt:lpstr>
      <vt:lpstr>The Reality of Social Networks</vt:lpstr>
      <vt:lpstr>What Should You Do?</vt:lpstr>
      <vt:lpstr>Try Again</vt:lpstr>
      <vt:lpstr>Correct!</vt:lpstr>
      <vt:lpstr>Reporting and Investigations</vt:lpstr>
      <vt:lpstr>Reporting Systems</vt:lpstr>
      <vt:lpstr>Reporting Systems (cont.)</vt:lpstr>
      <vt:lpstr>110.1.028 Investigation Response &amp; Notification Policy</vt:lpstr>
      <vt:lpstr>Thank You</vt:lpstr>
    </vt:vector>
  </TitlesOfParts>
  <Company>Dignity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Paige</dc:creator>
  <dc:description>Version 2: Final Version as of 5/15/2012.  For assistance or to report issues, please contact Dignity Health IT Help Desk.</dc:description>
  <cp:lastModifiedBy>Davis, Ron - SFMH</cp:lastModifiedBy>
  <cp:revision>87</cp:revision>
  <dcterms:created xsi:type="dcterms:W3CDTF">2014-05-02T18:12:50Z</dcterms:created>
  <dcterms:modified xsi:type="dcterms:W3CDTF">2018-01-19T16:31:04Z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