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9"/>
  </p:notesMasterIdLst>
  <p:sldIdLst>
    <p:sldId id="308" r:id="rId2"/>
    <p:sldId id="334" r:id="rId3"/>
    <p:sldId id="382" r:id="rId4"/>
    <p:sldId id="388" r:id="rId5"/>
    <p:sldId id="387" r:id="rId6"/>
    <p:sldId id="309" r:id="rId7"/>
    <p:sldId id="310" r:id="rId8"/>
    <p:sldId id="379" r:id="rId9"/>
    <p:sldId id="380" r:id="rId10"/>
    <p:sldId id="381" r:id="rId11"/>
    <p:sldId id="313" r:id="rId12"/>
    <p:sldId id="384" r:id="rId13"/>
    <p:sldId id="385" r:id="rId14"/>
    <p:sldId id="386" r:id="rId15"/>
    <p:sldId id="311" r:id="rId16"/>
    <p:sldId id="312" r:id="rId17"/>
    <p:sldId id="342" r:id="rId18"/>
    <p:sldId id="314" r:id="rId19"/>
    <p:sldId id="315" r:id="rId20"/>
    <p:sldId id="348" r:id="rId21"/>
    <p:sldId id="344" r:id="rId22"/>
    <p:sldId id="316" r:id="rId23"/>
    <p:sldId id="349" r:id="rId24"/>
    <p:sldId id="302" r:id="rId25"/>
    <p:sldId id="317" r:id="rId26"/>
    <p:sldId id="347" r:id="rId27"/>
    <p:sldId id="335" r:id="rId28"/>
    <p:sldId id="337" r:id="rId29"/>
    <p:sldId id="318" r:id="rId30"/>
    <p:sldId id="319" r:id="rId31"/>
    <p:sldId id="336" r:id="rId32"/>
    <p:sldId id="320" r:id="rId33"/>
    <p:sldId id="327" r:id="rId34"/>
    <p:sldId id="350" r:id="rId35"/>
    <p:sldId id="351" r:id="rId36"/>
    <p:sldId id="352" r:id="rId37"/>
    <p:sldId id="353" r:id="rId38"/>
    <p:sldId id="354" r:id="rId39"/>
    <p:sldId id="355" r:id="rId40"/>
    <p:sldId id="341"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 id="370" r:id="rId55"/>
    <p:sldId id="371" r:id="rId56"/>
    <p:sldId id="372" r:id="rId57"/>
    <p:sldId id="373" r:id="rId58"/>
    <p:sldId id="374" r:id="rId59"/>
    <p:sldId id="375" r:id="rId60"/>
    <p:sldId id="376" r:id="rId61"/>
    <p:sldId id="377" r:id="rId62"/>
    <p:sldId id="326" r:id="rId63"/>
    <p:sldId id="328" r:id="rId64"/>
    <p:sldId id="329" r:id="rId65"/>
    <p:sldId id="338" r:id="rId66"/>
    <p:sldId id="339" r:id="rId67"/>
    <p:sldId id="323" r:id="rId68"/>
    <p:sldId id="345" r:id="rId69"/>
    <p:sldId id="343" r:id="rId70"/>
    <p:sldId id="321" r:id="rId71"/>
    <p:sldId id="324" r:id="rId72"/>
    <p:sldId id="356" r:id="rId73"/>
    <p:sldId id="346" r:id="rId74"/>
    <p:sldId id="325" r:id="rId75"/>
    <p:sldId id="340" r:id="rId76"/>
    <p:sldId id="378" r:id="rId77"/>
    <p:sldId id="284" r:id="rId78"/>
  </p:sldIdLst>
  <p:sldSz cx="9144000" cy="6858000" type="screen4x3"/>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61">
          <p15:clr>
            <a:srgbClr val="A4A3A4"/>
          </p15:clr>
        </p15:guide>
        <p15:guide id="2" orient="horz" pos="3836">
          <p15:clr>
            <a:srgbClr val="A4A3A4"/>
          </p15:clr>
        </p15:guide>
        <p15:guide id="3" orient="horz" pos="2387">
          <p15:clr>
            <a:srgbClr val="A4A3A4"/>
          </p15:clr>
        </p15:guide>
        <p15:guide id="4" orient="horz" pos="4107">
          <p15:clr>
            <a:srgbClr val="A4A3A4"/>
          </p15:clr>
        </p15:guide>
        <p15:guide id="5" orient="horz" pos="868">
          <p15:clr>
            <a:srgbClr val="A4A3A4"/>
          </p15:clr>
        </p15:guide>
        <p15:guide id="6" orient="horz" pos="621">
          <p15:clr>
            <a:srgbClr val="A4A3A4"/>
          </p15:clr>
        </p15:guide>
        <p15:guide id="7" orient="horz" pos="3550">
          <p15:clr>
            <a:srgbClr val="A4A3A4"/>
          </p15:clr>
        </p15:guide>
        <p15:guide id="8" pos="2880">
          <p15:clr>
            <a:srgbClr val="A4A3A4"/>
          </p15:clr>
        </p15:guide>
        <p15:guide id="9" pos="288">
          <p15:clr>
            <a:srgbClr val="A4A3A4"/>
          </p15:clr>
        </p15:guide>
        <p15:guide id="10" pos="5471">
          <p15:clr>
            <a:srgbClr val="A4A3A4"/>
          </p15:clr>
        </p15:guide>
        <p15:guide id="11" pos="2824">
          <p15:clr>
            <a:srgbClr val="A4A3A4"/>
          </p15:clr>
        </p15:guide>
        <p15:guide id="12" pos="2936">
          <p15:clr>
            <a:srgbClr val="A4A3A4"/>
          </p15:clr>
        </p15:guide>
        <p15:guide id="13" pos="4172">
          <p15:clr>
            <a:srgbClr val="A4A3A4"/>
          </p15:clr>
        </p15:guide>
        <p15:guide id="14" pos="15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J"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057"/>
    <a:srgbClr val="BFE4FF"/>
    <a:srgbClr val="40B0FF"/>
    <a:srgbClr val="D0E2C1"/>
    <a:srgbClr val="A1C484"/>
    <a:srgbClr val="F3D1B8"/>
    <a:srgbClr val="E8A270"/>
    <a:srgbClr val="F8E8B5"/>
    <a:srgbClr val="F1D16A"/>
    <a:srgbClr val="A68B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snapToObjects="1" showGuides="1">
      <p:cViewPr varScale="1">
        <p:scale>
          <a:sx n="107" d="100"/>
          <a:sy n="107" d="100"/>
        </p:scale>
        <p:origin x="-450" y="-78"/>
      </p:cViewPr>
      <p:guideLst>
        <p:guide orient="horz" pos="261"/>
        <p:guide orient="horz" pos="3836"/>
        <p:guide orient="horz" pos="2387"/>
        <p:guide orient="horz" pos="4107"/>
        <p:guide orient="horz" pos="868"/>
        <p:guide orient="horz" pos="621"/>
        <p:guide orient="horz" pos="3550"/>
        <p:guide pos="2880"/>
        <p:guide pos="288"/>
        <p:guide pos="5471"/>
        <p:guide pos="2824"/>
        <p:guide pos="2936"/>
        <p:guide pos="4172"/>
        <p:guide pos="1585"/>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49.58506" units="1/cm"/>
          <inkml:channelProperty channel="Y" name="resolution" value="28.33948" units="1/cm"/>
          <inkml:channelProperty channel="T" name="resolution" value="1" units="1/dev"/>
        </inkml:channelProperties>
      </inkml:inkSource>
      <inkml:timestamp xml:id="ts0" timeString="2018-10-30T15:53:33.330"/>
    </inkml:context>
    <inkml:brush xml:id="br0">
      <inkml:brushProperty name="width" value="0.05292" units="cm"/>
      <inkml:brushProperty name="height" value="0.05292" units="cm"/>
      <inkml:brushProperty name="color" value="#FFFFFF"/>
    </inkml:brush>
  </inkml:definitions>
  <inkml:trace contextRef="#ctx0" brushRef="#br0">13444 0 0</inkml:trace>
  <inkml:trace contextRef="#ctx0" brushRef="#br0" timeOffset="483.6009">13444 50 0</inkml:trace>
  <inkml:trace contextRef="#ctx0" brushRef="#br0" timeOffset="499.2009">13444 50 0</inkml:trace>
  <inkml:trace contextRef="#ctx0" brushRef="#br0" timeOffset="1482.0026">13420 99 0,'-248'124'188,"-174"75"-173,75-75-15,24-50 16,1 1-1,49-51-15,50-24 16,99-24 0,-75-51-16,50-49 15,50 0-15,25 0 16,49-50-1,25 1-15,25 74 16,24 148 0,26-24-16,24 0 15,0-25 1,-24 74-16,24-74 15,0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8700-9FA2-48CE-AC88-D71D45EB490A}" type="datetimeFigureOut">
              <a:rPr lang="en-US" smtClean="0"/>
              <a:t>4/10/2020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BC4E5-2BC1-4F43-85DD-A1B8F74CB7EB}" type="slidenum">
              <a:rPr lang="en-US" smtClean="0"/>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a:t>
            </a:fld>
            <a:endParaRPr lang="en-US" dirty="0"/>
          </a:p>
        </p:txBody>
      </p:sp>
    </p:spTree>
    <p:extLst>
      <p:ext uri="{BB962C8B-B14F-4D97-AF65-F5344CB8AC3E}">
        <p14:creationId xmlns:p14="http://schemas.microsoft.com/office/powerpoint/2010/main" val="2415334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40</a:t>
            </a:fld>
            <a:endParaRPr lang="en-US" dirty="0"/>
          </a:p>
        </p:txBody>
      </p:sp>
    </p:spTree>
    <p:extLst>
      <p:ext uri="{BB962C8B-B14F-4D97-AF65-F5344CB8AC3E}">
        <p14:creationId xmlns:p14="http://schemas.microsoft.com/office/powerpoint/2010/main" val="579193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49</a:t>
            </a:fld>
            <a:endParaRPr lang="en-US" dirty="0"/>
          </a:p>
        </p:txBody>
      </p:sp>
    </p:spTree>
    <p:extLst>
      <p:ext uri="{BB962C8B-B14F-4D97-AF65-F5344CB8AC3E}">
        <p14:creationId xmlns:p14="http://schemas.microsoft.com/office/powerpoint/2010/main" val="360008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62</a:t>
            </a:fld>
            <a:endParaRPr lang="en-US" dirty="0"/>
          </a:p>
        </p:txBody>
      </p:sp>
    </p:spTree>
    <p:extLst>
      <p:ext uri="{BB962C8B-B14F-4D97-AF65-F5344CB8AC3E}">
        <p14:creationId xmlns:p14="http://schemas.microsoft.com/office/powerpoint/2010/main" val="351632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72</a:t>
            </a:fld>
            <a:endParaRPr lang="en-US" dirty="0"/>
          </a:p>
        </p:txBody>
      </p:sp>
    </p:spTree>
    <p:extLst>
      <p:ext uri="{BB962C8B-B14F-4D97-AF65-F5344CB8AC3E}">
        <p14:creationId xmlns:p14="http://schemas.microsoft.com/office/powerpoint/2010/main" val="202045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311169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7</a:t>
            </a:fld>
            <a:endParaRPr lang="en-US" dirty="0"/>
          </a:p>
        </p:txBody>
      </p:sp>
    </p:spTree>
    <p:extLst>
      <p:ext uri="{BB962C8B-B14F-4D97-AF65-F5344CB8AC3E}">
        <p14:creationId xmlns:p14="http://schemas.microsoft.com/office/powerpoint/2010/main" val="253877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11</a:t>
            </a:fld>
            <a:endParaRPr lang="en-US" dirty="0"/>
          </a:p>
        </p:txBody>
      </p:sp>
    </p:spTree>
    <p:extLst>
      <p:ext uri="{BB962C8B-B14F-4D97-AF65-F5344CB8AC3E}">
        <p14:creationId xmlns:p14="http://schemas.microsoft.com/office/powerpoint/2010/main" val="34802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18</a:t>
            </a:fld>
            <a:endParaRPr lang="en-US" dirty="0"/>
          </a:p>
        </p:txBody>
      </p:sp>
    </p:spTree>
    <p:extLst>
      <p:ext uri="{BB962C8B-B14F-4D97-AF65-F5344CB8AC3E}">
        <p14:creationId xmlns:p14="http://schemas.microsoft.com/office/powerpoint/2010/main" val="212196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22</a:t>
            </a:fld>
            <a:endParaRPr lang="en-US" dirty="0"/>
          </a:p>
        </p:txBody>
      </p:sp>
    </p:spTree>
    <p:extLst>
      <p:ext uri="{BB962C8B-B14F-4D97-AF65-F5344CB8AC3E}">
        <p14:creationId xmlns:p14="http://schemas.microsoft.com/office/powerpoint/2010/main" val="3776891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25</a:t>
            </a:fld>
            <a:endParaRPr lang="en-US" dirty="0"/>
          </a:p>
        </p:txBody>
      </p:sp>
    </p:spTree>
    <p:extLst>
      <p:ext uri="{BB962C8B-B14F-4D97-AF65-F5344CB8AC3E}">
        <p14:creationId xmlns:p14="http://schemas.microsoft.com/office/powerpoint/2010/main" val="406658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30</a:t>
            </a:fld>
            <a:endParaRPr lang="en-US" dirty="0"/>
          </a:p>
        </p:txBody>
      </p:sp>
    </p:spTree>
    <p:extLst>
      <p:ext uri="{BB962C8B-B14F-4D97-AF65-F5344CB8AC3E}">
        <p14:creationId xmlns:p14="http://schemas.microsoft.com/office/powerpoint/2010/main" val="275560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32</a:t>
            </a:fld>
            <a:endParaRPr lang="en-US" dirty="0"/>
          </a:p>
        </p:txBody>
      </p:sp>
    </p:spTree>
    <p:extLst>
      <p:ext uri="{BB962C8B-B14F-4D97-AF65-F5344CB8AC3E}">
        <p14:creationId xmlns:p14="http://schemas.microsoft.com/office/powerpoint/2010/main" val="1534429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0"/>
            <a:ext cx="9144000" cy="4748784"/>
          </a:xfrm>
          <a:prstGeom prst="rect">
            <a:avLst/>
          </a:prstGeom>
        </p:spPr>
      </p:pic>
      <p:sp>
        <p:nvSpPr>
          <p:cNvPr id="2" name="Title 1"/>
          <p:cNvSpPr>
            <a:spLocks noGrp="1"/>
          </p:cNvSpPr>
          <p:nvPr>
            <p:ph type="ctrTitle" hasCustomPrompt="1"/>
          </p:nvPr>
        </p:nvSpPr>
        <p:spPr>
          <a:xfrm>
            <a:off x="457200" y="436103"/>
            <a:ext cx="4114800" cy="2327735"/>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971800"/>
            <a:ext cx="4114800" cy="1233311"/>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a:srcRect/>
          <a:stretch>
            <a:fillRect/>
          </a:stretch>
        </p:blipFill>
        <p:spPr>
          <a:xfrm>
            <a:off x="0" y="5524500"/>
            <a:ext cx="6426200" cy="1346200"/>
          </a:xfrm>
          <a:prstGeom prst="rect">
            <a:avLst/>
          </a:prstGeom>
          <a:ln>
            <a:solidFill>
              <a:srgbClr val="FFFFFF">
                <a:alpha val="0"/>
              </a:srgbClr>
            </a:solidFill>
          </a:ln>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RED and GREE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0"/>
            <a:ext cx="9144000" cy="4596383"/>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t>‹#›</a:t>
            </a:fld>
            <a:endParaRPr lang="en-US" dirty="0"/>
          </a:p>
        </p:txBody>
      </p:sp>
      <p:sp>
        <p:nvSpPr>
          <p:cNvPr id="11"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0"/>
            <a:ext cx="9144000" cy="4596383"/>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pic>
        <p:nvPicPr>
          <p:cNvPr id="10"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9211745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t="5999"/>
          <a:stretch>
            <a:fillRect/>
          </a:stretch>
        </p:blipFill>
        <p:spPr>
          <a:xfrm>
            <a:off x="0" y="-61878"/>
            <a:ext cx="9144000" cy="6082683"/>
          </a:xfrm>
          <a:prstGeom prst="rect">
            <a:avLst/>
          </a:prstGeom>
        </p:spPr>
      </p:pic>
      <p:sp>
        <p:nvSpPr>
          <p:cNvPr id="2" name="Title 1"/>
          <p:cNvSpPr>
            <a:spLocks noGrp="1"/>
          </p:cNvSpPr>
          <p:nvPr>
            <p:ph type="ctrTitle" hasCustomPrompt="1"/>
          </p:nvPr>
        </p:nvSpPr>
        <p:spPr>
          <a:xfrm>
            <a:off x="457200" y="2785354"/>
            <a:ext cx="4114800" cy="2327735"/>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4075594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a:stretch>
            <a:fillRect/>
          </a:stretch>
        </p:blipFill>
        <p:spPr>
          <a:xfrm>
            <a:off x="0" y="0"/>
            <a:ext cx="9144000" cy="4748784"/>
          </a:xfrm>
          <a:prstGeom prst="rect">
            <a:avLst/>
          </a:prstGeom>
        </p:spPr>
      </p:pic>
      <p:sp>
        <p:nvSpPr>
          <p:cNvPr id="2" name="Title 1"/>
          <p:cNvSpPr>
            <a:spLocks noGrp="1"/>
          </p:cNvSpPr>
          <p:nvPr>
            <p:ph type="ctrTitle" hasCustomPrompt="1"/>
          </p:nvPr>
        </p:nvSpPr>
        <p:spPr>
          <a:xfrm>
            <a:off x="457200" y="436103"/>
            <a:ext cx="4114800" cy="2327735"/>
          </a:xfrm>
        </p:spPr>
        <p:txBody>
          <a:bodyPr>
            <a:noAutofit/>
          </a:bodyPr>
          <a:lstStyle>
            <a:lvl1pPr>
              <a:lnSpc>
                <a:spcPct val="95000"/>
              </a:lnSpc>
              <a:defRPr sz="3200" b="0" baseline="0">
                <a:solidFill>
                  <a:schemeClr val="bg1"/>
                </a:solidFill>
              </a:defRPr>
            </a:lvl1pPr>
          </a:lstStyle>
          <a:p>
            <a:r>
              <a:rPr lang="en-CA" smtClean="0"/>
              <a:t>Click to add title</a:t>
            </a:r>
          </a:p>
        </p:txBody>
      </p:sp>
      <p:sp>
        <p:nvSpPr>
          <p:cNvPr id="9" name="Text Placeholder 8"/>
          <p:cNvSpPr>
            <a:spLocks noGrp="1"/>
          </p:cNvSpPr>
          <p:nvPr>
            <p:ph type="body" sz="quarter" idx="10" hasCustomPrompt="1"/>
          </p:nvPr>
        </p:nvSpPr>
        <p:spPr>
          <a:xfrm>
            <a:off x="457200" y="2971800"/>
            <a:ext cx="4114800" cy="1233311"/>
          </a:xfrm>
        </p:spPr>
        <p:txBody>
          <a:bodyPr>
            <a:noAutofit/>
          </a:bodyPr>
          <a:lstStyle>
            <a:lvl1pPr marL="0" indent="0">
              <a:lnSpc>
                <a:spcPct val="100000"/>
              </a:lnSpc>
              <a:spcAft>
                <a:spcPct val="0"/>
              </a:spcAft>
              <a:buNone/>
              <a:defRPr sz="2000" baseline="0">
                <a:solidFill>
                  <a:schemeClr val="bg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US" smtClean="0"/>
              <a:t>Click to add subtitle</a:t>
            </a:r>
          </a:p>
        </p:txBody>
      </p:sp>
      <p:pic>
        <p:nvPicPr>
          <p:cNvPr id="10"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7115870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solidFill>
                  <a:srgbClr val="5F6062"/>
                </a:solidFill>
              </a:rPr>
              <a:t>‹#›</a:t>
            </a:fld>
            <a:endParaRPr lang="en-US" dirty="0">
              <a:solidFill>
                <a:srgbClr val="5F6062"/>
              </a:solidFill>
            </a:endParaRPr>
          </a:p>
        </p:txBody>
      </p:sp>
      <p:sp>
        <p:nvSpPr>
          <p:cNvPr id="2054" name="Title 2053"/>
          <p:cNvSpPr>
            <a:spLocks noGrp="1"/>
          </p:cNvSpPr>
          <p:nvPr>
            <p:ph type="title" hasCustomPrompt="1"/>
          </p:nvPr>
        </p:nvSpPr>
        <p:spPr/>
        <p:txBody>
          <a:bodyPr/>
          <a:lstStyle>
            <a:lvl1pPr>
              <a:defRPr baseline="0">
                <a:solidFill>
                  <a:schemeClr val="tx1"/>
                </a:solidFill>
              </a:defRPr>
            </a:lvl1pPr>
          </a:lstStyle>
          <a:p>
            <a:r>
              <a:rPr lang="en-CA" smtClean="0"/>
              <a:t>Click to add text</a:t>
            </a:r>
            <a:endParaRPr lang="en-CA"/>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055"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2430170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ransition Slide (RED and GREE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a:stretch>
            <a:fillRect/>
          </a:stretch>
        </p:blipFill>
        <p:spPr>
          <a:xfrm>
            <a:off x="0" y="0"/>
            <a:ext cx="9144000" cy="4596383"/>
          </a:xfrm>
          <a:prstGeom prst="rect">
            <a:avLst/>
          </a:prstGeom>
        </p:spPr>
      </p:pic>
      <p:sp>
        <p:nvSpPr>
          <p:cNvPr id="3" name="Slide Number Placeholder 2"/>
          <p:cNvSpPr>
            <a:spLocks noGrp="1"/>
          </p:cNvSpPr>
          <p:nvPr>
            <p:ph type="sldNum" sz="quarter" idx="11"/>
          </p:nvPr>
        </p:nvSpPr>
        <p:spPr/>
        <p:txBody>
          <a:bodyPr/>
          <a:lstStyle/>
          <a:p>
            <a:fld id="{5BD36294-2849-48A8-8531-5354CF3095D2}" type="slidenum">
              <a:rPr lang="en-US" smtClean="0">
                <a:solidFill>
                  <a:srgbClr val="5F6062"/>
                </a:solidFill>
              </a:rPr>
              <a:t>‹#›</a:t>
            </a:fld>
            <a:endParaRPr lang="en-US" dirty="0">
              <a:solidFill>
                <a:srgbClr val="5F6062"/>
              </a:solidFill>
            </a:endParaRPr>
          </a:p>
        </p:txBody>
      </p:sp>
      <p:sp>
        <p:nvSpPr>
          <p:cNvPr id="11"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2"/>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7"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1"/>
                </a:solidFill>
              </a:defRPr>
            </a:lvl1pPr>
          </a:lstStyle>
          <a:p>
            <a:r>
              <a:rPr lang="en-CA" smtClean="0"/>
              <a:t>Transition Slide</a:t>
            </a:r>
            <a:br>
              <a:rPr lang="en-CA" smtClean="0"/>
            </a:br>
            <a:r>
              <a:rPr lang="en-CA" smtClean="0"/>
              <a:t>That Could Be Two Lines</a:t>
            </a:r>
          </a:p>
        </p:txBody>
      </p:sp>
      <p:pic>
        <p:nvPicPr>
          <p:cNvPr id="12"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1517867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ransition Slide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a:fillRect/>
          </a:stretch>
        </p:blipFill>
        <p:spPr>
          <a:xfrm>
            <a:off x="0" y="0"/>
            <a:ext cx="9144000" cy="4596383"/>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solidFill>
                  <a:srgbClr val="5F6062"/>
                </a:solidFill>
              </a:rPr>
              <a:t>‹#›</a:t>
            </a:fld>
            <a:endParaRPr lang="en-US" dirty="0">
              <a:solidFill>
                <a:srgbClr val="5F6062"/>
              </a:solidFill>
            </a:endParaRPr>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2"/>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
        <p:nvSpPr>
          <p:cNvPr id="8" name="Title 1"/>
          <p:cNvSpPr>
            <a:spLocks noGrp="1"/>
          </p:cNvSpPr>
          <p:nvPr>
            <p:ph type="ctrTitle" hasCustomPrompt="1"/>
          </p:nvPr>
        </p:nvSpPr>
        <p:spPr>
          <a:xfrm>
            <a:off x="457200" y="4873934"/>
            <a:ext cx="4114800" cy="864000"/>
          </a:xfrm>
        </p:spPr>
        <p:txBody>
          <a:bodyPr anchor="b" anchorCtr="0">
            <a:noAutofit/>
          </a:bodyPr>
          <a:lstStyle>
            <a:lvl1pPr>
              <a:lnSpc>
                <a:spcPct val="95000"/>
              </a:lnSpc>
              <a:defRPr sz="3200" b="0">
                <a:solidFill>
                  <a:schemeClr val="tx1"/>
                </a:solidFill>
              </a:defRPr>
            </a:lvl1pPr>
          </a:lstStyle>
          <a:p>
            <a:r>
              <a:rPr lang="en-CA" smtClean="0"/>
              <a:t>Transition Slide</a:t>
            </a:r>
            <a:br>
              <a:rPr lang="en-CA" smtClean="0"/>
            </a:br>
            <a:r>
              <a:rPr lang="en-CA" smtClean="0"/>
              <a:t>That Could Be Two Lines</a:t>
            </a:r>
          </a:p>
        </p:txBody>
      </p:sp>
      <p:pic>
        <p:nvPicPr>
          <p:cNvPr id="10"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1917736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rcRect t="5999"/>
          <a:stretch>
            <a:fillRect/>
          </a:stretch>
        </p:blipFill>
        <p:spPr>
          <a:xfrm>
            <a:off x="0" y="-61878"/>
            <a:ext cx="9144000" cy="6082683"/>
          </a:xfrm>
          <a:prstGeom prst="rect">
            <a:avLst/>
          </a:prstGeom>
        </p:spPr>
      </p:pic>
      <p:sp>
        <p:nvSpPr>
          <p:cNvPr id="2" name="Title 1"/>
          <p:cNvSpPr>
            <a:spLocks noGrp="1"/>
          </p:cNvSpPr>
          <p:nvPr>
            <p:ph type="ctrTitle" hasCustomPrompt="1"/>
          </p:nvPr>
        </p:nvSpPr>
        <p:spPr>
          <a:xfrm>
            <a:off x="457200" y="2785354"/>
            <a:ext cx="4114800" cy="2327735"/>
          </a:xfrm>
        </p:spPr>
        <p:txBody>
          <a:bodyPr anchor="t" anchorCtr="0">
            <a:noAutofit/>
          </a:bodyPr>
          <a:lstStyle>
            <a:lvl1pPr>
              <a:lnSpc>
                <a:spcPct val="100000"/>
              </a:lnSpc>
              <a:defRPr sz="3200" b="0">
                <a:solidFill>
                  <a:schemeClr val="bg1"/>
                </a:solidFill>
              </a:defRPr>
            </a:lvl1pPr>
          </a:lstStyle>
          <a:p>
            <a:r>
              <a:rPr lang="en-CA" smtClean="0"/>
              <a:t>Thank you</a:t>
            </a:r>
          </a:p>
        </p:txBody>
      </p:sp>
      <p:pic>
        <p:nvPicPr>
          <p:cNvPr id="5"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6384546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p:txBody>
          <a:bodyPr/>
          <a:lstStyle>
            <a:lvl2pPr>
              <a:defRPr/>
            </a:lvl2pPr>
            <a:lvl3pPr>
              <a:defRPr/>
            </a:lvl3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FirstLevel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p:txBody>
          <a:bodyPr/>
          <a:lstStyle>
            <a:lvl1pPr marL="0" indent="0">
              <a:lnSpc>
                <a:spcPct val="100000"/>
              </a:lnSpc>
              <a:spcAft>
                <a:spcPts val="1800"/>
              </a:spcAft>
              <a:buNone/>
              <a:defRPr/>
            </a:lvl1pPr>
            <a:lvl2pPr marL="279400" indent="-250825">
              <a:buFont typeface="Arial" pitchFamily="34" charset="0"/>
              <a:buChar char="•"/>
              <a:defRPr/>
            </a:lvl2pPr>
            <a:lvl3pPr marL="515938" indent="-250825">
              <a:buFont typeface="BentonSansF Book" pitchFamily="50" charset="0"/>
              <a:buChar char="–"/>
              <a:defRPr/>
            </a:lvl3pPr>
            <a:lvl4pPr marL="801688" indent="-250825">
              <a:buFont typeface="Arial" pitchFamily="34" charset="0"/>
              <a:buChar char="•"/>
              <a:defRPr/>
            </a:lvl4pPr>
            <a:lvl5pPr marL="1085850" indent="-250825">
              <a:buFont typeface="BentonSansF Book" pitchFamily="50" charset="0"/>
              <a:buChar char="–"/>
              <a:defRPr/>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1"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1654845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a:xfrm>
            <a:off x="457201" y="1381125"/>
            <a:ext cx="4025899" cy="4719638"/>
          </a:xfr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9" name="Content Placeholder 9"/>
          <p:cNvSpPr>
            <a:spLocks noGrp="1"/>
          </p:cNvSpPr>
          <p:nvPr>
            <p:ph sz="quarter" idx="13" hasCustomPrompt="1"/>
          </p:nvPr>
        </p:nvSpPr>
        <p:spPr>
          <a:xfrm>
            <a:off x="4659314" y="1381125"/>
            <a:ext cx="4025899" cy="4719638"/>
          </a:xfrm>
          <a:prstGeom prst="roundRect">
            <a:avLst>
              <a:gd name="adj" fmla="val 1970"/>
            </a:avLst>
          </a:prstGeom>
        </p:spPr>
        <p:txBody>
          <a:bodyPr>
            <a:normAutofit/>
          </a:bodyPr>
          <a:lstStyle>
            <a:lvl1pPr>
              <a:defRPr sz="2000"/>
            </a:lvl1pPr>
            <a:lvl2pPr>
              <a:defRPr sz="1800"/>
            </a:lvl2pPr>
            <a:lvl3pPr>
              <a:defRPr sz="1600"/>
            </a:lvl3pPr>
            <a:lvl4pPr>
              <a:defRPr sz="1400"/>
            </a:lvl4pPr>
            <a:lvl5pPr>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162026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Content Paragraphs">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sp>
        <p:nvSpPr>
          <p:cNvPr id="10" name="Content Placeholder 9"/>
          <p:cNvSpPr>
            <a:spLocks noGrp="1"/>
          </p:cNvSpPr>
          <p:nvPr>
            <p:ph sz="quarter" idx="12" hasCustomPrompt="1"/>
          </p:nvPr>
        </p:nvSpPr>
        <p:spPr>
          <a:xfrm>
            <a:off x="457201" y="1375283"/>
            <a:ext cx="4025899" cy="4725480"/>
          </a:xfr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sp>
        <p:nvSpPr>
          <p:cNvPr id="7" name="Content Placeholder 9"/>
          <p:cNvSpPr>
            <a:spLocks noGrp="1"/>
          </p:cNvSpPr>
          <p:nvPr>
            <p:ph sz="quarter" idx="13" hasCustomPrompt="1"/>
          </p:nvPr>
        </p:nvSpPr>
        <p:spPr>
          <a:xfrm>
            <a:off x="4659314" y="1375283"/>
            <a:ext cx="4025899" cy="4725480"/>
          </a:xfrm>
          <a:prstGeom prst="roundRect">
            <a:avLst>
              <a:gd name="adj" fmla="val 2505"/>
            </a:avLst>
          </a:prstGeom>
        </p:spPr>
        <p:txBody>
          <a:bodyPr>
            <a:normAutofit/>
          </a:bodyPr>
          <a:lstStyle>
            <a:lvl1pPr marL="0" indent="0">
              <a:lnSpc>
                <a:spcPct val="100000"/>
              </a:lnSpc>
              <a:spcAft>
                <a:spcPts val="1600"/>
              </a:spcAft>
              <a:buNone/>
              <a:defRPr sz="2000"/>
            </a:lvl1pPr>
            <a:lvl2pPr marL="279400" indent="-250825">
              <a:defRPr sz="1800"/>
            </a:lvl2pPr>
            <a:lvl3pPr marL="515938" indent="-250825">
              <a:defRPr sz="1600"/>
            </a:lvl3pPr>
            <a:lvl4pPr marL="801688" indent="-250825">
              <a:defRPr sz="1400"/>
            </a:lvl4pPr>
            <a:lvl5pPr marL="1085850" indent="-250825">
              <a:defRPr sz="1200"/>
            </a:lvl5p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p>
        </p:txBody>
      </p:sp>
      <p:cxnSp>
        <p:nvCxnSpPr>
          <p:cNvPr id="12" name="Straight Connector 11"/>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13"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30273850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5BD36294-2849-48A8-8531-5354CF3095D2}" type="slidenum">
              <a:rPr lang="en-US" smtClean="0"/>
              <a:t>‹#›</a:t>
            </a:fld>
            <a:endParaRPr lang="en-US" dirty="0"/>
          </a:p>
        </p:txBody>
      </p:sp>
      <p:cxnSp>
        <p:nvCxnSpPr>
          <p:cNvPr id="7" name="Straight Connector 6"/>
          <p:cNvCxnSpPr/>
          <p:nvPr userDrawn="1"/>
        </p:nvCxnSpPr>
        <p:spPr>
          <a:xfrm>
            <a:off x="457994" y="1162050"/>
            <a:ext cx="822801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CA"/>
          </a:p>
        </p:txBody>
      </p:sp>
      <p:pic>
        <p:nvPicPr>
          <p:cNvPr id="9" name="New picture"/>
          <p:cNvPicPr/>
          <p:nvPr/>
        </p:nvPicPr>
        <p:blipFill>
          <a:blip r:embed="rId2"/>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19540059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Transition Gree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spTree>
    <p:extLst>
      <p:ext uri="{BB962C8B-B14F-4D97-AF65-F5344CB8AC3E}">
        <p14:creationId xmlns:p14="http://schemas.microsoft.com/office/powerpoint/2010/main" val="38198244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ransition Orange">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40309747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Transition Red">
    <p:spTree>
      <p:nvGrpSpPr>
        <p:cNvPr id="1" name=""/>
        <p:cNvGrpSpPr/>
        <p:nvPr/>
      </p:nvGrpSpPr>
      <p:grpSpPr>
        <a:xfrm>
          <a:off x="0" y="0"/>
          <a:ext cx="0" cy="0"/>
          <a:chOff x="0" y="0"/>
          <a:chExt cx="0" cy="0"/>
        </a:xfrm>
      </p:grpSpPr>
      <p:sp>
        <p:nvSpPr>
          <p:cNvPr id="10" name="Picture Placeholder 3"/>
          <p:cNvSpPr>
            <a:spLocks noGrp="1"/>
          </p:cNvSpPr>
          <p:nvPr>
            <p:ph type="pic" sz="quarter" idx="12" hasCustomPrompt="1"/>
          </p:nvPr>
        </p:nvSpPr>
        <p:spPr>
          <a:xfrm>
            <a:off x="0" y="0"/>
            <a:ext cx="9144000" cy="6858000"/>
          </a:xfrm>
          <a:solidFill>
            <a:schemeClr val="bg2">
              <a:lumMod val="95000"/>
            </a:schemeClr>
          </a:solidFill>
        </p:spPr>
        <p:txBody>
          <a:bodyPr lIns="182880" tIns="182880" rIns="3657600">
            <a:normAutofit/>
          </a:bodyPr>
          <a:lstStyle>
            <a:lvl1pPr marL="0" indent="0">
              <a:buNone/>
              <a:defRPr sz="2000"/>
            </a:lvl1pPr>
          </a:lstStyle>
          <a:p>
            <a:r>
              <a:rPr lang="en-US" dirty="0" smtClean="0"/>
              <a:t>The title text box is full-slide with a masking graphic fill. To mask an image:</a:t>
            </a:r>
            <a:br>
              <a:rPr lang="en-US" dirty="0" smtClean="0"/>
            </a:br>
            <a:r>
              <a:rPr lang="en-US" dirty="0" smtClean="0"/>
              <a:t/>
            </a:r>
            <a:br>
              <a:rPr lang="en-US" dirty="0" smtClean="0"/>
            </a:br>
            <a:r>
              <a:rPr lang="en-US" dirty="0" smtClean="0"/>
              <a:t>Step 1: Select the box and use Arrange menu on the Home tab or Drawing Tools &gt; Format tab to “Send to Back.”</a:t>
            </a:r>
            <a:br>
              <a:rPr lang="en-US" dirty="0" smtClean="0"/>
            </a:br>
            <a:r>
              <a:rPr lang="en-US" dirty="0" smtClean="0"/>
              <a:t>Step 2: Click picture icon to insert image.</a:t>
            </a:r>
            <a:br>
              <a:rPr lang="en-US" dirty="0" smtClean="0"/>
            </a:br>
            <a:r>
              <a:rPr lang="en-US" dirty="0" smtClean="0"/>
              <a:t>Step 3: Once image has been inserted, use Arrange menu to “Send to Back.”</a:t>
            </a:r>
            <a:endParaRPr lang="en-CA" dirty="0" smtClean="0"/>
          </a:p>
        </p:txBody>
      </p:sp>
      <p:sp>
        <p:nvSpPr>
          <p:cNvPr id="2" name="Title 1"/>
          <p:cNvSpPr>
            <a:spLocks noGrp="1"/>
          </p:cNvSpPr>
          <p:nvPr>
            <p:ph type="ctrTitle" hasCustomPrompt="1"/>
          </p:nvPr>
        </p:nvSpPr>
        <p:spPr>
          <a:xfrm>
            <a:off x="0" y="0"/>
            <a:ext cx="9144000" cy="6858000"/>
          </a:xfrm>
          <a:blipFill>
            <a:blip r:embed="rId2"/>
            <a:srcRect/>
            <a:stretch>
              <a:fillRect/>
            </a:stretch>
          </a:blipFill>
        </p:spPr>
        <p:txBody>
          <a:bodyPr lIns="457200" rIns="4572000" bIns="1115568" anchor="b" anchorCtr="0">
            <a:noAutofit/>
          </a:bodyPr>
          <a:lstStyle>
            <a:lvl1pPr>
              <a:lnSpc>
                <a:spcPct val="95000"/>
              </a:lnSpc>
              <a:defRPr sz="3200" b="0">
                <a:solidFill>
                  <a:schemeClr val="tx2"/>
                </a:solidFill>
              </a:defRPr>
            </a:lvl1pPr>
          </a:lstStyle>
          <a:p>
            <a:r>
              <a:rPr lang="en-CA" smtClean="0"/>
              <a:t>Transition Slide</a:t>
            </a:r>
            <a:br>
              <a:rPr lang="en-CA" smtClean="0"/>
            </a:br>
            <a:r>
              <a:rPr lang="en-CA" smtClean="0"/>
              <a:t>That Could Be Two Lines</a:t>
            </a:r>
          </a:p>
        </p:txBody>
      </p:sp>
      <p:sp>
        <p:nvSpPr>
          <p:cNvPr id="6" name="Slide Number Placeholder 5"/>
          <p:cNvSpPr>
            <a:spLocks noGrp="1"/>
          </p:cNvSpPr>
          <p:nvPr>
            <p:ph type="sldNum" sz="quarter" idx="11"/>
          </p:nvPr>
        </p:nvSpPr>
        <p:spPr/>
        <p:txBody>
          <a:bodyPr/>
          <a:lstStyle/>
          <a:p>
            <a:fld id="{5BD36294-2849-48A8-8531-5354CF3095D2}" type="slidenum">
              <a:rPr lang="en-US" smtClean="0"/>
              <a:t>‹#›</a:t>
            </a:fld>
            <a:endParaRPr lang="en-US" dirty="0"/>
          </a:p>
        </p:txBody>
      </p:sp>
      <p:sp>
        <p:nvSpPr>
          <p:cNvPr id="9" name="Text Placeholder 8"/>
          <p:cNvSpPr>
            <a:spLocks noGrp="1"/>
          </p:cNvSpPr>
          <p:nvPr>
            <p:ph type="body" sz="quarter" idx="10" hasCustomPrompt="1"/>
          </p:nvPr>
        </p:nvSpPr>
        <p:spPr>
          <a:xfrm>
            <a:off x="457200" y="5778901"/>
            <a:ext cx="4114800" cy="426637"/>
          </a:xfrm>
        </p:spPr>
        <p:txBody>
          <a:bodyPr>
            <a:noAutofit/>
          </a:bodyPr>
          <a:lstStyle>
            <a:lvl1pPr marL="0" indent="0">
              <a:lnSpc>
                <a:spcPct val="100000"/>
              </a:lnSpc>
              <a:spcAft>
                <a:spcPct val="0"/>
              </a:spcAft>
              <a:buNone/>
              <a:defRPr sz="1800" baseline="0">
                <a:solidFill>
                  <a:schemeClr val="tx1"/>
                </a:solidFill>
              </a:defRPr>
            </a:lvl1pPr>
            <a:lvl2pPr marL="0" indent="0">
              <a:lnSpc>
                <a:spcPct val="100000"/>
              </a:lnSpc>
              <a:spcAft>
                <a:spcPct val="0"/>
              </a:spcAft>
              <a:buNone/>
              <a:defRPr sz="1900">
                <a:solidFill>
                  <a:schemeClr val="bg1"/>
                </a:solidFill>
              </a:defRPr>
            </a:lvl2pPr>
            <a:lvl3pPr marL="468000" indent="0">
              <a:buNone/>
              <a:defRPr/>
            </a:lvl3pPr>
          </a:lstStyle>
          <a:p>
            <a:pPr lvl="0"/>
            <a:r>
              <a:rPr lang="en-CA" smtClean="0"/>
              <a:t>Subtitle can go here and should be short</a:t>
            </a:r>
            <a:endParaRPr lang="en-US" smtClean="0"/>
          </a:p>
        </p:txBody>
      </p:sp>
      <p:pic>
        <p:nvPicPr>
          <p:cNvPr id="11" name="New picture"/>
          <p:cNvPicPr/>
          <p:nvPr/>
        </p:nvPicPr>
        <p:blipFill>
          <a:blip r:embed="rId3"/>
          <a:srcRect/>
          <a:stretch>
            <a:fillRect/>
          </a:stretch>
        </p:blipFill>
        <p:spPr>
          <a:xfrm>
            <a:off x="0" y="6210300"/>
            <a:ext cx="3098800" cy="660400"/>
          </a:xfrm>
          <a:prstGeom prst="rect">
            <a:avLst/>
          </a:prstGeom>
          <a:ln>
            <a:solidFill>
              <a:srgbClr val="FFFFFF">
                <a:alpha val="0"/>
              </a:srgbClr>
            </a:solidFill>
          </a:ln>
        </p:spPr>
      </p:pic>
    </p:spTree>
    <p:extLst>
      <p:ext uri="{BB962C8B-B14F-4D97-AF65-F5344CB8AC3E}">
        <p14:creationId xmlns:p14="http://schemas.microsoft.com/office/powerpoint/2010/main" val="9396111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0933"/>
            <a:ext cx="8228012" cy="795867"/>
          </a:xfrm>
          <a:prstGeom prst="rect">
            <a:avLst/>
          </a:prstGeom>
        </p:spPr>
        <p:txBody>
          <a:bodyPr vert="horz" lIns="0" tIns="0" rIns="0" bIns="0" rtlCol="0" anchor="b" anchorCtr="0">
            <a:noAutofit/>
          </a:bodyPr>
          <a:lstStyle/>
          <a:p>
            <a:r>
              <a:rPr lang="en-CA" smtClean="0"/>
              <a:t>Click to add text</a:t>
            </a:r>
            <a:endParaRPr lang="en-US"/>
          </a:p>
        </p:txBody>
      </p:sp>
      <p:sp>
        <p:nvSpPr>
          <p:cNvPr id="3" name="Text Placeholder 2"/>
          <p:cNvSpPr>
            <a:spLocks noGrp="1"/>
          </p:cNvSpPr>
          <p:nvPr>
            <p:ph type="body" idx="1"/>
          </p:nvPr>
        </p:nvSpPr>
        <p:spPr>
          <a:xfrm>
            <a:off x="457201" y="1381125"/>
            <a:ext cx="8228012" cy="4719638"/>
          </a:xfrm>
          <a:prstGeom prst="rect">
            <a:avLst/>
          </a:prstGeom>
        </p:spPr>
        <p:txBody>
          <a:bodyPr vert="horz" lIns="0" tIns="0" rIns="0" bIns="0" rtlCol="0">
            <a:normAutofit/>
          </a:bodyPr>
          <a:lstStyle/>
          <a:p>
            <a:pPr lvl="0"/>
            <a:r>
              <a:rPr lang="en-CA" smtClean="0"/>
              <a:t>First Level Text</a:t>
            </a:r>
          </a:p>
          <a:p>
            <a:pPr lvl="1"/>
            <a:r>
              <a:rPr lang="en-CA" smtClean="0"/>
              <a:t>Second Level Text</a:t>
            </a:r>
          </a:p>
          <a:p>
            <a:pPr lvl="2"/>
            <a:r>
              <a:rPr lang="en-CA" smtClean="0"/>
              <a:t>Third Level Text</a:t>
            </a:r>
          </a:p>
          <a:p>
            <a:pPr lvl="3"/>
            <a:r>
              <a:rPr lang="en-CA" smtClean="0"/>
              <a:t>Fourth Level Text</a:t>
            </a:r>
          </a:p>
          <a:p>
            <a:pPr lvl="4"/>
            <a:r>
              <a:rPr lang="en-CA" smtClean="0"/>
              <a:t>Fifth Level Text</a:t>
            </a:r>
            <a:endParaRPr lang="en-US" smtClean="0"/>
          </a:p>
        </p:txBody>
      </p:sp>
      <p:sp>
        <p:nvSpPr>
          <p:cNvPr id="6" name="Slide Number Placeholder 5"/>
          <p:cNvSpPr>
            <a:spLocks noGrp="1"/>
          </p:cNvSpPr>
          <p:nvPr>
            <p:ph type="sldNum" sz="quarter" idx="4"/>
          </p:nvPr>
        </p:nvSpPr>
        <p:spPr>
          <a:xfrm>
            <a:off x="8348380" y="6318251"/>
            <a:ext cx="336833" cy="329756"/>
          </a:xfrm>
          <a:prstGeom prst="rect">
            <a:avLst/>
          </a:prstGeom>
        </p:spPr>
        <p:txBody>
          <a:bodyPr vert="horz" lIns="0" tIns="0" rIns="0" bIns="0" rtlCol="0" anchor="ctr"/>
          <a:lstStyle>
            <a:lvl1pPr algn="r">
              <a:defRPr sz="800" b="1" i="0">
                <a:solidFill>
                  <a:schemeClr val="accent6"/>
                </a:solidFill>
              </a:defRPr>
            </a:lvl1pPr>
          </a:lstStyle>
          <a:p>
            <a:fld id="{5BD36294-2849-48A8-8531-5354CF3095D2}" type="slidenum">
              <a:rPr lang="en-US" smtClean="0"/>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9" r:id="rId3"/>
    <p:sldLayoutId id="2147483680" r:id="rId4"/>
    <p:sldLayoutId id="2147483681" r:id="rId5"/>
    <p:sldLayoutId id="2147483682" r:id="rId6"/>
    <p:sldLayoutId id="2147483674" r:id="rId7"/>
    <p:sldLayoutId id="2147483694" r:id="rId8"/>
    <p:sldLayoutId id="2147483695" r:id="rId9"/>
    <p:sldLayoutId id="2147483673" r:id="rId10"/>
    <p:sldLayoutId id="2147483678" r:id="rId11"/>
    <p:sldLayoutId id="2147483677" r:id="rId12"/>
    <p:sldLayoutId id="2147483684" r:id="rId13"/>
    <p:sldLayoutId id="2147483689" r:id="rId14"/>
    <p:sldLayoutId id="2147483691" r:id="rId15"/>
    <p:sldLayoutId id="2147483692" r:id="rId16"/>
    <p:sldLayoutId id="2147483693" r:id="rId17"/>
  </p:sldLayoutIdLst>
  <p:timing>
    <p:tnLst>
      <p:par>
        <p:cTn id="1" dur="indefinite" restart="never" nodeType="tmRoot"/>
      </p:par>
    </p:tnLst>
  </p:timing>
  <p:hf hdr="0" ftr="0" dt="0"/>
  <p:txStyles>
    <p:titleStyle>
      <a:lvl1pPr algn="l" defTabSz="914400" rtl="0" eaLnBrk="1" latinLnBrk="0" hangingPunct="1">
        <a:lnSpc>
          <a:spcPts val="2600"/>
        </a:lnSpc>
        <a:spcBef>
          <a:spcPct val="0"/>
        </a:spcBef>
        <a:buNone/>
        <a:defRPr sz="2800" b="0" kern="1200">
          <a:solidFill>
            <a:schemeClr val="tx2"/>
          </a:solidFill>
          <a:latin typeface="Calibri" pitchFamily="34" charset="0"/>
          <a:ea typeface="+mj-ea"/>
          <a:cs typeface="Calibri" pitchFamily="34" charset="0"/>
        </a:defRPr>
      </a:lvl1pPr>
    </p:titleStyle>
    <p:bodyStyle>
      <a:lvl1pPr marL="342900" indent="-342900" algn="l" defTabSz="914400" rtl="0" eaLnBrk="1" latinLnBrk="0" hangingPunct="1">
        <a:lnSpc>
          <a:spcPct val="100000"/>
        </a:lnSpc>
        <a:spcBef>
          <a:spcPct val="0"/>
        </a:spcBef>
        <a:spcAft>
          <a:spcPts val="1000"/>
        </a:spcAft>
        <a:buClr>
          <a:schemeClr val="accent4"/>
        </a:buClr>
        <a:buFont typeface="Arial" pitchFamily="34" charset="0"/>
        <a:buChar char="•"/>
        <a:defRPr sz="2400" b="0" kern="1200">
          <a:solidFill>
            <a:schemeClr val="tx1"/>
          </a:solidFill>
          <a:latin typeface="Calibri" pitchFamily="34" charset="0"/>
          <a:ea typeface="+mn-ea"/>
          <a:cs typeface="Calibri" pitchFamily="34" charset="0"/>
        </a:defRPr>
      </a:lvl1pPr>
      <a:lvl2pPr marL="468000" indent="-252000" algn="l" defTabSz="914400" rtl="0" eaLnBrk="1" latinLnBrk="0" hangingPunct="1">
        <a:lnSpc>
          <a:spcPct val="100000"/>
        </a:lnSpc>
        <a:spcBef>
          <a:spcPct val="0"/>
        </a:spcBef>
        <a:spcAft>
          <a:spcPts val="1200"/>
        </a:spcAft>
        <a:buClr>
          <a:schemeClr val="accent4"/>
        </a:buClr>
        <a:buFont typeface="BentonSansF Book" pitchFamily="50" charset="0"/>
        <a:buChar char="–"/>
        <a:defRPr sz="2000" kern="1200">
          <a:solidFill>
            <a:schemeClr val="tx1"/>
          </a:solidFill>
          <a:latin typeface="Calibri" pitchFamily="34" charset="0"/>
          <a:ea typeface="+mn-ea"/>
          <a:cs typeface="Calibri" pitchFamily="34" charset="0"/>
        </a:defRPr>
      </a:lvl2pPr>
      <a:lvl3pPr marL="720000" indent="-252000" algn="l" defTabSz="914400" rtl="0" eaLnBrk="1" latinLnBrk="0" hangingPunct="1">
        <a:lnSpc>
          <a:spcPct val="100000"/>
        </a:lnSpc>
        <a:spcBef>
          <a:spcPct val="0"/>
        </a:spcBef>
        <a:spcAft>
          <a:spcPts val="1400"/>
        </a:spcAft>
        <a:buClr>
          <a:schemeClr val="accent4"/>
        </a:buClr>
        <a:buSzTx/>
        <a:buFont typeface="Arial" pitchFamily="34" charset="0"/>
        <a:buChar char="•"/>
        <a:defRPr sz="1800" kern="1200" baseline="0">
          <a:solidFill>
            <a:schemeClr val="tx1"/>
          </a:solidFill>
          <a:latin typeface="Calibri" pitchFamily="34" charset="0"/>
          <a:ea typeface="+mn-ea"/>
          <a:cs typeface="Calibri" pitchFamily="34" charset="0"/>
        </a:defRPr>
      </a:lvl3pPr>
      <a:lvl4pPr marL="972000" indent="-252000" algn="l" defTabSz="914400" rtl="0" eaLnBrk="1" latinLnBrk="0" hangingPunct="1">
        <a:lnSpc>
          <a:spcPct val="100000"/>
        </a:lnSpc>
        <a:spcBef>
          <a:spcPct val="0"/>
        </a:spcBef>
        <a:spcAft>
          <a:spcPts val="1600"/>
        </a:spcAft>
        <a:buClr>
          <a:schemeClr val="accent4"/>
        </a:buClr>
        <a:buSzTx/>
        <a:buFont typeface="BentonSansF Book" pitchFamily="50" charset="0"/>
        <a:buChar char="–"/>
        <a:defRPr sz="1600" kern="1200" baseline="0">
          <a:solidFill>
            <a:schemeClr val="tx1"/>
          </a:solidFill>
          <a:latin typeface="Calibri" pitchFamily="34" charset="0"/>
          <a:ea typeface="+mn-ea"/>
          <a:cs typeface="Calibri" pitchFamily="34" charset="0"/>
        </a:defRPr>
      </a:lvl4pPr>
      <a:lvl5pPr marL="1224000" indent="-252000" algn="l" defTabSz="914400" rtl="0" eaLnBrk="1" latinLnBrk="0" hangingPunct="1">
        <a:lnSpc>
          <a:spcPct val="100000"/>
        </a:lnSpc>
        <a:spcBef>
          <a:spcPct val="0"/>
        </a:spcBef>
        <a:spcAft>
          <a:spcPts val="1600"/>
        </a:spcAft>
        <a:buClr>
          <a:schemeClr val="accent4"/>
        </a:buClr>
        <a:buSzTx/>
        <a:buFont typeface="Arial" pitchFamily="34" charset="0"/>
        <a:buChar char="•"/>
        <a:defRPr sz="14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220.emf"/><Relationship Id="rId4" Type="http://schemas.openxmlformats.org/officeDocument/2006/relationships/customXml" Target="../ink/ink1.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2.xml"/><Relationship Id="rId5" Type="http://schemas.openxmlformats.org/officeDocument/2006/relationships/image" Target="../media/image82.jpg"/><Relationship Id="rId4" Type="http://schemas.openxmlformats.org/officeDocument/2006/relationships/image" Target="../media/image81.jp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200" y="436103"/>
            <a:ext cx="6150990" cy="2327735"/>
          </a:xfrm>
        </p:spPr>
        <p:txBody>
          <a:bodyPr/>
          <a:lstStyle/>
          <a:p>
            <a:r>
              <a:rPr lang="en-CA" sz="4800" dirty="0" smtClean="0"/>
              <a:t>STEPS Program</a:t>
            </a:r>
            <a:r>
              <a:rPr lang="en-CA" dirty="0" smtClean="0"/>
              <a:t/>
            </a:r>
            <a:br>
              <a:rPr lang="en-CA" dirty="0" smtClean="0"/>
            </a:br>
            <a:r>
              <a:rPr lang="en-CA" dirty="0" smtClean="0"/>
              <a:t>Mercy Medical Center Merced</a:t>
            </a:r>
            <a:br>
              <a:rPr lang="en-CA" dirty="0" smtClean="0"/>
            </a:br>
            <a:r>
              <a:rPr lang="en-CA" dirty="0" smtClean="0"/>
              <a:t>Total Joint Replacement</a:t>
            </a:r>
            <a:br>
              <a:rPr lang="en-CA" dirty="0" smtClean="0"/>
            </a:br>
            <a:endParaRPr lang="en-CA" dirty="0"/>
          </a:p>
        </p:txBody>
      </p:sp>
      <p:sp>
        <p:nvSpPr>
          <p:cNvPr id="7" name="Text Placeholder 6"/>
          <p:cNvSpPr>
            <a:spLocks noGrp="1"/>
          </p:cNvSpPr>
          <p:nvPr>
            <p:ph type="body" sz="quarter" idx="10"/>
          </p:nvPr>
        </p:nvSpPr>
        <p:spPr>
          <a:xfrm>
            <a:off x="457199" y="2971800"/>
            <a:ext cx="5528821" cy="1233311"/>
          </a:xfrm>
        </p:spPr>
        <p:txBody>
          <a:bodyPr/>
          <a:lstStyle/>
          <a:p>
            <a:r>
              <a:rPr lang="en-CA" dirty="0" smtClean="0"/>
              <a:t>Hip/Knee Replacement Surgery and Recovery </a:t>
            </a:r>
          </a:p>
          <a:p>
            <a:r>
              <a:rPr lang="en-CA" dirty="0" smtClean="0"/>
              <a:t>Mia Bigbee MSN, RN</a:t>
            </a:r>
          </a:p>
          <a:p>
            <a:r>
              <a:rPr lang="en-CA" dirty="0" smtClean="0"/>
              <a:t>Total Joint Coordinator</a:t>
            </a:r>
            <a:endParaRPr lang="en-CA" dirty="0"/>
          </a:p>
        </p:txBody>
      </p:sp>
    </p:spTree>
    <p:extLst>
      <p:ext uri="{BB962C8B-B14F-4D97-AF65-F5344CB8AC3E}">
        <p14:creationId xmlns:p14="http://schemas.microsoft.com/office/powerpoint/2010/main" val="1452729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730884"/>
            <a:ext cx="8255000" cy="430887"/>
          </a:xfrm>
        </p:spPr>
        <p:txBody>
          <a:bodyPr/>
          <a:lstStyle/>
          <a:p>
            <a:r>
              <a:rPr lang="en-US" dirty="0" smtClean="0"/>
              <a:t>Total Joint Coordinator</a:t>
            </a:r>
            <a:endParaRPr lang="en-US" dirty="0"/>
          </a:p>
        </p:txBody>
      </p:sp>
      <p:sp>
        <p:nvSpPr>
          <p:cNvPr id="3" name="Text Placeholder 2"/>
          <p:cNvSpPr>
            <a:spLocks noGrp="1"/>
          </p:cNvSpPr>
          <p:nvPr>
            <p:ph type="body" idx="4294967295"/>
          </p:nvPr>
        </p:nvSpPr>
        <p:spPr>
          <a:xfrm>
            <a:off x="304800" y="1524000"/>
            <a:ext cx="8255000" cy="4585871"/>
          </a:xfrm>
          <a:prstGeom prst="rect">
            <a:avLst/>
          </a:prstGeom>
        </p:spPr>
        <p:txBody>
          <a:bodyPr>
            <a:normAutofit lnSpcReduction="10000"/>
          </a:bodyPr>
          <a:lstStyle/>
          <a:p>
            <a:pPr marL="285750" indent="-285750">
              <a:buFont typeface="Arial" panose="020B0604020202020204" pitchFamily="34" charset="0"/>
              <a:buChar char="•"/>
            </a:pPr>
            <a:r>
              <a:rPr lang="en-US" sz="2800" dirty="0" smtClean="0"/>
              <a:t>Facilitates communicate with all members of the patients healthcare team.</a:t>
            </a:r>
          </a:p>
          <a:p>
            <a:pPr marL="285750" indent="-285750">
              <a:buFont typeface="Arial" panose="020B0604020202020204" pitchFamily="34" charset="0"/>
              <a:buChar char="•"/>
            </a:pPr>
            <a:r>
              <a:rPr lang="en-US" sz="2800" dirty="0" smtClean="0"/>
              <a:t>Provides education for the patient and patients family to make sure the patients are prepared for surgery and recovery.</a:t>
            </a:r>
          </a:p>
          <a:p>
            <a:pPr marL="285750" indent="-285750">
              <a:buFont typeface="Arial" panose="020B0604020202020204" pitchFamily="34" charset="0"/>
              <a:buChar char="•"/>
            </a:pPr>
            <a:r>
              <a:rPr lang="en-US" sz="2800" dirty="0" smtClean="0"/>
              <a:t>Provides an ongoing assessment of the patients needs and communication to the healthcare team.</a:t>
            </a:r>
          </a:p>
          <a:p>
            <a:pPr marL="285750" indent="-285750">
              <a:buFont typeface="Arial" panose="020B0604020202020204" pitchFamily="34" charset="0"/>
              <a:buChar char="•"/>
            </a:pPr>
            <a:r>
              <a:rPr lang="en-US" sz="2800" dirty="0" smtClean="0"/>
              <a:t>Serves as a single point of contact for any questions or concerns the patient may have before, during and after hospital stay.</a:t>
            </a:r>
          </a:p>
          <a:p>
            <a:endParaRPr lang="en-US" dirty="0"/>
          </a:p>
        </p:txBody>
      </p:sp>
    </p:spTree>
    <p:extLst>
      <p:ext uri="{BB962C8B-B14F-4D97-AF65-F5344CB8AC3E}">
        <p14:creationId xmlns:p14="http://schemas.microsoft.com/office/powerpoint/2010/main" val="1166361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Content Placeholder 2"/>
          <p:cNvSpPr>
            <a:spLocks noGrp="1"/>
          </p:cNvSpPr>
          <p:nvPr>
            <p:ph sz="quarter" idx="12"/>
          </p:nvPr>
        </p:nvSpPr>
        <p:spPr>
          <a:xfrm>
            <a:off x="457201" y="1381125"/>
            <a:ext cx="4152506" cy="4719638"/>
          </a:xfrm>
        </p:spPr>
        <p:txBody>
          <a:bodyPr/>
          <a:lstStyle/>
          <a:p>
            <a:pPr marL="1587" indent="0" algn="ctr">
              <a:lnSpc>
                <a:spcPct val="90000"/>
              </a:lnSpc>
              <a:buClrTx/>
              <a:defRPr/>
            </a:pPr>
            <a:r>
              <a:rPr lang="en-US" altLang="en-US" b="1" u="sng" dirty="0">
                <a:solidFill>
                  <a:srgbClr val="000000"/>
                </a:solidFill>
              </a:rPr>
              <a:t>Prevention of Constipation</a:t>
            </a:r>
          </a:p>
          <a:p>
            <a:pPr marL="1587" indent="0">
              <a:lnSpc>
                <a:spcPct val="90000"/>
              </a:lnSpc>
              <a:buClrTx/>
              <a:defRPr/>
            </a:pPr>
            <a:r>
              <a:rPr lang="en-US" altLang="en-US" dirty="0">
                <a:solidFill>
                  <a:srgbClr val="000000"/>
                </a:solidFill>
              </a:rPr>
              <a:t>  Before surgery it is important to maintain good bowel health</a:t>
            </a:r>
          </a:p>
          <a:p>
            <a:pPr marL="344487" indent="-342900">
              <a:lnSpc>
                <a:spcPct val="90000"/>
              </a:lnSpc>
              <a:buClrTx/>
              <a:defRPr/>
            </a:pPr>
            <a:r>
              <a:rPr lang="en-US" altLang="en-US" dirty="0">
                <a:solidFill>
                  <a:srgbClr val="000000"/>
                </a:solidFill>
              </a:rPr>
              <a:t>Take a stool softener 2-3 days before </a:t>
            </a:r>
            <a:r>
              <a:rPr lang="en-US" altLang="en-US" dirty="0" smtClean="0">
                <a:solidFill>
                  <a:srgbClr val="000000"/>
                </a:solidFill>
              </a:rPr>
              <a:t>surgery</a:t>
            </a:r>
            <a:endParaRPr lang="en-US" altLang="en-US" dirty="0">
              <a:solidFill>
                <a:srgbClr val="000000"/>
              </a:solidFill>
            </a:endParaRPr>
          </a:p>
          <a:p>
            <a:pPr marL="344487" indent="-342900">
              <a:lnSpc>
                <a:spcPct val="90000"/>
              </a:lnSpc>
              <a:buClrTx/>
              <a:defRPr/>
            </a:pPr>
            <a:r>
              <a:rPr lang="en-US" altLang="en-US" dirty="0">
                <a:solidFill>
                  <a:srgbClr val="000000"/>
                </a:solidFill>
              </a:rPr>
              <a:t>Dulcolax tablets or Mirilax</a:t>
            </a:r>
          </a:p>
          <a:p>
            <a:pPr marL="344487" indent="-342900">
              <a:lnSpc>
                <a:spcPct val="90000"/>
              </a:lnSpc>
              <a:buClrTx/>
              <a:defRPr/>
            </a:pPr>
            <a:r>
              <a:rPr lang="en-US" altLang="en-US" dirty="0">
                <a:solidFill>
                  <a:srgbClr val="000000"/>
                </a:solidFill>
              </a:rPr>
              <a:t>Increase water intake</a:t>
            </a:r>
          </a:p>
          <a:p>
            <a:pPr marL="344487" indent="-342900">
              <a:lnSpc>
                <a:spcPct val="90000"/>
              </a:lnSpc>
              <a:buClrTx/>
              <a:defRPr/>
            </a:pPr>
            <a:r>
              <a:rPr lang="en-US" altLang="en-US" dirty="0">
                <a:solidFill>
                  <a:srgbClr val="000000"/>
                </a:solidFill>
              </a:rPr>
              <a:t>Increase fiber in diet; fruits and vegetables</a:t>
            </a:r>
          </a:p>
          <a:p>
            <a:pPr marL="344487" indent="-342900">
              <a:lnSpc>
                <a:spcPct val="90000"/>
              </a:lnSpc>
              <a:buClrTx/>
              <a:defRPr/>
            </a:pPr>
            <a:endParaRPr lang="en-US" altLang="en-US" dirty="0">
              <a:solidFill>
                <a:srgbClr val="000000"/>
              </a:solidFill>
            </a:endParaRPr>
          </a:p>
          <a:p>
            <a:endParaRPr lang="en-US" dirty="0"/>
          </a:p>
        </p:txBody>
      </p:sp>
      <p:sp>
        <p:nvSpPr>
          <p:cNvPr id="4" name="Title 3"/>
          <p:cNvSpPr>
            <a:spLocks noGrp="1"/>
          </p:cNvSpPr>
          <p:nvPr>
            <p:ph type="title"/>
          </p:nvPr>
        </p:nvSpPr>
        <p:spPr/>
        <p:txBody>
          <a:bodyPr/>
          <a:lstStyle/>
          <a:p>
            <a:r>
              <a:rPr lang="en-US" dirty="0" smtClean="0">
                <a:solidFill>
                  <a:srgbClr val="D95E00"/>
                </a:solidFill>
              </a:rPr>
              <a:t>Preparing yourself before surgery</a:t>
            </a:r>
            <a:endParaRPr lang="en-US" dirty="0"/>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5532" y="1256954"/>
            <a:ext cx="3179681" cy="25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9452" y="4300732"/>
            <a:ext cx="3252564" cy="245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525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12</a:t>
            </a:fld>
            <a:endParaRPr lang="en-US" dirty="0"/>
          </a:p>
        </p:txBody>
      </p:sp>
      <p:sp>
        <p:nvSpPr>
          <p:cNvPr id="5" name="Content Placeholder 4"/>
          <p:cNvSpPr>
            <a:spLocks noGrp="1"/>
          </p:cNvSpPr>
          <p:nvPr>
            <p:ph sz="quarter" idx="12"/>
          </p:nvPr>
        </p:nvSpPr>
        <p:spPr/>
        <p:txBody>
          <a:bodyPr/>
          <a:lstStyle/>
          <a:p>
            <a:r>
              <a:rPr lang="en-US" dirty="0" smtClean="0"/>
              <a:t>Smoking can affect surgery outcomes which includes:</a:t>
            </a:r>
          </a:p>
          <a:p>
            <a:pPr lvl="1"/>
            <a:r>
              <a:rPr lang="en-US" dirty="0"/>
              <a:t>increasing the risk of medical complications including infection and blood clots</a:t>
            </a:r>
            <a:r>
              <a:rPr lang="en-US" dirty="0" smtClean="0"/>
              <a:t>.</a:t>
            </a:r>
          </a:p>
          <a:p>
            <a:pPr lvl="1"/>
            <a:r>
              <a:rPr lang="en-US" dirty="0"/>
              <a:t>Possible lengthening recovery time</a:t>
            </a:r>
            <a:r>
              <a:rPr lang="en-US" dirty="0" smtClean="0"/>
              <a:t>.</a:t>
            </a:r>
          </a:p>
          <a:p>
            <a:pPr marL="342900" lvl="1" indent="-342900">
              <a:spcAft>
                <a:spcPts val="1000"/>
              </a:spcAft>
              <a:buFont typeface="Arial" pitchFamily="34" charset="0"/>
              <a:buChar char="•"/>
            </a:pPr>
            <a:r>
              <a:rPr lang="en-US" dirty="0"/>
              <a:t>You are encouraged that you stop smoking once you have decided to have surgery. </a:t>
            </a:r>
            <a:endParaRPr lang="en-US" dirty="0" smtClean="0"/>
          </a:p>
          <a:p>
            <a:pPr marL="342900" lvl="1" indent="-342900">
              <a:spcAft>
                <a:spcPts val="1000"/>
              </a:spcAft>
              <a:buFont typeface="Arial" pitchFamily="34" charset="0"/>
              <a:buChar char="•"/>
            </a:pPr>
            <a:r>
              <a:rPr lang="en-US" dirty="0" smtClean="0"/>
              <a:t>Talk </a:t>
            </a:r>
            <a:r>
              <a:rPr lang="en-US" dirty="0"/>
              <a:t>to your surgeon about smoking cessation. </a:t>
            </a:r>
            <a:endParaRPr lang="en-US" dirty="0" smtClean="0"/>
          </a:p>
          <a:p>
            <a:pPr marL="342900" lvl="1" indent="-342900">
              <a:spcAft>
                <a:spcPts val="1000"/>
              </a:spcAft>
              <a:buFont typeface="Arial" pitchFamily="34" charset="0"/>
              <a:buChar char="•"/>
            </a:pPr>
            <a:r>
              <a:rPr lang="en-US" dirty="0"/>
              <a:t>I</a:t>
            </a:r>
            <a:r>
              <a:rPr lang="en-US" dirty="0" smtClean="0"/>
              <a:t>nform </a:t>
            </a:r>
            <a:r>
              <a:rPr lang="en-US" dirty="0"/>
              <a:t>your Pre-Admit nurse that you smoke. </a:t>
            </a:r>
          </a:p>
          <a:p>
            <a:pPr marL="0" indent="0">
              <a:buNone/>
            </a:pPr>
            <a:endParaRPr lang="en-US" dirty="0" smtClean="0"/>
          </a:p>
        </p:txBody>
      </p:sp>
      <p:sp>
        <p:nvSpPr>
          <p:cNvPr id="4" name="Title 3"/>
          <p:cNvSpPr>
            <a:spLocks noGrp="1"/>
          </p:cNvSpPr>
          <p:nvPr>
            <p:ph type="title"/>
          </p:nvPr>
        </p:nvSpPr>
        <p:spPr/>
        <p:txBody>
          <a:bodyPr/>
          <a:lstStyle/>
          <a:p>
            <a:r>
              <a:rPr lang="en-US" dirty="0" smtClean="0"/>
              <a:t>Smoking</a:t>
            </a:r>
            <a:endParaRPr lang="en-US" dirty="0"/>
          </a:p>
        </p:txBody>
      </p:sp>
      <p:sp>
        <p:nvSpPr>
          <p:cNvPr id="10" name="Content Placeholder 9"/>
          <p:cNvSpPr>
            <a:spLocks noGrp="1"/>
          </p:cNvSpPr>
          <p:nvPr>
            <p:ph sz="quarter" idx="13"/>
          </p:nvPr>
        </p:nvSpPr>
        <p:spPr/>
        <p:txBody>
          <a:bodyPr/>
          <a:lstStyle/>
          <a:p>
            <a:endParaRPr lang="en-US" dirty="0"/>
          </a:p>
        </p:txBody>
      </p:sp>
      <p:pic>
        <p:nvPicPr>
          <p:cNvPr id="1034" name="Picture 10" descr="C:\Users\mbigbee\AppData\Local\Microsoft\Windows\INetCache\IE\TB41YGBB\1024px-No_smoking_nuvola.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435" y="1953088"/>
            <a:ext cx="3275134" cy="264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742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13</a:t>
            </a:fld>
            <a:endParaRPr lang="en-US" dirty="0"/>
          </a:p>
        </p:txBody>
      </p:sp>
      <p:sp>
        <p:nvSpPr>
          <p:cNvPr id="6" name="Content Placeholder 5"/>
          <p:cNvSpPr>
            <a:spLocks noGrp="1"/>
          </p:cNvSpPr>
          <p:nvPr>
            <p:ph sz="quarter" idx="12"/>
          </p:nvPr>
        </p:nvSpPr>
        <p:spPr/>
        <p:txBody>
          <a:bodyPr/>
          <a:lstStyle/>
          <a:p>
            <a:r>
              <a:rPr lang="en-US" dirty="0" smtClean="0"/>
              <a:t>Before surgery, it is important to be honest with your health care provider about your alcohol use.</a:t>
            </a:r>
          </a:p>
          <a:p>
            <a:r>
              <a:rPr lang="en-US" dirty="0" smtClean="0"/>
              <a:t> Tell your health care provider how many drinks you have per day (or per week). </a:t>
            </a:r>
          </a:p>
          <a:p>
            <a:pPr lvl="1"/>
            <a:r>
              <a:rPr lang="en-US" dirty="0" smtClean="0"/>
              <a:t>This information helps determine if you are at risk for alcohol withdrawal or other alcohol-related problems that could occur after surgery and affect your recovery. </a:t>
            </a:r>
          </a:p>
          <a:p>
            <a:r>
              <a:rPr lang="en-US" dirty="0" smtClean="0"/>
              <a:t>We are here to help you prepare and recover from your surgery as quickly and safely as possible.</a:t>
            </a:r>
            <a:endParaRPr lang="en-US" dirty="0"/>
          </a:p>
        </p:txBody>
      </p:sp>
      <p:sp>
        <p:nvSpPr>
          <p:cNvPr id="5" name="Title 4"/>
          <p:cNvSpPr>
            <a:spLocks noGrp="1"/>
          </p:cNvSpPr>
          <p:nvPr>
            <p:ph type="title"/>
          </p:nvPr>
        </p:nvSpPr>
        <p:spPr/>
        <p:txBody>
          <a:bodyPr/>
          <a:lstStyle/>
          <a:p>
            <a:r>
              <a:rPr lang="en-US" dirty="0" smtClean="0"/>
              <a:t>Alcohol Use</a:t>
            </a:r>
            <a:endParaRPr lang="en-US" dirty="0"/>
          </a:p>
        </p:txBody>
      </p:sp>
    </p:spTree>
    <p:extLst>
      <p:ext uri="{BB962C8B-B14F-4D97-AF65-F5344CB8AC3E}">
        <p14:creationId xmlns:p14="http://schemas.microsoft.com/office/powerpoint/2010/main" val="1366379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14</a:t>
            </a:fld>
            <a:endParaRPr lang="en-US" dirty="0"/>
          </a:p>
        </p:txBody>
      </p:sp>
      <p:sp>
        <p:nvSpPr>
          <p:cNvPr id="3" name="Content Placeholder 2"/>
          <p:cNvSpPr>
            <a:spLocks noGrp="1"/>
          </p:cNvSpPr>
          <p:nvPr>
            <p:ph sz="quarter" idx="12"/>
          </p:nvPr>
        </p:nvSpPr>
        <p:spPr/>
        <p:txBody>
          <a:bodyPr>
            <a:normAutofit fontScale="92500" lnSpcReduction="10000"/>
          </a:bodyPr>
          <a:lstStyle/>
          <a:p>
            <a:r>
              <a:rPr lang="en-US" dirty="0" smtClean="0"/>
              <a:t>Managing your blood glucose is always important, but it is extremely important before surgery. </a:t>
            </a:r>
          </a:p>
          <a:p>
            <a:r>
              <a:rPr lang="en-US" dirty="0"/>
              <a:t>Managing your blood glucose before surgery can:</a:t>
            </a:r>
          </a:p>
          <a:p>
            <a:pPr lvl="1"/>
            <a:r>
              <a:rPr lang="en-US" dirty="0"/>
              <a:t>Improve healing</a:t>
            </a:r>
          </a:p>
          <a:p>
            <a:pPr lvl="1"/>
            <a:r>
              <a:rPr lang="en-US" dirty="0"/>
              <a:t>Lower the risk of infection and other </a:t>
            </a:r>
            <a:r>
              <a:rPr lang="en-US" dirty="0" smtClean="0"/>
              <a:t>complications</a:t>
            </a:r>
          </a:p>
          <a:p>
            <a:r>
              <a:rPr lang="en-US" dirty="0" smtClean="0"/>
              <a:t>Stress before and after surgery can affect your blood glucose control which may make it more difficult to manage blood glucose levels.</a:t>
            </a:r>
          </a:p>
          <a:p>
            <a:r>
              <a:rPr lang="en-US" dirty="0" smtClean="0"/>
              <a:t>Surgery can also affect your normal diet, and may change your usual medication routine.</a:t>
            </a:r>
          </a:p>
          <a:p>
            <a:r>
              <a:rPr lang="en-US" dirty="0" smtClean="0"/>
              <a:t>When in the hospital, you may be given insulin instead of/or in addition to your regular medications. This does not mean that you will go home on insulin.</a:t>
            </a:r>
          </a:p>
        </p:txBody>
      </p:sp>
      <p:sp>
        <p:nvSpPr>
          <p:cNvPr id="4" name="Title 3"/>
          <p:cNvSpPr>
            <a:spLocks noGrp="1"/>
          </p:cNvSpPr>
          <p:nvPr>
            <p:ph type="title"/>
          </p:nvPr>
        </p:nvSpPr>
        <p:spPr/>
        <p:txBody>
          <a:bodyPr/>
          <a:lstStyle/>
          <a:p>
            <a:r>
              <a:rPr lang="en-US" dirty="0" smtClean="0"/>
              <a:t>Diabetes Guidelines and Blood Glucose Management</a:t>
            </a:r>
            <a:endParaRPr lang="en-US" dirty="0"/>
          </a:p>
        </p:txBody>
      </p:sp>
    </p:spTree>
    <p:extLst>
      <p:ext uri="{BB962C8B-B14F-4D97-AF65-F5344CB8AC3E}">
        <p14:creationId xmlns:p14="http://schemas.microsoft.com/office/powerpoint/2010/main" val="455478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15</a:t>
            </a:fld>
            <a:endParaRPr lang="en-US" dirty="0"/>
          </a:p>
        </p:txBody>
      </p:sp>
      <p:sp>
        <p:nvSpPr>
          <p:cNvPr id="3" name="Content Placeholder 2"/>
          <p:cNvSpPr>
            <a:spLocks noGrp="1"/>
          </p:cNvSpPr>
          <p:nvPr>
            <p:ph sz="quarter" idx="12"/>
          </p:nvPr>
        </p:nvSpPr>
        <p:spPr/>
        <p:txBody>
          <a:bodyPr>
            <a:normAutofit lnSpcReduction="10000"/>
          </a:bodyPr>
          <a:lstStyle/>
          <a:p>
            <a:r>
              <a:rPr lang="en-US" dirty="0" smtClean="0"/>
              <a:t>Decision for Surgery</a:t>
            </a:r>
          </a:p>
          <a:p>
            <a:pPr lvl="1"/>
            <a:r>
              <a:rPr lang="en-US" dirty="0" smtClean="0"/>
              <a:t>Insurance Authorization</a:t>
            </a:r>
          </a:p>
          <a:p>
            <a:r>
              <a:rPr lang="en-US" dirty="0" smtClean="0"/>
              <a:t>Preparation</a:t>
            </a:r>
          </a:p>
          <a:p>
            <a:pPr lvl="1"/>
            <a:r>
              <a:rPr lang="en-US" dirty="0" smtClean="0"/>
              <a:t>See orthopedic doctor for pre-op</a:t>
            </a:r>
          </a:p>
          <a:p>
            <a:pPr lvl="1"/>
            <a:r>
              <a:rPr lang="en-US" dirty="0" smtClean="0"/>
              <a:t>Register at Mercy Medical Center</a:t>
            </a:r>
          </a:p>
          <a:p>
            <a:pPr marL="216000" lvl="1" indent="0">
              <a:buNone/>
            </a:pPr>
            <a:r>
              <a:rPr lang="en-US" dirty="0"/>
              <a:t>	</a:t>
            </a:r>
            <a:r>
              <a:rPr lang="en-US" dirty="0" smtClean="0"/>
              <a:t> – Pavilion 1</a:t>
            </a:r>
            <a:r>
              <a:rPr lang="en-US" baseline="30000" dirty="0" smtClean="0"/>
              <a:t>st</a:t>
            </a:r>
            <a:r>
              <a:rPr lang="en-US" dirty="0" smtClean="0"/>
              <a:t> floor – Registration </a:t>
            </a:r>
            <a:r>
              <a:rPr lang="en-US" sz="1600" dirty="0" smtClean="0"/>
              <a:t>(Free valet parking starting at 6am – 6pm)</a:t>
            </a:r>
          </a:p>
          <a:p>
            <a:pPr marL="216000" lvl="1" indent="0">
              <a:buNone/>
            </a:pPr>
            <a:r>
              <a:rPr lang="en-US" sz="1600" dirty="0" smtClean="0"/>
              <a:t>Bring photo ID and orders from the doctor</a:t>
            </a:r>
          </a:p>
          <a:p>
            <a:pPr marL="216000" lvl="1" indent="0">
              <a:buNone/>
            </a:pPr>
            <a:r>
              <a:rPr lang="en-US" sz="1600" dirty="0" smtClean="0"/>
              <a:t>Be prepare to do:</a:t>
            </a:r>
          </a:p>
          <a:p>
            <a:pPr lvl="1"/>
            <a:r>
              <a:rPr lang="en-US" dirty="0" smtClean="0"/>
              <a:t>Lab work</a:t>
            </a:r>
          </a:p>
          <a:p>
            <a:pPr lvl="1"/>
            <a:r>
              <a:rPr lang="en-US" dirty="0" smtClean="0"/>
              <a:t>Chest X-ray if ordered by the doctor</a:t>
            </a:r>
          </a:p>
          <a:p>
            <a:pPr lvl="1"/>
            <a:r>
              <a:rPr lang="en-US" dirty="0" smtClean="0"/>
              <a:t>EKG if ordered by the doctor</a:t>
            </a:r>
          </a:p>
          <a:p>
            <a:pPr marL="216000" lvl="1" indent="0">
              <a:buNone/>
            </a:pPr>
            <a:endParaRPr lang="en-US" dirty="0" smtClean="0"/>
          </a:p>
          <a:p>
            <a:pPr lvl="1"/>
            <a:endParaRPr lang="en-US" dirty="0" smtClean="0"/>
          </a:p>
          <a:p>
            <a:pPr marL="216000" lvl="1" indent="0">
              <a:buNone/>
            </a:pPr>
            <a:endParaRPr lang="en-US" dirty="0" smtClean="0"/>
          </a:p>
          <a:p>
            <a:pPr lvl="1"/>
            <a:endParaRPr lang="en-US" dirty="0"/>
          </a:p>
        </p:txBody>
      </p:sp>
      <p:sp>
        <p:nvSpPr>
          <p:cNvPr id="4" name="Title 3"/>
          <p:cNvSpPr>
            <a:spLocks noGrp="1"/>
          </p:cNvSpPr>
          <p:nvPr>
            <p:ph type="title"/>
          </p:nvPr>
        </p:nvSpPr>
        <p:spPr/>
        <p:txBody>
          <a:bodyPr/>
          <a:lstStyle/>
          <a:p>
            <a:r>
              <a:rPr lang="en-US" dirty="0" smtClean="0"/>
              <a:t>Pre - Surgery</a:t>
            </a:r>
            <a:endParaRPr lang="en-US" dirty="0"/>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207" y="1182171"/>
            <a:ext cx="3130864" cy="2380028"/>
          </a:xfrm>
          <a:prstGeom prst="roundRect">
            <a:avLst>
              <a:gd name="adj" fmla="val 1970"/>
            </a:avLst>
          </a:prstGeom>
        </p:spPr>
      </p:pic>
      <p:pic>
        <p:nvPicPr>
          <p:cNvPr id="6"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196831" y="3677570"/>
            <a:ext cx="3062869" cy="2393116"/>
          </a:xfrm>
        </p:spPr>
      </p:pic>
    </p:spTree>
    <p:extLst>
      <p:ext uri="{BB962C8B-B14F-4D97-AF65-F5344CB8AC3E}">
        <p14:creationId xmlns:p14="http://schemas.microsoft.com/office/powerpoint/2010/main" val="1771264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16</a:t>
            </a:fld>
            <a:endParaRPr lang="en-US" dirty="0"/>
          </a:p>
        </p:txBody>
      </p:sp>
      <p:sp>
        <p:nvSpPr>
          <p:cNvPr id="5" name="Content Placeholder 4"/>
          <p:cNvSpPr>
            <a:spLocks noGrp="1"/>
          </p:cNvSpPr>
          <p:nvPr>
            <p:ph sz="quarter" idx="12"/>
          </p:nvPr>
        </p:nvSpPr>
        <p:spPr>
          <a:xfrm>
            <a:off x="457201" y="1381125"/>
            <a:ext cx="4202113" cy="4719638"/>
          </a:xfrm>
        </p:spPr>
        <p:txBody>
          <a:bodyPr>
            <a:normAutofit/>
          </a:bodyPr>
          <a:lstStyle/>
          <a:p>
            <a:r>
              <a:rPr lang="en-CA" dirty="0" smtClean="0"/>
              <a:t>Prior to surgery you will meet with the Pre Admission Nurse</a:t>
            </a:r>
          </a:p>
          <a:p>
            <a:pPr lvl="1"/>
            <a:r>
              <a:rPr lang="en-CA" dirty="0" smtClean="0"/>
              <a:t>Please be prepared to discuss medications, previous surgery, and medical conditions.</a:t>
            </a:r>
            <a:endParaRPr lang="en-CA" dirty="0"/>
          </a:p>
          <a:p>
            <a:pPr marL="216000" lvl="1" indent="0">
              <a:buNone/>
            </a:pPr>
            <a:r>
              <a:rPr lang="en-CA" b="1" dirty="0" smtClean="0">
                <a:solidFill>
                  <a:schemeClr val="tx2"/>
                </a:solidFill>
              </a:rPr>
              <a:t>Medications: </a:t>
            </a:r>
            <a:r>
              <a:rPr lang="en-CA" dirty="0" smtClean="0"/>
              <a:t>You may be instructed by your physician and/or pre admit nurse to take certain medications with a sip of water the morning of surgery. Contact your physician for medical question.</a:t>
            </a:r>
            <a:endParaRPr lang="en-CA"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919663" y="1593409"/>
            <a:ext cx="3505200" cy="2815627"/>
          </a:xfrm>
        </p:spPr>
      </p:pic>
      <p:sp>
        <p:nvSpPr>
          <p:cNvPr id="4" name="Title 3"/>
          <p:cNvSpPr>
            <a:spLocks noGrp="1"/>
          </p:cNvSpPr>
          <p:nvPr>
            <p:ph type="title"/>
          </p:nvPr>
        </p:nvSpPr>
        <p:spPr/>
        <p:txBody>
          <a:bodyPr/>
          <a:lstStyle/>
          <a:p>
            <a:r>
              <a:rPr lang="en-CA" dirty="0" smtClean="0"/>
              <a:t>Pre - Surgery Instructions  </a:t>
            </a:r>
            <a:endParaRPr lang="en-CA" dirty="0"/>
          </a:p>
        </p:txBody>
      </p:sp>
    </p:spTree>
    <p:extLst>
      <p:ext uri="{BB962C8B-B14F-4D97-AF65-F5344CB8AC3E}">
        <p14:creationId xmlns:p14="http://schemas.microsoft.com/office/powerpoint/2010/main" val="859116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17</a:t>
            </a:fld>
            <a:endParaRPr lang="en-US" dirty="0"/>
          </a:p>
        </p:txBody>
      </p:sp>
      <p:sp>
        <p:nvSpPr>
          <p:cNvPr id="3" name="Content Placeholder 2"/>
          <p:cNvSpPr>
            <a:spLocks noGrp="1"/>
          </p:cNvSpPr>
          <p:nvPr>
            <p:ph sz="quarter" idx="12"/>
          </p:nvPr>
        </p:nvSpPr>
        <p:spPr/>
        <p:txBody>
          <a:bodyPr>
            <a:normAutofit lnSpcReduction="10000"/>
          </a:bodyPr>
          <a:lstStyle/>
          <a:p>
            <a:pPr marL="216000" lvl="1" indent="0">
              <a:buNone/>
            </a:pPr>
            <a:r>
              <a:rPr lang="en-CA" b="1" dirty="0">
                <a:solidFill>
                  <a:schemeClr val="tx2"/>
                </a:solidFill>
              </a:rPr>
              <a:t>The Night before Surgery: </a:t>
            </a:r>
            <a:endParaRPr lang="en-CA" dirty="0">
              <a:solidFill>
                <a:schemeClr val="tx2"/>
              </a:solidFill>
            </a:endParaRPr>
          </a:p>
          <a:p>
            <a:pPr marL="216000" lvl="1" indent="0">
              <a:buNone/>
            </a:pPr>
            <a:r>
              <a:rPr lang="en-CA" dirty="0" smtClean="0"/>
              <a:t>Eat a light meal. The combination effects of anesthesia and your medication may slow down your bowel function. This can cause constipation after surgery.</a:t>
            </a:r>
          </a:p>
          <a:p>
            <a:pPr marL="216000" lvl="1" indent="0">
              <a:buNone/>
            </a:pPr>
            <a:r>
              <a:rPr lang="en-CA" dirty="0" smtClean="0"/>
              <a:t>Have </a:t>
            </a:r>
            <a:r>
              <a:rPr lang="en-CA" dirty="0"/>
              <a:t>nothing to eat or drink after midnight. That includes water, chewing gum, sucking on hard candies/breath mints. You may brush your teeth</a:t>
            </a:r>
            <a:r>
              <a:rPr lang="en-CA" dirty="0" smtClean="0"/>
              <a:t>.</a:t>
            </a:r>
          </a:p>
          <a:p>
            <a:pPr marL="216000" lvl="1" indent="0">
              <a:buNone/>
            </a:pPr>
            <a:r>
              <a:rPr lang="en-CA" b="1" dirty="0" smtClean="0">
                <a:solidFill>
                  <a:schemeClr val="tx2"/>
                </a:solidFill>
              </a:rPr>
              <a:t>Infection Control:</a:t>
            </a:r>
          </a:p>
          <a:p>
            <a:pPr marL="216000" lvl="1" indent="0">
              <a:buNone/>
            </a:pPr>
            <a:r>
              <a:rPr lang="en-CA" dirty="0" smtClean="0"/>
              <a:t>No </a:t>
            </a:r>
            <a:r>
              <a:rPr lang="en-CA" dirty="0"/>
              <a:t>shaving of your operative leg 5 days prior to </a:t>
            </a:r>
            <a:r>
              <a:rPr lang="en-CA" dirty="0" smtClean="0"/>
              <a:t>surgery.</a:t>
            </a:r>
            <a:endParaRPr lang="en-CA" dirty="0"/>
          </a:p>
          <a:p>
            <a:pPr marL="216000" lvl="1" indent="0">
              <a:buNone/>
            </a:pPr>
            <a:r>
              <a:rPr lang="en-CA" b="1" dirty="0" smtClean="0">
                <a:solidFill>
                  <a:schemeClr val="tx2"/>
                </a:solidFill>
              </a:rPr>
              <a:t>Chlorhexidine </a:t>
            </a:r>
            <a:r>
              <a:rPr lang="en-CA" b="1" dirty="0">
                <a:solidFill>
                  <a:schemeClr val="tx2"/>
                </a:solidFill>
              </a:rPr>
              <a:t>shower: </a:t>
            </a:r>
            <a:r>
              <a:rPr lang="en-CA" dirty="0"/>
              <a:t>Night before surgery and morning of </a:t>
            </a:r>
            <a:r>
              <a:rPr lang="en-CA" dirty="0" smtClean="0"/>
              <a:t>surgery.</a:t>
            </a:r>
            <a:endParaRPr lang="en-CA" dirty="0"/>
          </a:p>
          <a:p>
            <a:pPr marL="0" indent="0">
              <a:buNone/>
            </a:pPr>
            <a:endParaRPr lang="en-US" dirty="0"/>
          </a:p>
        </p:txBody>
      </p:sp>
      <p:sp>
        <p:nvSpPr>
          <p:cNvPr id="8" name="Content Placeholder 7"/>
          <p:cNvSpPr>
            <a:spLocks noGrp="1"/>
          </p:cNvSpPr>
          <p:nvPr>
            <p:ph sz="quarter" idx="13"/>
          </p:nvPr>
        </p:nvSpPr>
        <p:spPr/>
        <p:txBody>
          <a:bodyPr/>
          <a:lstStyle/>
          <a:p>
            <a:endParaRPr lang="en-US" dirty="0"/>
          </a:p>
        </p:txBody>
      </p:sp>
      <p:sp>
        <p:nvSpPr>
          <p:cNvPr id="7" name="Title 6"/>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36" t="-957" r="336" b="957"/>
          <a:stretch/>
        </p:blipFill>
        <p:spPr>
          <a:xfrm rot="5400000">
            <a:off x="4489521" y="3896044"/>
            <a:ext cx="2593385" cy="1820414"/>
          </a:xfrm>
          <a:prstGeom prst="rect">
            <a:avLst/>
          </a:prstGeom>
          <a:effectLst>
            <a:glow rad="127000">
              <a:schemeClr val="bg1">
                <a:alpha val="40000"/>
              </a:schemeClr>
            </a:glow>
            <a:reflection blurRad="6350" stA="52000" endA="300" endPos="35000" dir="5400000" sy="-100000" algn="bl" rotWithShape="0"/>
          </a:effec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t="3379" r="9166" b="3040"/>
          <a:stretch/>
        </p:blipFill>
        <p:spPr>
          <a:xfrm>
            <a:off x="6622686" y="1378944"/>
            <a:ext cx="1725694" cy="2591209"/>
          </a:xfrm>
          <a:prstGeom prst="rect">
            <a:avLst/>
          </a:prstGeom>
          <a:solidFill>
            <a:schemeClr val="bg1">
              <a:alpha val="22000"/>
            </a:schemeClr>
          </a:solidFill>
          <a:effectLst>
            <a:glow rad="63500">
              <a:schemeClr val="bg1">
                <a:alpha val="40000"/>
              </a:schemeClr>
            </a:glow>
            <a:reflection blurRad="6350" stA="52000" endA="300" endPos="35000" dir="5400000" sy="-100000" algn="bl" rotWithShape="0"/>
          </a:effectLst>
          <a:scene3d>
            <a:camera prst="orthographicFront"/>
            <a:lightRig rig="threePt" dir="t"/>
          </a:scene3d>
          <a:sp3d contourW="12700">
            <a:contourClr>
              <a:schemeClr val="bg1"/>
            </a:contourClr>
          </a:sp3d>
        </p:spPr>
      </p:pic>
    </p:spTree>
    <p:extLst>
      <p:ext uri="{BB962C8B-B14F-4D97-AF65-F5344CB8AC3E}">
        <p14:creationId xmlns:p14="http://schemas.microsoft.com/office/powerpoint/2010/main" val="3541696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4" name="Title 3"/>
          <p:cNvSpPr>
            <a:spLocks noGrp="1"/>
          </p:cNvSpPr>
          <p:nvPr>
            <p:ph type="title"/>
          </p:nvPr>
        </p:nvSpPr>
        <p:spPr/>
        <p:txBody>
          <a:bodyPr/>
          <a:lstStyle/>
          <a:p>
            <a:pPr>
              <a:lnSpc>
                <a:spcPct val="100000"/>
              </a:lnSpc>
            </a:pPr>
            <a:r>
              <a:rPr lang="en-US" altLang="en-US" dirty="0" smtClean="0">
                <a:solidFill>
                  <a:srgbClr val="D95E00"/>
                </a:solidFill>
              </a:rPr>
              <a:t>Day of Surgery Instructions</a:t>
            </a:r>
            <a:endParaRPr lang="en-US" altLang="en-US" dirty="0">
              <a:solidFill>
                <a:srgbClr val="D95E00"/>
              </a:solidFill>
            </a:endParaRPr>
          </a:p>
        </p:txBody>
      </p:sp>
      <p:sp>
        <p:nvSpPr>
          <p:cNvPr id="3" name="Rectangle 2"/>
          <p:cNvSpPr/>
          <p:nvPr/>
        </p:nvSpPr>
        <p:spPr>
          <a:xfrm>
            <a:off x="457200" y="1296283"/>
            <a:ext cx="8122394" cy="3815403"/>
          </a:xfrm>
          <a:prstGeom prst="rect">
            <a:avLst/>
          </a:prstGeom>
        </p:spPr>
        <p:txBody>
          <a:bodyPr wrap="square">
            <a:spAutoFit/>
          </a:bodyPr>
          <a:lstStyle/>
          <a:p>
            <a:pPr>
              <a:lnSpc>
                <a:spcPct val="90000"/>
              </a:lnSpc>
              <a:spcAft>
                <a:spcPts val="1000"/>
              </a:spcAft>
              <a:buClr>
                <a:srgbClr val="0070C0"/>
              </a:buClr>
              <a:buSzPct val="45000"/>
            </a:pPr>
            <a:r>
              <a:rPr lang="en-US" altLang="en-US" dirty="0" smtClean="0">
                <a:solidFill>
                  <a:srgbClr val="000000"/>
                </a:solidFill>
                <a:latin typeface="Calibri" pitchFamily="34" charset="0"/>
              </a:rPr>
              <a:t>Report to Pavilion Registration 2 – 2.5 hours prior to surgery time.</a:t>
            </a:r>
            <a:endParaRPr lang="en-US" altLang="en-US" dirty="0">
              <a:solidFill>
                <a:srgbClr val="000000"/>
              </a:solidFill>
              <a:latin typeface="Calibri" pitchFamily="34" charset="0"/>
            </a:endParaRPr>
          </a:p>
          <a:p>
            <a:pPr>
              <a:lnSpc>
                <a:spcPct val="90000"/>
              </a:lnSpc>
              <a:spcAft>
                <a:spcPts val="1000"/>
              </a:spcAft>
              <a:buClr>
                <a:srgbClr val="0070C0"/>
              </a:buClr>
              <a:buSzPct val="45000"/>
            </a:pPr>
            <a:r>
              <a:rPr lang="en-US" altLang="en-US" u="sng" dirty="0">
                <a:solidFill>
                  <a:srgbClr val="D95E00"/>
                </a:solidFill>
                <a:latin typeface="Calibri" pitchFamily="34" charset="0"/>
              </a:rPr>
              <a:t>What to Bring to the Hospital</a:t>
            </a:r>
            <a:r>
              <a:rPr lang="en-US" altLang="en-US" dirty="0">
                <a:solidFill>
                  <a:srgbClr val="D95E00"/>
                </a:solidFill>
                <a:latin typeface="Calibri" pitchFamily="34" charset="0"/>
              </a:rPr>
              <a:t>:                        </a:t>
            </a:r>
            <a:r>
              <a:rPr lang="en-US" altLang="en-US" u="sng" dirty="0">
                <a:solidFill>
                  <a:srgbClr val="D95E00"/>
                </a:solidFill>
                <a:latin typeface="Calibri" pitchFamily="34" charset="0"/>
              </a:rPr>
              <a:t>Leave at Home</a:t>
            </a:r>
            <a:r>
              <a:rPr lang="en-US" altLang="en-US" dirty="0">
                <a:solidFill>
                  <a:srgbClr val="D95E00"/>
                </a:solidFill>
                <a:latin typeface="Calibri" pitchFamily="34" charset="0"/>
              </a:rPr>
              <a:t>:</a:t>
            </a:r>
          </a:p>
          <a:p>
            <a:pPr>
              <a:lnSpc>
                <a:spcPct val="90000"/>
              </a:lnSpc>
              <a:spcAft>
                <a:spcPts val="1000"/>
              </a:spcAft>
              <a:buFont typeface="Arial" charset="0"/>
              <a:buChar char="•"/>
            </a:pPr>
            <a:r>
              <a:rPr lang="en-US" altLang="en-US" dirty="0">
                <a:solidFill>
                  <a:srgbClr val="000000"/>
                </a:solidFill>
                <a:latin typeface="Calibri" pitchFamily="34" charset="0"/>
              </a:rPr>
              <a:t>Personal items such as toiletries               Personal medication</a:t>
            </a:r>
          </a:p>
          <a:p>
            <a:pPr>
              <a:lnSpc>
                <a:spcPct val="90000"/>
              </a:lnSpc>
              <a:spcAft>
                <a:spcPts val="1000"/>
              </a:spcAft>
              <a:buFont typeface="Arial" charset="0"/>
              <a:buChar char="•"/>
            </a:pPr>
            <a:r>
              <a:rPr lang="en-US" altLang="en-US" dirty="0" smtClean="0">
                <a:solidFill>
                  <a:srgbClr val="000000"/>
                </a:solidFill>
                <a:latin typeface="Calibri" pitchFamily="34" charset="0"/>
              </a:rPr>
              <a:t>STEPS Patient Guide                                    Jewelry</a:t>
            </a:r>
            <a:r>
              <a:rPr lang="en-US" altLang="en-US" dirty="0">
                <a:solidFill>
                  <a:srgbClr val="000000"/>
                </a:solidFill>
                <a:latin typeface="Calibri" pitchFamily="34" charset="0"/>
              </a:rPr>
              <a:t>, </a:t>
            </a:r>
            <a:r>
              <a:rPr lang="en-US" altLang="en-US" dirty="0" smtClean="0">
                <a:solidFill>
                  <a:srgbClr val="000000"/>
                </a:solidFill>
                <a:latin typeface="Calibri" pitchFamily="34" charset="0"/>
              </a:rPr>
              <a:t>wallet</a:t>
            </a:r>
            <a:endParaRPr lang="en-US" altLang="en-US" dirty="0">
              <a:solidFill>
                <a:srgbClr val="000000"/>
              </a:solidFill>
              <a:latin typeface="Calibri" pitchFamily="34" charset="0"/>
            </a:endParaRPr>
          </a:p>
          <a:p>
            <a:pPr>
              <a:lnSpc>
                <a:spcPct val="90000"/>
              </a:lnSpc>
              <a:spcAft>
                <a:spcPts val="1000"/>
              </a:spcAft>
              <a:buFont typeface="Arial" charset="0"/>
              <a:buChar char="•"/>
            </a:pPr>
            <a:r>
              <a:rPr lang="en-US" altLang="en-US" dirty="0">
                <a:solidFill>
                  <a:srgbClr val="000000"/>
                </a:solidFill>
                <a:latin typeface="Calibri" pitchFamily="34" charset="0"/>
              </a:rPr>
              <a:t>CPAP/BPAP if you use one                          </a:t>
            </a:r>
            <a:r>
              <a:rPr lang="en-US" altLang="en-US" dirty="0" smtClean="0">
                <a:solidFill>
                  <a:srgbClr val="000000"/>
                </a:solidFill>
                <a:latin typeface="Calibri" pitchFamily="34" charset="0"/>
              </a:rPr>
              <a:t>Purse</a:t>
            </a:r>
            <a:endParaRPr lang="en-US" altLang="en-US" dirty="0">
              <a:solidFill>
                <a:srgbClr val="000000"/>
              </a:solidFill>
              <a:latin typeface="Calibri" pitchFamily="34" charset="0"/>
            </a:endParaRPr>
          </a:p>
          <a:p>
            <a:pPr>
              <a:lnSpc>
                <a:spcPct val="90000"/>
              </a:lnSpc>
              <a:spcAft>
                <a:spcPts val="1000"/>
              </a:spcAft>
              <a:buFont typeface="Arial" charset="0"/>
              <a:buChar char="•"/>
            </a:pPr>
            <a:r>
              <a:rPr lang="en-US" altLang="en-US" dirty="0">
                <a:solidFill>
                  <a:srgbClr val="000000"/>
                </a:solidFill>
                <a:latin typeface="Calibri" pitchFamily="34" charset="0"/>
              </a:rPr>
              <a:t>Change of comfortable </a:t>
            </a:r>
            <a:r>
              <a:rPr lang="en-US" altLang="en-US" dirty="0" smtClean="0">
                <a:solidFill>
                  <a:srgbClr val="000000"/>
                </a:solidFill>
                <a:latin typeface="Calibri" pitchFamily="34" charset="0"/>
              </a:rPr>
              <a:t>clothes</a:t>
            </a:r>
          </a:p>
          <a:p>
            <a:pPr>
              <a:lnSpc>
                <a:spcPct val="90000"/>
              </a:lnSpc>
              <a:spcAft>
                <a:spcPts val="1000"/>
              </a:spcAft>
            </a:pPr>
            <a:endParaRPr lang="en-US" altLang="en-US" dirty="0" smtClean="0">
              <a:solidFill>
                <a:srgbClr val="000000"/>
              </a:solidFill>
              <a:latin typeface="Calibri" pitchFamily="34" charset="0"/>
            </a:endParaRPr>
          </a:p>
          <a:p>
            <a:pPr>
              <a:buClrTx/>
              <a:buFont typeface="Arial" charset="0"/>
              <a:buChar char="•"/>
            </a:pPr>
            <a:r>
              <a:rPr lang="en-US" altLang="en-US" dirty="0">
                <a:solidFill>
                  <a:srgbClr val="000000"/>
                </a:solidFill>
              </a:rPr>
              <a:t>Remember:     </a:t>
            </a:r>
            <a:r>
              <a:rPr lang="en-US" altLang="en-US" dirty="0" smtClean="0">
                <a:solidFill>
                  <a:srgbClr val="000000"/>
                </a:solidFill>
              </a:rPr>
              <a:t>       </a:t>
            </a:r>
            <a:r>
              <a:rPr lang="en-US" altLang="en-US" dirty="0">
                <a:solidFill>
                  <a:srgbClr val="000000"/>
                </a:solidFill>
              </a:rPr>
              <a:t>-</a:t>
            </a:r>
            <a:r>
              <a:rPr lang="en-US" altLang="en-US" dirty="0" smtClean="0">
                <a:solidFill>
                  <a:srgbClr val="000000"/>
                </a:solidFill>
              </a:rPr>
              <a:t>no makeup, nail polish or perfume, deodorant is ok</a:t>
            </a:r>
            <a:endParaRPr lang="en-US" altLang="en-US" dirty="0">
              <a:solidFill>
                <a:srgbClr val="000000"/>
              </a:solidFill>
            </a:endParaRPr>
          </a:p>
          <a:p>
            <a:pPr indent="0">
              <a:buClrTx/>
              <a:buNone/>
            </a:pPr>
            <a:r>
              <a:rPr lang="en-US" altLang="en-US" dirty="0">
                <a:solidFill>
                  <a:srgbClr val="000000"/>
                </a:solidFill>
              </a:rPr>
              <a:t>                                  - remove contact </a:t>
            </a:r>
            <a:r>
              <a:rPr lang="en-US" altLang="en-US" dirty="0" smtClean="0">
                <a:solidFill>
                  <a:srgbClr val="000000"/>
                </a:solidFill>
              </a:rPr>
              <a:t>lenses and jewelry</a:t>
            </a:r>
            <a:endParaRPr lang="en-US" altLang="en-US" dirty="0">
              <a:solidFill>
                <a:srgbClr val="000000"/>
              </a:solidFill>
            </a:endParaRPr>
          </a:p>
          <a:p>
            <a:pPr indent="0">
              <a:buClrTx/>
              <a:buNone/>
            </a:pPr>
            <a:r>
              <a:rPr lang="en-US" altLang="en-US" dirty="0">
                <a:solidFill>
                  <a:srgbClr val="000000"/>
                </a:solidFill>
              </a:rPr>
              <a:t>                                  - </a:t>
            </a:r>
            <a:r>
              <a:rPr lang="en-US" altLang="en-US" dirty="0" smtClean="0">
                <a:solidFill>
                  <a:srgbClr val="000000"/>
                </a:solidFill>
              </a:rPr>
              <a:t>be prepared to remove dentures or partial plates</a:t>
            </a:r>
            <a:endParaRPr lang="en-US" altLang="en-US" dirty="0">
              <a:solidFill>
                <a:srgbClr val="000000"/>
              </a:solidFill>
            </a:endParaRPr>
          </a:p>
          <a:p>
            <a:pPr>
              <a:lnSpc>
                <a:spcPct val="90000"/>
              </a:lnSpc>
              <a:spcAft>
                <a:spcPts val="1000"/>
              </a:spcAft>
            </a:pPr>
            <a:endParaRPr lang="en-US" altLang="en-US" dirty="0">
              <a:solidFill>
                <a:srgbClr val="000000"/>
              </a:solidFill>
              <a:latin typeface="Calibri" pitchFamily="34" charset="0"/>
            </a:endParaRPr>
          </a:p>
        </p:txBody>
      </p:sp>
    </p:spTree>
    <p:extLst>
      <p:ext uri="{BB962C8B-B14F-4D97-AF65-F5344CB8AC3E}">
        <p14:creationId xmlns:p14="http://schemas.microsoft.com/office/powerpoint/2010/main" val="4079996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19</a:t>
            </a:fld>
            <a:endParaRPr lang="en-US" dirty="0"/>
          </a:p>
        </p:txBody>
      </p:sp>
      <p:sp>
        <p:nvSpPr>
          <p:cNvPr id="5" name="Content Placeholder 4"/>
          <p:cNvSpPr>
            <a:spLocks noGrp="1"/>
          </p:cNvSpPr>
          <p:nvPr>
            <p:ph sz="quarter" idx="12"/>
          </p:nvPr>
        </p:nvSpPr>
        <p:spPr>
          <a:xfrm>
            <a:off x="457201" y="1381125"/>
            <a:ext cx="4025899" cy="4719638"/>
          </a:xfrm>
        </p:spPr>
        <p:txBody>
          <a:bodyPr>
            <a:normAutofit/>
          </a:bodyPr>
          <a:lstStyle/>
          <a:p>
            <a:pPr marL="0" indent="0">
              <a:buClrTx/>
              <a:buNone/>
            </a:pPr>
            <a:r>
              <a:rPr lang="en-US" altLang="en-US" dirty="0" smtClean="0">
                <a:solidFill>
                  <a:srgbClr val="003300"/>
                </a:solidFill>
              </a:rPr>
              <a:t>                                                 </a:t>
            </a:r>
            <a:endParaRPr lang="en-US" dirty="0"/>
          </a:p>
          <a:p>
            <a:endParaRPr lang="en-US" dirty="0"/>
          </a:p>
        </p:txBody>
      </p:sp>
      <p:sp>
        <p:nvSpPr>
          <p:cNvPr id="4" name="Title 3"/>
          <p:cNvSpPr>
            <a:spLocks noGrp="1"/>
          </p:cNvSpPr>
          <p:nvPr>
            <p:ph type="title"/>
          </p:nvPr>
        </p:nvSpPr>
        <p:spPr/>
        <p:txBody>
          <a:bodyPr/>
          <a:lstStyle/>
          <a:p>
            <a:pPr algn="ctr"/>
            <a:r>
              <a:rPr lang="en-US" dirty="0" smtClean="0"/>
              <a:t> Welcome to the Peri-operative Department</a:t>
            </a:r>
            <a:endParaRPr lang="en-US" dirty="0"/>
          </a:p>
        </p:txBody>
      </p:sp>
      <p:sp>
        <p:nvSpPr>
          <p:cNvPr id="6" name="Content Placeholder 5"/>
          <p:cNvSpPr>
            <a:spLocks noGrp="1"/>
          </p:cNvSpPr>
          <p:nvPr>
            <p:ph sz="quarter" idx="13"/>
          </p:nvPr>
        </p:nvSpPr>
        <p:spPr>
          <a:xfrm>
            <a:off x="4659314" y="1381125"/>
            <a:ext cx="3689066" cy="4719638"/>
          </a:xfrm>
        </p:spPr>
        <p:txBody>
          <a:bodyPr>
            <a:normAutofit lnSpcReduction="10000"/>
          </a:bodyPr>
          <a:lstStyle/>
          <a:p>
            <a:pPr>
              <a:buClrTx/>
            </a:pPr>
            <a:r>
              <a:rPr lang="en-US" altLang="en-US" dirty="0"/>
              <a:t>You will meet your pre op nurse.</a:t>
            </a:r>
          </a:p>
          <a:p>
            <a:pPr>
              <a:buClrTx/>
            </a:pPr>
            <a:r>
              <a:rPr lang="en-US" altLang="en-US" dirty="0"/>
              <a:t>During this time you will:</a:t>
            </a:r>
          </a:p>
          <a:p>
            <a:pPr marL="622300" lvl="1" indent="-342900">
              <a:buClrTx/>
            </a:pPr>
            <a:r>
              <a:rPr lang="en-US" altLang="en-US" dirty="0"/>
              <a:t>Get weighed</a:t>
            </a:r>
          </a:p>
          <a:p>
            <a:pPr marL="622300" lvl="1" indent="-342900">
              <a:buClrTx/>
            </a:pPr>
            <a:r>
              <a:rPr lang="en-US" altLang="en-US" dirty="0"/>
              <a:t>Change into a gown</a:t>
            </a:r>
          </a:p>
          <a:p>
            <a:pPr marL="622300" lvl="1" indent="-342900">
              <a:buClrTx/>
            </a:pPr>
            <a:r>
              <a:rPr lang="en-US" altLang="en-US" dirty="0"/>
              <a:t>Vital signs</a:t>
            </a:r>
          </a:p>
          <a:p>
            <a:pPr marL="622300" lvl="1" indent="-342900">
              <a:buClrTx/>
            </a:pPr>
            <a:r>
              <a:rPr lang="en-US" altLang="en-US" dirty="0"/>
              <a:t>Nurse will wipe down site with antibacterial wipes</a:t>
            </a:r>
          </a:p>
          <a:p>
            <a:pPr marL="622300" lvl="1" indent="-342900">
              <a:buClrTx/>
            </a:pPr>
            <a:r>
              <a:rPr lang="en-US" altLang="en-US" dirty="0"/>
              <a:t>Chart review, interview and teaching by the nurse</a:t>
            </a:r>
          </a:p>
          <a:p>
            <a:pPr marL="622300" lvl="1" indent="-342900">
              <a:buClrTx/>
            </a:pPr>
            <a:r>
              <a:rPr lang="en-US" altLang="en-US" dirty="0"/>
              <a:t>Consent for surgery</a:t>
            </a:r>
          </a:p>
          <a:p>
            <a:pPr marL="622300" lvl="1" indent="-342900">
              <a:buClrTx/>
            </a:pPr>
            <a:r>
              <a:rPr lang="en-US" altLang="en-US" dirty="0"/>
              <a:t>Opportunity to ask questions</a:t>
            </a:r>
          </a:p>
          <a:p>
            <a:endParaRPr lang="en-US" dirty="0"/>
          </a:p>
        </p:txBody>
      </p:sp>
      <p:pic>
        <p:nvPicPr>
          <p:cNvPr id="9" name="Picture 2" descr="S:\Total Joint Program\Step Class info\Pictures\image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 y="1523365"/>
            <a:ext cx="3068319" cy="415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a:t>
            </a:fld>
            <a:endParaRPr lang="en-US" dirty="0"/>
          </a:p>
        </p:txBody>
      </p:sp>
      <p:sp>
        <p:nvSpPr>
          <p:cNvPr id="3" name="Content Placeholder 2"/>
          <p:cNvSpPr>
            <a:spLocks noGrp="1"/>
          </p:cNvSpPr>
          <p:nvPr>
            <p:ph sz="quarter" idx="12"/>
          </p:nvPr>
        </p:nvSpPr>
        <p:spPr/>
        <p:txBody>
          <a:bodyPr>
            <a:normAutofit/>
          </a:bodyPr>
          <a:lstStyle/>
          <a:p>
            <a:pPr marL="342900" indent="-342900">
              <a:buFont typeface="Arial" panose="020B0604020202020204" pitchFamily="34" charset="0"/>
              <a:buChar char="•"/>
            </a:pPr>
            <a:r>
              <a:rPr lang="en-US" sz="2800" dirty="0" smtClean="0"/>
              <a:t>Welcome to the Mercy Medical Center Total Joint Replacement Steps Program pre-surgery class.</a:t>
            </a:r>
          </a:p>
          <a:p>
            <a:pPr marL="342900" indent="-342900">
              <a:buFont typeface="Arial" panose="020B0604020202020204" pitchFamily="34" charset="0"/>
              <a:buChar char="•"/>
            </a:pPr>
            <a:r>
              <a:rPr lang="en-US" sz="2800" dirty="0" smtClean="0"/>
              <a:t>The purpose of this class is to:</a:t>
            </a:r>
          </a:p>
          <a:p>
            <a:pPr marL="622300" lvl="1" indent="-342900"/>
            <a:r>
              <a:rPr lang="en-US" dirty="0" smtClean="0"/>
              <a:t>To </a:t>
            </a:r>
            <a:r>
              <a:rPr lang="en-US" dirty="0"/>
              <a:t>help you prepare for your upcoming surgery.</a:t>
            </a:r>
          </a:p>
          <a:p>
            <a:pPr marL="622300" lvl="1" indent="-342900"/>
            <a:r>
              <a:rPr lang="en-US" dirty="0" smtClean="0"/>
              <a:t>Educate on what </a:t>
            </a:r>
            <a:r>
              <a:rPr lang="en-US" dirty="0"/>
              <a:t>to expect before, during, </a:t>
            </a:r>
          </a:p>
          <a:p>
            <a:pPr marL="279400" lvl="1" indent="0">
              <a:buNone/>
            </a:pPr>
            <a:r>
              <a:rPr lang="en-US" dirty="0" smtClean="0"/>
              <a:t>      and </a:t>
            </a:r>
            <a:r>
              <a:rPr lang="en-US" dirty="0"/>
              <a:t>after surgery.</a:t>
            </a:r>
          </a:p>
          <a:p>
            <a:pPr marL="622300" lvl="1" indent="-342900"/>
            <a:r>
              <a:rPr lang="en-US" dirty="0" smtClean="0"/>
              <a:t>What </a:t>
            </a:r>
            <a:r>
              <a:rPr lang="en-US" dirty="0"/>
              <a:t>to expect and what to do to continue </a:t>
            </a:r>
            <a:r>
              <a:rPr lang="en-US" dirty="0" smtClean="0"/>
              <a:t>your</a:t>
            </a:r>
          </a:p>
          <a:p>
            <a:pPr marL="279400" lvl="1" indent="0">
              <a:buNone/>
            </a:pPr>
            <a:r>
              <a:rPr lang="en-US" dirty="0" smtClean="0"/>
              <a:t>       </a:t>
            </a:r>
            <a:r>
              <a:rPr lang="en-US" dirty="0"/>
              <a:t>successful recovery at home.</a:t>
            </a:r>
          </a:p>
          <a:p>
            <a:pPr marL="622300" lvl="1" indent="-342900"/>
            <a:r>
              <a:rPr lang="en-US" dirty="0"/>
              <a:t>To reduce anxiety.</a:t>
            </a:r>
          </a:p>
          <a:p>
            <a:pPr marL="342900" indent="-342900">
              <a:buFont typeface="Arial" panose="020B0604020202020204" pitchFamily="34" charset="0"/>
              <a:buChar char="•"/>
            </a:pPr>
            <a:endParaRPr lang="en-US" sz="2800" dirty="0" smtClean="0"/>
          </a:p>
          <a:p>
            <a:pPr marL="0" indent="0">
              <a:buNone/>
            </a:pPr>
            <a:endParaRPr lang="en-US" sz="2800" dirty="0" smtClean="0"/>
          </a:p>
        </p:txBody>
      </p:sp>
      <p:sp>
        <p:nvSpPr>
          <p:cNvPr id="4" name="Title 3"/>
          <p:cNvSpPr>
            <a:spLocks noGrp="1"/>
          </p:cNvSpPr>
          <p:nvPr>
            <p:ph type="title"/>
          </p:nvPr>
        </p:nvSpPr>
        <p:spPr/>
        <p:txBody>
          <a:bodyPr/>
          <a:lstStyle/>
          <a:p>
            <a:pPr algn="ctr"/>
            <a:r>
              <a:rPr lang="en-US" sz="4000" dirty="0" smtClean="0"/>
              <a:t>Welcome</a:t>
            </a:r>
            <a:endParaRPr lang="en-US" sz="40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140" y="2843449"/>
            <a:ext cx="2350073" cy="298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495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20</a:t>
            </a:fld>
            <a:endParaRPr lang="en-US" dirty="0"/>
          </a:p>
        </p:txBody>
      </p:sp>
      <p:sp>
        <p:nvSpPr>
          <p:cNvPr id="3" name="Content Placeholder 2"/>
          <p:cNvSpPr>
            <a:spLocks noGrp="1"/>
          </p:cNvSpPr>
          <p:nvPr>
            <p:ph sz="quarter" idx="12"/>
          </p:nvPr>
        </p:nvSpPr>
        <p:spPr/>
        <p:txBody>
          <a:bodyPr/>
          <a:lstStyle/>
          <a:p>
            <a:pPr marL="342900" indent="-342900">
              <a:buClrTx/>
              <a:buFont typeface="Arial" panose="020B0604020202020204" pitchFamily="34" charset="0"/>
              <a:buChar char="•"/>
            </a:pPr>
            <a:r>
              <a:rPr lang="en-US" altLang="en-US" dirty="0"/>
              <a:t>Family and friends may wait with you in the pre-op area</a:t>
            </a:r>
          </a:p>
          <a:p>
            <a:pPr marL="342900" indent="-342900">
              <a:buClrTx/>
              <a:buFont typeface="Arial" panose="020B0604020202020204" pitchFamily="34" charset="0"/>
              <a:buChar char="•"/>
            </a:pPr>
            <a:r>
              <a:rPr lang="en-US" altLang="en-US" dirty="0"/>
              <a:t>When you are actually taken to the surgical suite for surgery, your family  will be directed to the surgery waiting area where they will receive your (PIN) personal identification number .Your PIN number is provided as a way to protect your privacy and identifies those you have  designated to receive updates on your progress while in the hospital</a:t>
            </a:r>
            <a:r>
              <a:rPr lang="en-US" altLang="en-US" dirty="0">
                <a:solidFill>
                  <a:srgbClr val="003300"/>
                </a:solidFill>
              </a:rPr>
              <a:t>.</a:t>
            </a:r>
            <a:endParaRPr lang="en-US" dirty="0"/>
          </a:p>
        </p:txBody>
      </p:sp>
      <p:sp>
        <p:nvSpPr>
          <p:cNvPr id="4" name="Title 3"/>
          <p:cNvSpPr>
            <a:spLocks noGrp="1"/>
          </p:cNvSpPr>
          <p:nvPr>
            <p:ph type="title"/>
          </p:nvPr>
        </p:nvSpPr>
        <p:spPr/>
        <p:txBody>
          <a:bodyPr/>
          <a:lstStyle/>
          <a:p>
            <a:r>
              <a:rPr lang="en-US" dirty="0" smtClean="0"/>
              <a:t>Friends and Family</a:t>
            </a:r>
            <a:endParaRPr lang="en-US" dirty="0"/>
          </a:p>
        </p:txBody>
      </p:sp>
    </p:spTree>
    <p:extLst>
      <p:ext uri="{BB962C8B-B14F-4D97-AF65-F5344CB8AC3E}">
        <p14:creationId xmlns:p14="http://schemas.microsoft.com/office/powerpoint/2010/main" val="583258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21</a:t>
            </a:fld>
            <a:endParaRPr lang="en-US" dirty="0"/>
          </a:p>
        </p:txBody>
      </p:sp>
      <p:sp>
        <p:nvSpPr>
          <p:cNvPr id="3" name="Content Placeholder 2"/>
          <p:cNvSpPr>
            <a:spLocks noGrp="1"/>
          </p:cNvSpPr>
          <p:nvPr>
            <p:ph sz="quarter" idx="12"/>
          </p:nvPr>
        </p:nvSpPr>
        <p:spPr/>
        <p:txBody>
          <a:bodyPr/>
          <a:lstStyle/>
          <a:p>
            <a:r>
              <a:rPr lang="en-US" b="1" dirty="0" smtClean="0"/>
              <a:t>To </a:t>
            </a:r>
            <a:r>
              <a:rPr lang="en-US" b="1" dirty="0"/>
              <a:t>avoid wrong site surgery: </a:t>
            </a:r>
            <a:endParaRPr lang="en-US" dirty="0"/>
          </a:p>
          <a:p>
            <a:r>
              <a:rPr lang="en-US" dirty="0" smtClean="0"/>
              <a:t>You </a:t>
            </a:r>
            <a:r>
              <a:rPr lang="en-US" dirty="0"/>
              <a:t>will be asked to identify yourself &amp; your date of birth &amp; the site of surgery. </a:t>
            </a:r>
          </a:p>
          <a:p>
            <a:r>
              <a:rPr lang="en-US" dirty="0" smtClean="0"/>
              <a:t>Your </a:t>
            </a:r>
            <a:r>
              <a:rPr lang="en-US" dirty="0"/>
              <a:t>team will review the procedure &amp; side with you and ask you to verify. </a:t>
            </a:r>
          </a:p>
          <a:p>
            <a:r>
              <a:rPr lang="en-US" dirty="0" smtClean="0"/>
              <a:t>Your </a:t>
            </a:r>
            <a:r>
              <a:rPr lang="en-US" dirty="0"/>
              <a:t>surgeon will mark the site of your </a:t>
            </a:r>
            <a:r>
              <a:rPr lang="en-US" dirty="0" smtClean="0"/>
              <a:t>surgery. </a:t>
            </a:r>
            <a:endParaRPr lang="en-US" dirty="0"/>
          </a:p>
          <a:p>
            <a:endParaRPr lang="en-US" dirty="0"/>
          </a:p>
        </p:txBody>
      </p:sp>
      <p:sp>
        <p:nvSpPr>
          <p:cNvPr id="4" name="Title 3"/>
          <p:cNvSpPr>
            <a:spLocks noGrp="1"/>
          </p:cNvSpPr>
          <p:nvPr>
            <p:ph type="title"/>
          </p:nvPr>
        </p:nvSpPr>
        <p:spPr/>
        <p:txBody>
          <a:bodyPr/>
          <a:lstStyle/>
          <a:p>
            <a:r>
              <a:rPr lang="en-US" dirty="0"/>
              <a:t/>
            </a:r>
            <a:br>
              <a:rPr lang="en-US" dirty="0"/>
            </a:br>
            <a:r>
              <a:rPr lang="en-US" dirty="0"/>
              <a:t>Tips for a Safer Surgery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433" y="4238625"/>
            <a:ext cx="4244740" cy="1619250"/>
          </a:xfrm>
          <a:prstGeom prst="rect">
            <a:avLst/>
          </a:prstGeom>
        </p:spPr>
      </p:pic>
    </p:spTree>
    <p:extLst>
      <p:ext uri="{BB962C8B-B14F-4D97-AF65-F5344CB8AC3E}">
        <p14:creationId xmlns:p14="http://schemas.microsoft.com/office/powerpoint/2010/main" val="616349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Content Placeholder 2"/>
          <p:cNvSpPr>
            <a:spLocks noGrp="1"/>
          </p:cNvSpPr>
          <p:nvPr>
            <p:ph sz="quarter" idx="12"/>
          </p:nvPr>
        </p:nvSpPr>
        <p:spPr>
          <a:xfrm>
            <a:off x="2128570" y="1366787"/>
            <a:ext cx="6449822" cy="5207268"/>
          </a:xfrm>
        </p:spPr>
        <p:txBody>
          <a:bodyPr>
            <a:normAutofit/>
          </a:bodyPr>
          <a:lstStyle/>
          <a:p>
            <a:pPr lvl="1">
              <a:spcAft>
                <a:spcPts val="1000"/>
              </a:spcAft>
              <a:buClrTx/>
              <a:buFont typeface="Arial" charset="0"/>
              <a:buChar char="•"/>
            </a:pPr>
            <a:r>
              <a:rPr lang="en-US" altLang="en-US" sz="2400" dirty="0" smtClean="0"/>
              <a:t>You will speak with an anesthesiologist about the type of anesthetic that will be best for you.</a:t>
            </a:r>
          </a:p>
          <a:p>
            <a:pPr lvl="1">
              <a:spcAft>
                <a:spcPts val="1000"/>
              </a:spcAft>
              <a:buClrTx/>
              <a:buFont typeface="Arial" panose="020B0604020202020204" pitchFamily="34" charset="0"/>
              <a:buChar char="•"/>
            </a:pPr>
            <a:r>
              <a:rPr lang="en-US" altLang="en-US" sz="2400" dirty="0" smtClean="0"/>
              <a:t>Anesthesia:</a:t>
            </a:r>
          </a:p>
          <a:p>
            <a:pPr lvl="2">
              <a:spcAft>
                <a:spcPts val="1000"/>
              </a:spcAft>
              <a:buClrTx/>
              <a:buFont typeface="Arial" charset="0"/>
              <a:buChar char="•"/>
            </a:pPr>
            <a:r>
              <a:rPr lang="en-US" altLang="en-US" sz="2200" dirty="0" smtClean="0"/>
              <a:t>Spinal </a:t>
            </a:r>
          </a:p>
          <a:p>
            <a:pPr lvl="2">
              <a:spcAft>
                <a:spcPts val="1000"/>
              </a:spcAft>
              <a:buClrTx/>
              <a:buFont typeface="Arial" charset="0"/>
              <a:buChar char="•"/>
            </a:pPr>
            <a:r>
              <a:rPr lang="en-US" altLang="en-US" sz="2200" dirty="0" smtClean="0"/>
              <a:t>Nerve Blocks for knee replacements</a:t>
            </a:r>
          </a:p>
          <a:p>
            <a:pPr lvl="1">
              <a:spcAft>
                <a:spcPts val="1000"/>
              </a:spcAft>
              <a:buClrTx/>
              <a:buFont typeface="Arial" charset="0"/>
              <a:buChar char="•"/>
            </a:pPr>
            <a:r>
              <a:rPr lang="en-US" altLang="en-US" sz="2400" dirty="0" smtClean="0"/>
              <a:t>Varying Sedation:</a:t>
            </a:r>
          </a:p>
          <a:p>
            <a:pPr lvl="2">
              <a:spcAft>
                <a:spcPts val="1000"/>
              </a:spcAft>
              <a:buClrTx/>
              <a:buFont typeface="Arial" charset="0"/>
              <a:buChar char="•"/>
            </a:pPr>
            <a:r>
              <a:rPr lang="en-US" altLang="en-US" sz="2200" dirty="0" smtClean="0"/>
              <a:t>General Anesthetic </a:t>
            </a:r>
            <a:endParaRPr lang="en-US" altLang="en-US" sz="2200" dirty="0"/>
          </a:p>
          <a:p>
            <a:pPr lvl="1">
              <a:spcAft>
                <a:spcPts val="1000"/>
              </a:spcAft>
              <a:buClrTx/>
              <a:buFont typeface="Arial" panose="020B0604020202020204" pitchFamily="34" charset="0"/>
              <a:buChar char="•"/>
            </a:pPr>
            <a:r>
              <a:rPr lang="en-US" altLang="en-US" sz="2600" dirty="0" smtClean="0"/>
              <a:t>Surgery may take 1-2 hours.  </a:t>
            </a:r>
            <a:endParaRPr lang="en-US" altLang="en-US" sz="2400" dirty="0">
              <a:solidFill>
                <a:srgbClr val="D95E00"/>
              </a:solidFill>
            </a:endParaRPr>
          </a:p>
          <a:p>
            <a:endParaRPr lang="en-US" dirty="0"/>
          </a:p>
        </p:txBody>
      </p:sp>
      <p:sp>
        <p:nvSpPr>
          <p:cNvPr id="4" name="Title 3"/>
          <p:cNvSpPr>
            <a:spLocks noGrp="1"/>
          </p:cNvSpPr>
          <p:nvPr>
            <p:ph type="title"/>
          </p:nvPr>
        </p:nvSpPr>
        <p:spPr/>
        <p:txBody>
          <a:bodyPr/>
          <a:lstStyle/>
          <a:p>
            <a:r>
              <a:rPr lang="en-US" altLang="en-US" dirty="0" smtClean="0">
                <a:solidFill>
                  <a:srgbClr val="D95E00"/>
                </a:solidFill>
              </a:rPr>
              <a:t>Surgery                              </a:t>
            </a: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0454" y="1515938"/>
            <a:ext cx="2078481" cy="161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19264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23</a:t>
            </a:fld>
            <a:endParaRPr lang="en-US" dirty="0"/>
          </a:p>
        </p:txBody>
      </p:sp>
      <p:sp>
        <p:nvSpPr>
          <p:cNvPr id="3" name="Content Placeholder 2"/>
          <p:cNvSpPr>
            <a:spLocks noGrp="1"/>
          </p:cNvSpPr>
          <p:nvPr>
            <p:ph sz="quarter" idx="12"/>
          </p:nvPr>
        </p:nvSpPr>
        <p:spPr/>
        <p:txBody>
          <a:bodyPr/>
          <a:lstStyle/>
          <a:p>
            <a:pPr lvl="1">
              <a:spcAft>
                <a:spcPts val="1000"/>
              </a:spcAft>
              <a:buClrTx/>
              <a:buFont typeface="Arial" panose="020B0604020202020204" pitchFamily="34" charset="0"/>
              <a:buChar char="•"/>
            </a:pPr>
            <a:r>
              <a:rPr lang="en-US" altLang="en-US" sz="2600" dirty="0" smtClean="0"/>
              <a:t>After surgery you </a:t>
            </a:r>
            <a:r>
              <a:rPr lang="en-US" altLang="en-US" sz="2600" dirty="0"/>
              <a:t>will be moved to </a:t>
            </a:r>
            <a:r>
              <a:rPr lang="en-US" altLang="en-US" sz="2600" dirty="0" smtClean="0"/>
              <a:t>the recovery room (post anesthesia care unit). </a:t>
            </a:r>
            <a:r>
              <a:rPr lang="en-US" altLang="en-US" sz="2600" dirty="0"/>
              <a:t>Your Surgeon will </a:t>
            </a:r>
            <a:r>
              <a:rPr lang="en-US" altLang="en-US" sz="2600" dirty="0" smtClean="0"/>
              <a:t>go </a:t>
            </a:r>
            <a:r>
              <a:rPr lang="en-US" altLang="en-US" sz="2600" dirty="0"/>
              <a:t>to the waiting area to speak with your family/friends.</a:t>
            </a:r>
          </a:p>
          <a:p>
            <a:pPr lvl="1">
              <a:spcAft>
                <a:spcPts val="1000"/>
              </a:spcAft>
              <a:buClrTx/>
              <a:buFont typeface="Arial" charset="0"/>
              <a:buChar char="•"/>
            </a:pPr>
            <a:r>
              <a:rPr lang="en-US" altLang="en-US" sz="2400" dirty="0">
                <a:solidFill>
                  <a:srgbClr val="000000"/>
                </a:solidFill>
              </a:rPr>
              <a:t>The recovery room nurse will be managing your care---asking what your pain level is and if you are experiencing any nausea. Your nurse will medicate you accordingly.</a:t>
            </a:r>
          </a:p>
          <a:p>
            <a:pPr lvl="1">
              <a:spcAft>
                <a:spcPts val="1000"/>
              </a:spcAft>
              <a:buClrTx/>
              <a:buFont typeface="Arial" charset="0"/>
              <a:buChar char="•"/>
            </a:pPr>
            <a:r>
              <a:rPr lang="en-US" altLang="en-US" sz="2400" dirty="0">
                <a:solidFill>
                  <a:srgbClr val="000000"/>
                </a:solidFill>
              </a:rPr>
              <a:t>You can expect to be in recovery for about 1 hour.</a:t>
            </a:r>
          </a:p>
          <a:p>
            <a:pPr lvl="1">
              <a:spcAft>
                <a:spcPts val="1000"/>
              </a:spcAft>
              <a:buClrTx/>
              <a:buFont typeface="Arial" charset="0"/>
              <a:buChar char="•"/>
            </a:pPr>
            <a:r>
              <a:rPr lang="en-US" altLang="en-US" sz="2400" dirty="0">
                <a:solidFill>
                  <a:srgbClr val="000000"/>
                </a:solidFill>
              </a:rPr>
              <a:t>Once you are stable, you will be transported to the Medical Surgical Unit, located on the 6</a:t>
            </a:r>
            <a:r>
              <a:rPr lang="en-US" altLang="en-US" sz="2400" baseline="30000" dirty="0">
                <a:solidFill>
                  <a:srgbClr val="000000"/>
                </a:solidFill>
              </a:rPr>
              <a:t>th</a:t>
            </a:r>
            <a:r>
              <a:rPr lang="en-US" altLang="en-US" sz="2400" dirty="0">
                <a:solidFill>
                  <a:srgbClr val="000000"/>
                </a:solidFill>
              </a:rPr>
              <a:t> floor.</a:t>
            </a:r>
          </a:p>
          <a:p>
            <a:endParaRPr lang="en-US" dirty="0"/>
          </a:p>
        </p:txBody>
      </p:sp>
      <p:sp>
        <p:nvSpPr>
          <p:cNvPr id="4" name="Title 3"/>
          <p:cNvSpPr>
            <a:spLocks noGrp="1"/>
          </p:cNvSpPr>
          <p:nvPr>
            <p:ph type="title"/>
          </p:nvPr>
        </p:nvSpPr>
        <p:spPr/>
        <p:txBody>
          <a:bodyPr/>
          <a:lstStyle/>
          <a:p>
            <a:r>
              <a:rPr lang="en-US" dirty="0" smtClean="0"/>
              <a:t>Post Anesthesia Care Unit</a:t>
            </a:r>
            <a:endParaRPr lang="en-US" dirty="0"/>
          </a:p>
        </p:txBody>
      </p:sp>
    </p:spTree>
    <p:extLst>
      <p:ext uri="{BB962C8B-B14F-4D97-AF65-F5344CB8AC3E}">
        <p14:creationId xmlns:p14="http://schemas.microsoft.com/office/powerpoint/2010/main" val="3047041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24</a:t>
            </a:fld>
            <a:endParaRPr lang="en-US" dirty="0"/>
          </a:p>
        </p:txBody>
      </p:sp>
      <p:pic>
        <p:nvPicPr>
          <p:cNvPr id="7" name="Content Placeholder 6"/>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1424781" y="1381125"/>
            <a:ext cx="6292849" cy="4719637"/>
          </a:xfrm>
        </p:spPr>
      </p:pic>
      <p:sp>
        <p:nvSpPr>
          <p:cNvPr id="4" name="Title 3"/>
          <p:cNvSpPr>
            <a:spLocks noGrp="1"/>
          </p:cNvSpPr>
          <p:nvPr>
            <p:ph type="title"/>
          </p:nvPr>
        </p:nvSpPr>
        <p:spPr/>
        <p:txBody>
          <a:bodyPr/>
          <a:lstStyle/>
          <a:p>
            <a:r>
              <a:rPr lang="en-US" dirty="0" smtClean="0"/>
              <a:t>Welcome to the 6</a:t>
            </a:r>
            <a:r>
              <a:rPr lang="en-US" baseline="30000" dirty="0" smtClean="0"/>
              <a:t>th</a:t>
            </a:r>
            <a:r>
              <a:rPr lang="en-US" dirty="0" smtClean="0"/>
              <a:t> Floor</a:t>
            </a:r>
            <a:endParaRPr lang="en-US" dirty="0"/>
          </a:p>
        </p:txBody>
      </p:sp>
    </p:spTree>
    <p:extLst>
      <p:ext uri="{BB962C8B-B14F-4D97-AF65-F5344CB8AC3E}">
        <p14:creationId xmlns:p14="http://schemas.microsoft.com/office/powerpoint/2010/main" val="3456089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Content Placeholder 2"/>
          <p:cNvSpPr>
            <a:spLocks noGrp="1"/>
          </p:cNvSpPr>
          <p:nvPr>
            <p:ph sz="quarter" idx="12"/>
          </p:nvPr>
        </p:nvSpPr>
        <p:spPr>
          <a:xfrm>
            <a:off x="457201" y="1381126"/>
            <a:ext cx="7225644" cy="2889034"/>
          </a:xfrm>
          <a:solidFill>
            <a:schemeClr val="bg1"/>
          </a:solidFill>
        </p:spPr>
        <p:txBody>
          <a:bodyPr>
            <a:normAutofit fontScale="70000" lnSpcReduction="20000"/>
          </a:bodyPr>
          <a:lstStyle/>
          <a:p>
            <a:pPr indent="0">
              <a:lnSpc>
                <a:spcPct val="90000"/>
              </a:lnSpc>
              <a:buClr>
                <a:srgbClr val="0070C0"/>
              </a:buClr>
              <a:buSzPct val="45000"/>
              <a:buNone/>
            </a:pPr>
            <a:r>
              <a:rPr lang="en-US" altLang="en-US" dirty="0">
                <a:solidFill>
                  <a:srgbClr val="D95E00"/>
                </a:solidFill>
              </a:rPr>
              <a:t>Day of </a:t>
            </a:r>
            <a:r>
              <a:rPr lang="en-US" altLang="en-US" dirty="0" smtClean="0">
                <a:solidFill>
                  <a:srgbClr val="D95E00"/>
                </a:solidFill>
              </a:rPr>
              <a:t>your Surgery:</a:t>
            </a:r>
            <a:endParaRPr lang="en-US" altLang="en-US" dirty="0">
              <a:solidFill>
                <a:srgbClr val="D95E00"/>
              </a:solidFill>
            </a:endParaRPr>
          </a:p>
          <a:p>
            <a:pPr lvl="1">
              <a:lnSpc>
                <a:spcPct val="90000"/>
              </a:lnSpc>
              <a:spcAft>
                <a:spcPts val="1000"/>
              </a:spcAft>
              <a:buClrTx/>
              <a:buFont typeface="Arial" charset="0"/>
              <a:buChar char="•"/>
            </a:pPr>
            <a:r>
              <a:rPr lang="en-US" altLang="en-US" sz="2400" dirty="0">
                <a:solidFill>
                  <a:srgbClr val="000000"/>
                </a:solidFill>
              </a:rPr>
              <a:t>Bladder catheter, I.V., wound </a:t>
            </a:r>
            <a:r>
              <a:rPr lang="en-US" altLang="en-US" sz="2400" dirty="0" smtClean="0">
                <a:solidFill>
                  <a:srgbClr val="000000"/>
                </a:solidFill>
              </a:rPr>
              <a:t>drain</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Use the trapeze bar to pull up and assist with moving in </a:t>
            </a:r>
            <a:r>
              <a:rPr lang="en-US" altLang="en-US" sz="2400" dirty="0" smtClean="0">
                <a:solidFill>
                  <a:srgbClr val="000000"/>
                </a:solidFill>
              </a:rPr>
              <a:t>bed</a:t>
            </a:r>
          </a:p>
          <a:p>
            <a:pPr lvl="1">
              <a:lnSpc>
                <a:spcPct val="90000"/>
              </a:lnSpc>
              <a:spcAft>
                <a:spcPts val="1000"/>
              </a:spcAft>
              <a:buClrTx/>
              <a:buFont typeface="Arial" charset="0"/>
              <a:buChar char="•"/>
            </a:pPr>
            <a:r>
              <a:rPr lang="en-US" altLang="en-US" sz="2400" dirty="0" smtClean="0">
                <a:solidFill>
                  <a:srgbClr val="000000"/>
                </a:solidFill>
              </a:rPr>
              <a:t>Call Light for assistance </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Incentive spirometer (I.S.) </a:t>
            </a:r>
            <a:r>
              <a:rPr lang="en-US" altLang="en-US" sz="2400" dirty="0" smtClean="0">
                <a:solidFill>
                  <a:srgbClr val="000000"/>
                </a:solidFill>
              </a:rPr>
              <a:t>every 4 hours </a:t>
            </a:r>
            <a:r>
              <a:rPr lang="en-US" altLang="en-US" sz="2400" dirty="0">
                <a:solidFill>
                  <a:srgbClr val="000000"/>
                </a:solidFill>
              </a:rPr>
              <a:t>while </a:t>
            </a:r>
            <a:r>
              <a:rPr lang="en-US" altLang="en-US" sz="2400" dirty="0" smtClean="0">
                <a:solidFill>
                  <a:srgbClr val="000000"/>
                </a:solidFill>
              </a:rPr>
              <a:t>awake</a:t>
            </a:r>
          </a:p>
          <a:p>
            <a:pPr lvl="1">
              <a:lnSpc>
                <a:spcPct val="90000"/>
              </a:lnSpc>
              <a:spcAft>
                <a:spcPts val="1000"/>
              </a:spcAft>
              <a:buClrTx/>
              <a:buFont typeface="Arial" charset="0"/>
              <a:buChar char="•"/>
            </a:pPr>
            <a:r>
              <a:rPr lang="en-US" altLang="en-US" sz="2400" dirty="0">
                <a:solidFill>
                  <a:srgbClr val="000000"/>
                </a:solidFill>
              </a:rPr>
              <a:t>Cold therapy may be applied to your joint, if ordered by your </a:t>
            </a:r>
            <a:r>
              <a:rPr lang="en-US" altLang="en-US" sz="2400" dirty="0" smtClean="0">
                <a:solidFill>
                  <a:srgbClr val="000000"/>
                </a:solidFill>
              </a:rPr>
              <a:t>Surgeon</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SCDs, TEDS, Ankle pumps hourly while </a:t>
            </a:r>
            <a:r>
              <a:rPr lang="en-US" altLang="en-US" sz="2400" dirty="0" smtClean="0">
                <a:solidFill>
                  <a:srgbClr val="000000"/>
                </a:solidFill>
              </a:rPr>
              <a:t>awake, as ordered by your Surgeon</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smtClean="0">
                <a:solidFill>
                  <a:schemeClr val="tx2"/>
                </a:solidFill>
              </a:rPr>
              <a:t>Physical </a:t>
            </a:r>
            <a:r>
              <a:rPr lang="en-US" altLang="en-US" sz="2400" dirty="0">
                <a:solidFill>
                  <a:schemeClr val="tx2"/>
                </a:solidFill>
              </a:rPr>
              <a:t>therapy will be in to evaluate </a:t>
            </a:r>
            <a:r>
              <a:rPr lang="en-US" altLang="en-US" sz="2400" dirty="0" smtClean="0">
                <a:solidFill>
                  <a:schemeClr val="tx2"/>
                </a:solidFill>
              </a:rPr>
              <a:t>you for early mobilization (walking)</a:t>
            </a:r>
            <a:endParaRPr lang="en-US" altLang="en-US" sz="2400" dirty="0">
              <a:solidFill>
                <a:schemeClr val="tx2"/>
              </a:solidFill>
            </a:endParaRPr>
          </a:p>
          <a:p>
            <a:pPr>
              <a:lnSpc>
                <a:spcPct val="90000"/>
              </a:lnSpc>
              <a:buClrTx/>
              <a:buSzPct val="45000"/>
              <a:buNone/>
            </a:pPr>
            <a:endParaRPr lang="en-US" altLang="en-US" dirty="0">
              <a:solidFill>
                <a:srgbClr val="D95E00"/>
              </a:solidFill>
            </a:endParaRPr>
          </a:p>
          <a:p>
            <a:pPr>
              <a:lnSpc>
                <a:spcPct val="90000"/>
              </a:lnSpc>
              <a:buClrTx/>
              <a:buNone/>
            </a:pPr>
            <a:endParaRPr lang="en-US" altLang="en-US" dirty="0">
              <a:solidFill>
                <a:srgbClr val="000000"/>
              </a:solidFill>
            </a:endParaRPr>
          </a:p>
          <a:p>
            <a:endParaRPr lang="en-US" dirty="0"/>
          </a:p>
        </p:txBody>
      </p:sp>
      <p:sp>
        <p:nvSpPr>
          <p:cNvPr id="4" name="Title 3"/>
          <p:cNvSpPr>
            <a:spLocks noGrp="1"/>
          </p:cNvSpPr>
          <p:nvPr>
            <p:ph type="title"/>
          </p:nvPr>
        </p:nvSpPr>
        <p:spPr/>
        <p:txBody>
          <a:bodyPr/>
          <a:lstStyle/>
          <a:p>
            <a:r>
              <a:rPr lang="en-US" altLang="en-US" dirty="0">
                <a:solidFill>
                  <a:srgbClr val="D95E00"/>
                </a:solidFill>
              </a:rPr>
              <a:t>Patient </a:t>
            </a:r>
            <a:r>
              <a:rPr lang="en-US" altLang="en-US" dirty="0" smtClean="0">
                <a:solidFill>
                  <a:srgbClr val="D95E00"/>
                </a:solidFill>
              </a:rPr>
              <a:t>Care Plan</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30" y="4470265"/>
            <a:ext cx="1703420" cy="155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318" y="4492478"/>
            <a:ext cx="1820806" cy="16035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351" y="4437376"/>
            <a:ext cx="1502542" cy="1586627"/>
          </a:xfrm>
          <a:prstGeom prst="rect">
            <a:avLst/>
          </a:prstGeom>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6427432" y="4410733"/>
            <a:ext cx="1491449" cy="1672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9852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26</a:t>
            </a:fld>
            <a:endParaRPr lang="en-US" dirty="0"/>
          </a:p>
        </p:txBody>
      </p:sp>
      <p:sp>
        <p:nvSpPr>
          <p:cNvPr id="3" name="Content Placeholder 2"/>
          <p:cNvSpPr>
            <a:spLocks noGrp="1"/>
          </p:cNvSpPr>
          <p:nvPr>
            <p:ph sz="quarter" idx="12"/>
          </p:nvPr>
        </p:nvSpPr>
        <p:spPr/>
        <p:txBody>
          <a:bodyPr>
            <a:normAutofit lnSpcReduction="10000"/>
          </a:bodyPr>
          <a:lstStyle/>
          <a:p>
            <a:r>
              <a:rPr lang="en-US" dirty="0" smtClean="0"/>
              <a:t>You may receive a single or double room. </a:t>
            </a:r>
            <a:endParaRPr lang="en-US" dirty="0"/>
          </a:p>
          <a:p>
            <a:r>
              <a:rPr lang="en-US" dirty="0" smtClean="0"/>
              <a:t>There </a:t>
            </a:r>
            <a:r>
              <a:rPr lang="en-US" dirty="0"/>
              <a:t>is a TV in each room. </a:t>
            </a:r>
          </a:p>
          <a:p>
            <a:r>
              <a:rPr lang="en-US" dirty="0" smtClean="0"/>
              <a:t>Please </a:t>
            </a:r>
            <a:r>
              <a:rPr lang="en-US" dirty="0"/>
              <a:t>do not bring valuables to the hospital! </a:t>
            </a:r>
          </a:p>
          <a:p>
            <a:r>
              <a:rPr lang="en-US" dirty="0" smtClean="0"/>
              <a:t>Mercy Medical Center </a:t>
            </a:r>
            <a:r>
              <a:rPr lang="en-US" dirty="0"/>
              <a:t>has a guest Wi-Fi network so you can connect to the Internet using any mobile device. </a:t>
            </a:r>
          </a:p>
          <a:p>
            <a:r>
              <a:rPr lang="en-US" dirty="0" smtClean="0"/>
              <a:t>Family </a:t>
            </a:r>
            <a:r>
              <a:rPr lang="en-US" dirty="0"/>
              <a:t>may stay with you </a:t>
            </a:r>
            <a:r>
              <a:rPr lang="en-US" dirty="0" smtClean="0"/>
              <a:t>around-the-clock. </a:t>
            </a:r>
          </a:p>
          <a:p>
            <a:r>
              <a:rPr lang="en-US" dirty="0" smtClean="0"/>
              <a:t>Remember</a:t>
            </a:r>
            <a:r>
              <a:rPr lang="en-US" dirty="0"/>
              <a:t> </a:t>
            </a:r>
            <a:r>
              <a:rPr lang="en-US" dirty="0" smtClean="0"/>
              <a:t>hand washing by entire team, family members &amp; visitors. </a:t>
            </a:r>
          </a:p>
          <a:p>
            <a:pPr marL="0" indent="0">
              <a:buNone/>
            </a:pPr>
            <a:endParaRPr lang="en-US" dirty="0"/>
          </a:p>
          <a:p>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659313" y="2231231"/>
            <a:ext cx="4025900" cy="3019425"/>
          </a:xfrm>
        </p:spPr>
      </p:pic>
      <p:sp>
        <p:nvSpPr>
          <p:cNvPr id="5" name="Title 4"/>
          <p:cNvSpPr>
            <a:spLocks noGrp="1"/>
          </p:cNvSpPr>
          <p:nvPr>
            <p:ph type="title"/>
          </p:nvPr>
        </p:nvSpPr>
        <p:spPr/>
        <p:txBody>
          <a:bodyPr/>
          <a:lstStyle/>
          <a:p>
            <a:r>
              <a:rPr lang="en-US" dirty="0" smtClean="0"/>
              <a:t>Patient Room</a:t>
            </a:r>
            <a:endParaRPr lang="en-US" dirty="0"/>
          </a:p>
        </p:txBody>
      </p:sp>
    </p:spTree>
    <p:extLst>
      <p:ext uri="{BB962C8B-B14F-4D97-AF65-F5344CB8AC3E}">
        <p14:creationId xmlns:p14="http://schemas.microsoft.com/office/powerpoint/2010/main" val="79334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27</a:t>
            </a:fld>
            <a:endParaRPr lang="en-US" dirty="0"/>
          </a:p>
        </p:txBody>
      </p:sp>
      <p:pic>
        <p:nvPicPr>
          <p:cNvPr id="3" name="Content Placeholder 2"/>
          <p:cNvPicPr>
            <a:picLocks noGrp="1" noChangeAspect="1"/>
          </p:cNvPicPr>
          <p:nvPr>
            <p:ph sz="quarter" idx="12"/>
          </p:nvPr>
        </p:nvPicPr>
        <p:blipFill rotWithShape="1">
          <a:blip r:embed="rId2" cstate="print">
            <a:extLst>
              <a:ext uri="{28A0092B-C50C-407E-A947-70E740481C1C}">
                <a14:useLocalDpi xmlns:a14="http://schemas.microsoft.com/office/drawing/2010/main" val="0"/>
              </a:ext>
            </a:extLst>
          </a:blip>
          <a:srcRect l="10509" r="8451" b="3521"/>
          <a:stretch/>
        </p:blipFill>
        <p:spPr>
          <a:xfrm>
            <a:off x="809896" y="1656466"/>
            <a:ext cx="3257007" cy="3185500"/>
          </a:xfrm>
        </p:spPr>
      </p:pic>
      <p:sp>
        <p:nvSpPr>
          <p:cNvPr id="7" name="Content Placeholder 6"/>
          <p:cNvSpPr>
            <a:spLocks noGrp="1"/>
          </p:cNvSpPr>
          <p:nvPr>
            <p:ph sz="quarter" idx="13"/>
          </p:nvPr>
        </p:nvSpPr>
        <p:spPr/>
        <p:txBody>
          <a:bodyPr/>
          <a:lstStyle/>
          <a:p>
            <a:pPr marL="0" indent="0">
              <a:buNone/>
            </a:pPr>
            <a:r>
              <a:rPr lang="en-US" dirty="0" smtClean="0"/>
              <a:t>Whiteboards in each patient room are kept current with important information:</a:t>
            </a:r>
          </a:p>
          <a:p>
            <a:r>
              <a:rPr lang="en-US" dirty="0" smtClean="0"/>
              <a:t>Names of caregivers – Doctors, RN’s</a:t>
            </a:r>
          </a:p>
          <a:p>
            <a:r>
              <a:rPr lang="en-US" dirty="0" smtClean="0"/>
              <a:t>Patient’s personal goal</a:t>
            </a:r>
          </a:p>
          <a:p>
            <a:r>
              <a:rPr lang="en-US" dirty="0" smtClean="0"/>
              <a:t>Patient’s personal pain goal</a:t>
            </a:r>
          </a:p>
          <a:p>
            <a:r>
              <a:rPr lang="en-US" dirty="0" smtClean="0"/>
              <a:t>Next time pain medication can be given</a:t>
            </a:r>
          </a:p>
          <a:p>
            <a:r>
              <a:rPr lang="en-US" dirty="0" smtClean="0"/>
              <a:t>Plans for discharge</a:t>
            </a:r>
            <a:endParaRPr lang="en-US" dirty="0"/>
          </a:p>
        </p:txBody>
      </p:sp>
      <p:sp>
        <p:nvSpPr>
          <p:cNvPr id="5" name="Title 4"/>
          <p:cNvSpPr>
            <a:spLocks noGrp="1"/>
          </p:cNvSpPr>
          <p:nvPr>
            <p:ph type="title"/>
          </p:nvPr>
        </p:nvSpPr>
        <p:spPr/>
        <p:txBody>
          <a:bodyPr/>
          <a:lstStyle/>
          <a:p>
            <a:r>
              <a:rPr lang="en-US" dirty="0" smtClean="0"/>
              <a:t>Whiteboards in Patient rooms</a:t>
            </a:r>
            <a:endParaRPr lang="en-US" dirty="0"/>
          </a:p>
        </p:txBody>
      </p:sp>
    </p:spTree>
    <p:extLst>
      <p:ext uri="{BB962C8B-B14F-4D97-AF65-F5344CB8AC3E}">
        <p14:creationId xmlns:p14="http://schemas.microsoft.com/office/powerpoint/2010/main" val="107388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28</a:t>
            </a:fld>
            <a:endParaRPr lang="en-US" dirty="0"/>
          </a:p>
        </p:txBody>
      </p:sp>
      <p:sp>
        <p:nvSpPr>
          <p:cNvPr id="3" name="Content Placeholder 2"/>
          <p:cNvSpPr>
            <a:spLocks noGrp="1"/>
          </p:cNvSpPr>
          <p:nvPr>
            <p:ph sz="quarter" idx="12"/>
          </p:nvPr>
        </p:nvSpPr>
        <p:spPr/>
        <p:txBody>
          <a:bodyPr/>
          <a:lstStyle/>
          <a:p>
            <a:r>
              <a:rPr lang="en-US" dirty="0" smtClean="0"/>
              <a:t>Keep personal belongings like denture, glasses, wallets off your meal tray.</a:t>
            </a:r>
          </a:p>
          <a:p>
            <a:r>
              <a:rPr lang="en-US" dirty="0" smtClean="0"/>
              <a:t>Eat well… heal well…</a:t>
            </a:r>
          </a:p>
          <a:p>
            <a:r>
              <a:rPr lang="en-US" dirty="0" smtClean="0"/>
              <a:t>Because we care, you can build your own meal from our personal choice menu, or substitute meal items.</a:t>
            </a:r>
          </a:p>
          <a:p>
            <a:r>
              <a:rPr lang="en-US" dirty="0" smtClean="0"/>
              <a:t>Make use of the Nutritional Hotline at 3663.</a:t>
            </a:r>
          </a:p>
          <a:p>
            <a:r>
              <a:rPr lang="en-US" dirty="0" smtClean="0"/>
              <a:t>Feel free to ask for menu assistance or dietary education.</a:t>
            </a:r>
            <a:endParaRPr lang="en-US" dirty="0"/>
          </a:p>
        </p:txBody>
      </p:sp>
      <p:pic>
        <p:nvPicPr>
          <p:cNvPr id="6" name="Content Placeholder 5"/>
          <p:cNvPicPr>
            <a:picLocks noGrp="1" noChangeAspect="1"/>
          </p:cNvPicPr>
          <p:nvPr>
            <p:ph sz="quarter" idx="13"/>
          </p:nvPr>
        </p:nvPicPr>
        <p:blipFill>
          <a:blip r:embed="rId2"/>
          <a:stretch>
            <a:fillRect/>
          </a:stretch>
        </p:blipFill>
        <p:spPr>
          <a:xfrm>
            <a:off x="5086077" y="1381125"/>
            <a:ext cx="3172372" cy="4719638"/>
          </a:xfrm>
          <a:prstGeom prst="rect">
            <a:avLst/>
          </a:prstGeom>
        </p:spPr>
      </p:pic>
      <p:sp>
        <p:nvSpPr>
          <p:cNvPr id="4" name="Title 3"/>
          <p:cNvSpPr>
            <a:spLocks noGrp="1"/>
          </p:cNvSpPr>
          <p:nvPr>
            <p:ph type="title"/>
          </p:nvPr>
        </p:nvSpPr>
        <p:spPr/>
        <p:txBody>
          <a:bodyPr/>
          <a:lstStyle/>
          <a:p>
            <a:r>
              <a:rPr lang="en-US" dirty="0" smtClean="0"/>
              <a:t>Important Tips from Dietary</a:t>
            </a:r>
            <a:endParaRPr lang="en-US" dirty="0"/>
          </a:p>
        </p:txBody>
      </p:sp>
    </p:spTree>
    <p:extLst>
      <p:ext uri="{BB962C8B-B14F-4D97-AF65-F5344CB8AC3E}">
        <p14:creationId xmlns:p14="http://schemas.microsoft.com/office/powerpoint/2010/main" val="191874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Content Placeholder 2"/>
          <p:cNvSpPr>
            <a:spLocks noGrp="1"/>
          </p:cNvSpPr>
          <p:nvPr>
            <p:ph sz="quarter" idx="12"/>
          </p:nvPr>
        </p:nvSpPr>
        <p:spPr/>
        <p:txBody>
          <a:bodyPr/>
          <a:lstStyle/>
          <a:p>
            <a:pPr lvl="1" indent="0">
              <a:buNone/>
            </a:pPr>
            <a:r>
              <a:rPr lang="en-US" altLang="en-US" dirty="0">
                <a:solidFill>
                  <a:srgbClr val="E45A1C"/>
                </a:solidFill>
                <a:ea typeface="Lucida Sans Unicode" pitchFamily="34" charset="0"/>
              </a:rPr>
              <a:t>POD#1 (post operative day one</a:t>
            </a:r>
            <a:r>
              <a:rPr lang="en-US" altLang="en-US" dirty="0" smtClean="0">
                <a:solidFill>
                  <a:srgbClr val="E45A1C"/>
                </a:solidFill>
                <a:ea typeface="Lucida Sans Unicode" pitchFamily="34" charset="0"/>
              </a:rPr>
              <a:t>) – Some patients will be going home today.</a:t>
            </a:r>
            <a:endParaRPr lang="en-US" altLang="en-US" dirty="0">
              <a:solidFill>
                <a:srgbClr val="E45A1C"/>
              </a:solidFill>
              <a:ea typeface="Lucida Sans Unicode" pitchFamily="34" charset="0"/>
            </a:endParaRPr>
          </a:p>
          <a:p>
            <a:pPr lvl="1">
              <a:buFont typeface="Arial" charset="0"/>
              <a:buChar char="•"/>
            </a:pPr>
            <a:r>
              <a:rPr lang="en-US" altLang="en-US" dirty="0">
                <a:ea typeface="Lucida Sans Unicode" pitchFamily="34" charset="0"/>
              </a:rPr>
              <a:t>Lab will be in early to draw your blood</a:t>
            </a:r>
          </a:p>
          <a:p>
            <a:pPr lvl="1">
              <a:buFont typeface="Arial" charset="0"/>
              <a:buChar char="•"/>
            </a:pPr>
            <a:r>
              <a:rPr lang="en-US" altLang="en-US" dirty="0" smtClean="0">
                <a:ea typeface="Lucida Sans Unicode" pitchFamily="34" charset="0"/>
              </a:rPr>
              <a:t>Expect drains </a:t>
            </a:r>
            <a:r>
              <a:rPr lang="en-US" altLang="en-US" dirty="0">
                <a:ea typeface="Lucida Sans Unicode" pitchFamily="34" charset="0"/>
              </a:rPr>
              <a:t>and urinary catheters </a:t>
            </a:r>
            <a:r>
              <a:rPr lang="en-US" altLang="en-US" dirty="0" smtClean="0">
                <a:ea typeface="Lucida Sans Unicode" pitchFamily="34" charset="0"/>
              </a:rPr>
              <a:t>to be removed</a:t>
            </a:r>
            <a:endParaRPr lang="en-US" altLang="en-US" dirty="0">
              <a:ea typeface="Lucida Sans Unicode" pitchFamily="34" charset="0"/>
            </a:endParaRPr>
          </a:p>
          <a:p>
            <a:pPr lvl="1">
              <a:buFont typeface="Arial" charset="0"/>
              <a:buChar char="•"/>
            </a:pPr>
            <a:r>
              <a:rPr lang="en-US" altLang="en-US" dirty="0" smtClean="0">
                <a:ea typeface="Lucida Sans Unicode" pitchFamily="34" charset="0"/>
              </a:rPr>
              <a:t>Staff will assist </a:t>
            </a:r>
            <a:r>
              <a:rPr lang="en-US" altLang="en-US" dirty="0">
                <a:ea typeface="Lucida Sans Unicode" pitchFamily="34" charset="0"/>
              </a:rPr>
              <a:t>with your </a:t>
            </a:r>
            <a:r>
              <a:rPr lang="en-US" altLang="en-US" dirty="0" smtClean="0">
                <a:ea typeface="Lucida Sans Unicode" pitchFamily="34" charset="0"/>
              </a:rPr>
              <a:t>personal hygiene needs, </a:t>
            </a:r>
            <a:r>
              <a:rPr lang="en-US" altLang="en-US" dirty="0">
                <a:ea typeface="Lucida Sans Unicode" pitchFamily="34" charset="0"/>
              </a:rPr>
              <a:t>dressing and </a:t>
            </a:r>
            <a:r>
              <a:rPr lang="en-US" altLang="en-US" dirty="0" smtClean="0">
                <a:ea typeface="Lucida Sans Unicode" pitchFamily="34" charset="0"/>
              </a:rPr>
              <a:t>plan to have you up </a:t>
            </a:r>
            <a:r>
              <a:rPr lang="en-US" altLang="en-US" dirty="0">
                <a:ea typeface="Lucida Sans Unicode" pitchFamily="34" charset="0"/>
              </a:rPr>
              <a:t>to the chair for breakfast</a:t>
            </a:r>
          </a:p>
          <a:p>
            <a:pPr lvl="1">
              <a:buFont typeface="Arial" charset="0"/>
              <a:buChar char="•"/>
            </a:pPr>
            <a:r>
              <a:rPr lang="en-US" altLang="en-US" dirty="0">
                <a:ea typeface="Lucida Sans Unicode" pitchFamily="34" charset="0"/>
              </a:rPr>
              <a:t>Deep breathing and coughing exercises </a:t>
            </a:r>
            <a:r>
              <a:rPr lang="en-US" altLang="en-US" dirty="0" smtClean="0">
                <a:ea typeface="Lucida Sans Unicode" pitchFamily="34" charset="0"/>
              </a:rPr>
              <a:t>every 4 hours while </a:t>
            </a:r>
            <a:r>
              <a:rPr lang="en-US" altLang="en-US" dirty="0">
                <a:ea typeface="Lucida Sans Unicode" pitchFamily="34" charset="0"/>
              </a:rPr>
              <a:t>awake </a:t>
            </a:r>
          </a:p>
          <a:p>
            <a:pPr lvl="1">
              <a:buFont typeface="Arial" charset="0"/>
              <a:buChar char="•"/>
            </a:pPr>
            <a:r>
              <a:rPr lang="en-US" altLang="en-US" dirty="0">
                <a:ea typeface="Lucida Sans Unicode" pitchFamily="34" charset="0"/>
              </a:rPr>
              <a:t>Rotate ankles and wiggle toes</a:t>
            </a:r>
          </a:p>
          <a:p>
            <a:pPr lvl="1">
              <a:buFont typeface="Arial" charset="0"/>
              <a:buChar char="•"/>
            </a:pPr>
            <a:r>
              <a:rPr lang="en-US" altLang="en-US" dirty="0">
                <a:ea typeface="Lucida Sans Unicode" pitchFamily="34" charset="0"/>
              </a:rPr>
              <a:t>Physical </a:t>
            </a:r>
            <a:r>
              <a:rPr lang="en-US" altLang="en-US" dirty="0" smtClean="0">
                <a:ea typeface="Lucida Sans Unicode" pitchFamily="34" charset="0"/>
              </a:rPr>
              <a:t>Therapy </a:t>
            </a:r>
            <a:r>
              <a:rPr lang="en-US" altLang="en-US" dirty="0">
                <a:ea typeface="Lucida Sans Unicode" pitchFamily="34" charset="0"/>
              </a:rPr>
              <a:t>will see you twice </a:t>
            </a:r>
            <a:r>
              <a:rPr lang="en-US" altLang="en-US" dirty="0" smtClean="0">
                <a:ea typeface="Lucida Sans Unicode" pitchFamily="34" charset="0"/>
              </a:rPr>
              <a:t>today</a:t>
            </a:r>
          </a:p>
          <a:p>
            <a:pPr lvl="1">
              <a:buFont typeface="Arial" charset="0"/>
              <a:buChar char="•"/>
            </a:pPr>
            <a:r>
              <a:rPr lang="en-US" altLang="en-US" dirty="0" smtClean="0">
                <a:ea typeface="Lucida Sans Unicode" pitchFamily="34" charset="0"/>
              </a:rPr>
              <a:t>Occupational Therapy will see you once today</a:t>
            </a:r>
          </a:p>
          <a:p>
            <a:pPr lvl="1">
              <a:buFont typeface="Arial" charset="0"/>
              <a:buChar char="•"/>
            </a:pPr>
            <a:r>
              <a:rPr lang="en-US" altLang="en-US" dirty="0" smtClean="0">
                <a:ea typeface="Lucida Sans Unicode" pitchFamily="34" charset="0"/>
              </a:rPr>
              <a:t>Care Coordinator Visit Discharge planning</a:t>
            </a:r>
            <a:endParaRPr lang="en-US" altLang="en-US" dirty="0">
              <a:ea typeface="Lucida Sans Unicode" pitchFamily="34" charset="0"/>
            </a:endParaRPr>
          </a:p>
          <a:p>
            <a:endParaRPr lang="en-US" dirty="0"/>
          </a:p>
        </p:txBody>
      </p:sp>
      <p:sp>
        <p:nvSpPr>
          <p:cNvPr id="4" name="Title 3"/>
          <p:cNvSpPr>
            <a:spLocks noGrp="1"/>
          </p:cNvSpPr>
          <p:nvPr>
            <p:ph type="title"/>
          </p:nvPr>
        </p:nvSpPr>
        <p:spPr/>
        <p:txBody>
          <a:bodyPr/>
          <a:lstStyle/>
          <a:p>
            <a:r>
              <a:rPr lang="en-US" altLang="en-US" dirty="0">
                <a:solidFill>
                  <a:srgbClr val="D95E00"/>
                </a:solidFill>
                <a:ea typeface="ＭＳ Ｐゴシック" pitchFamily="34" charset="-128"/>
              </a:rPr>
              <a:t>Hospital </a:t>
            </a:r>
            <a:r>
              <a:rPr lang="en-US" altLang="en-US" dirty="0" smtClean="0">
                <a:solidFill>
                  <a:srgbClr val="D95E00"/>
                </a:solidFill>
                <a:ea typeface="ＭＳ Ｐゴシック" pitchFamily="34" charset="-128"/>
              </a:rPr>
              <a:t>Stay</a:t>
            </a:r>
            <a:endParaRPr lang="en-US" dirty="0"/>
          </a:p>
        </p:txBody>
      </p:sp>
    </p:spTree>
    <p:extLst>
      <p:ext uri="{BB962C8B-B14F-4D97-AF65-F5344CB8AC3E}">
        <p14:creationId xmlns:p14="http://schemas.microsoft.com/office/powerpoint/2010/main" val="3527940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348380" y="6318251"/>
            <a:ext cx="336833" cy="329756"/>
          </a:xfrm>
          <a:prstGeom prst="rect">
            <a:avLst/>
          </a:prstGeom>
        </p:spPr>
        <p:txBody>
          <a:bodyPr/>
          <a:lstStyle/>
          <a:p>
            <a:fld id="{5BD36294-2849-48A8-8531-5354CF3095D2}" type="slidenum">
              <a:rPr lang="en-US" smtClean="0"/>
              <a:t>3</a:t>
            </a:fld>
            <a:endParaRPr lang="en-US" dirty="0"/>
          </a:p>
        </p:txBody>
      </p:sp>
      <p:sp>
        <p:nvSpPr>
          <p:cNvPr id="3" name="Content Placeholder 2"/>
          <p:cNvSpPr>
            <a:spLocks noGrp="1"/>
          </p:cNvSpPr>
          <p:nvPr>
            <p:ph sz="quarter" idx="4294967295"/>
          </p:nvPr>
        </p:nvSpPr>
        <p:spPr>
          <a:xfrm>
            <a:off x="120368" y="1240366"/>
            <a:ext cx="6974170" cy="4719638"/>
          </a:xfrm>
          <a:prstGeom prst="rect">
            <a:avLst/>
          </a:prstGeom>
        </p:spPr>
        <p:txBody>
          <a:bodyPr>
            <a:normAutofit fontScale="92500" lnSpcReduction="10000"/>
          </a:bodyPr>
          <a:lstStyle/>
          <a:p>
            <a:pPr marL="285750" indent="-285750" algn="just">
              <a:buFont typeface="Arial" panose="020B0604020202020204" pitchFamily="34" charset="0"/>
              <a:buChar char="•"/>
            </a:pPr>
            <a:r>
              <a:rPr lang="en-US" dirty="0" smtClean="0"/>
              <a:t>Awarded Advance Certification for </a:t>
            </a:r>
            <a:r>
              <a:rPr lang="en-US" dirty="0"/>
              <a:t>Total </a:t>
            </a:r>
            <a:r>
              <a:rPr lang="en-US" dirty="0" smtClean="0"/>
              <a:t>Hip and Total Knee Replacement by the </a:t>
            </a:r>
            <a:r>
              <a:rPr lang="en-US" dirty="0"/>
              <a:t>Joint </a:t>
            </a:r>
            <a:r>
              <a:rPr lang="en-US" dirty="0" smtClean="0"/>
              <a:t>Commission</a:t>
            </a:r>
          </a:p>
          <a:p>
            <a:pPr marL="0" indent="0" algn="just">
              <a:buNone/>
            </a:pPr>
            <a:endParaRPr lang="en-US" sz="1600" dirty="0"/>
          </a:p>
          <a:p>
            <a:pPr lvl="1" algn="just"/>
            <a:r>
              <a:rPr lang="en-US" dirty="0" smtClean="0"/>
              <a:t>The Joint Commission Gold </a:t>
            </a:r>
            <a:r>
              <a:rPr lang="en-US" dirty="0"/>
              <a:t>Seal of Approval</a:t>
            </a:r>
            <a:r>
              <a:rPr lang="en-US" baseline="30000" dirty="0" smtClean="0"/>
              <a:t>® </a:t>
            </a:r>
            <a:r>
              <a:rPr lang="en-US" dirty="0" smtClean="0"/>
              <a:t> for Advanced Certification for Total Hip and Total Knee Replacements is for Joint Commission-accredited hospitals, critical access hospitals and ambulatory centers seeking to elevate the quality, consistency and safety of their services and patient care.</a:t>
            </a:r>
          </a:p>
          <a:p>
            <a:pPr marL="0" indent="0" algn="just">
              <a:buNone/>
            </a:pPr>
            <a:endParaRPr lang="en-US" sz="1800" dirty="0"/>
          </a:p>
          <a:p>
            <a:pPr algn="just"/>
            <a:r>
              <a:rPr lang="en-US" dirty="0" smtClean="0"/>
              <a:t>Mercy Medical Center was awarded this certification in 2018.  It is a distinguished honor that we are 1 of the 14 hospitals and ambulatory centers (over 3000) in California to achieve this certification. </a:t>
            </a:r>
          </a:p>
          <a:p>
            <a:pPr marL="0" indent="0" algn="ctr">
              <a:buNone/>
            </a:pPr>
            <a:r>
              <a:rPr lang="en-US" dirty="0" smtClean="0"/>
              <a:t>www.qualitycheck.org</a:t>
            </a:r>
            <a:endParaRPr lang="en-US" dirty="0"/>
          </a:p>
        </p:txBody>
      </p:sp>
      <p:sp>
        <p:nvSpPr>
          <p:cNvPr id="4" name="Title 3"/>
          <p:cNvSpPr>
            <a:spLocks noGrp="1"/>
          </p:cNvSpPr>
          <p:nvPr>
            <p:ph type="title"/>
          </p:nvPr>
        </p:nvSpPr>
        <p:spPr>
          <a:xfrm>
            <a:off x="444500" y="730884"/>
            <a:ext cx="8255000" cy="430887"/>
          </a:xfrm>
        </p:spPr>
        <p:txBody>
          <a:bodyPr/>
          <a:lstStyle/>
          <a:p>
            <a:pPr algn="ctr"/>
            <a:r>
              <a:rPr lang="en-US" dirty="0" smtClean="0"/>
              <a:t>Total Joint Replacement Award</a:t>
            </a:r>
            <a:endParaRPr lang="en-US" dirty="0"/>
          </a:p>
        </p:txBody>
      </p:sp>
      <p:pic>
        <p:nvPicPr>
          <p:cNvPr id="5" name="Picture 4"/>
          <p:cNvPicPr>
            <a:picLocks noChangeAspect="1"/>
          </p:cNvPicPr>
          <p:nvPr/>
        </p:nvPicPr>
        <p:blipFill>
          <a:blip r:embed="rId2"/>
          <a:stretch>
            <a:fillRect/>
          </a:stretch>
        </p:blipFill>
        <p:spPr>
          <a:xfrm>
            <a:off x="7094538" y="1240366"/>
            <a:ext cx="1590675" cy="1438275"/>
          </a:xfrm>
          <a:prstGeom prst="rect">
            <a:avLst/>
          </a:prstGeom>
        </p:spPr>
      </p:pic>
    </p:spTree>
    <p:extLst>
      <p:ext uri="{BB962C8B-B14F-4D97-AF65-F5344CB8AC3E}">
        <p14:creationId xmlns:p14="http://schemas.microsoft.com/office/powerpoint/2010/main" val="4018239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Content Placeholder 2"/>
          <p:cNvSpPr>
            <a:spLocks noGrp="1"/>
          </p:cNvSpPr>
          <p:nvPr>
            <p:ph sz="quarter" idx="12"/>
          </p:nvPr>
        </p:nvSpPr>
        <p:spPr/>
        <p:txBody>
          <a:bodyPr>
            <a:normAutofit fontScale="92500" lnSpcReduction="20000"/>
          </a:bodyPr>
          <a:lstStyle/>
          <a:p>
            <a:pPr>
              <a:spcAft>
                <a:spcPts val="400"/>
              </a:spcAft>
              <a:buClr>
                <a:srgbClr val="0070C0"/>
              </a:buClr>
              <a:buSzPct val="45000"/>
              <a:buNone/>
            </a:pPr>
            <a:r>
              <a:rPr lang="en-US" altLang="en-US" dirty="0" smtClean="0">
                <a:solidFill>
                  <a:srgbClr val="D95E00"/>
                </a:solidFill>
              </a:rPr>
              <a:t>There </a:t>
            </a:r>
            <a:r>
              <a:rPr lang="en-US" altLang="en-US" dirty="0">
                <a:solidFill>
                  <a:srgbClr val="D95E00"/>
                </a:solidFill>
              </a:rPr>
              <a:t>are a number of different types of pain control methods available that will keep you comfortable.</a:t>
            </a:r>
          </a:p>
          <a:p>
            <a:pPr lvl="1">
              <a:spcAft>
                <a:spcPts val="1000"/>
              </a:spcAft>
              <a:buClr>
                <a:srgbClr val="0070C0"/>
              </a:buClr>
              <a:buSzPct val="45000"/>
              <a:buFont typeface="Wingdings" panose="05000000000000000000" pitchFamily="2" charset="2"/>
              <a:buChar char="v"/>
            </a:pPr>
            <a:r>
              <a:rPr lang="en-US" altLang="en-US" dirty="0">
                <a:solidFill>
                  <a:srgbClr val="003300"/>
                </a:solidFill>
              </a:rPr>
              <a:t>Oral medications                   </a:t>
            </a:r>
          </a:p>
          <a:p>
            <a:pPr lvl="1">
              <a:spcAft>
                <a:spcPts val="1000"/>
              </a:spcAft>
              <a:buClr>
                <a:srgbClr val="0070C0"/>
              </a:buClr>
              <a:buSzPct val="45000"/>
              <a:buFont typeface="Wingdings" panose="05000000000000000000" pitchFamily="2" charset="2"/>
              <a:buChar char="v"/>
            </a:pPr>
            <a:r>
              <a:rPr lang="en-US" altLang="en-US" dirty="0">
                <a:solidFill>
                  <a:srgbClr val="003300"/>
                </a:solidFill>
              </a:rPr>
              <a:t>Injections into the knee/hip during the surgery</a:t>
            </a:r>
          </a:p>
          <a:p>
            <a:pPr lvl="1">
              <a:spcAft>
                <a:spcPts val="1000"/>
              </a:spcAft>
              <a:buClr>
                <a:srgbClr val="0070C0"/>
              </a:buClr>
              <a:buSzPct val="45000"/>
              <a:buFont typeface="Wingdings" panose="05000000000000000000" pitchFamily="2" charset="2"/>
              <a:buChar char="v"/>
            </a:pPr>
            <a:r>
              <a:rPr lang="en-US" altLang="en-US" dirty="0" smtClean="0">
                <a:solidFill>
                  <a:srgbClr val="003300"/>
                </a:solidFill>
              </a:rPr>
              <a:t>Relaxing </a:t>
            </a:r>
            <a:r>
              <a:rPr lang="en-US" altLang="en-US" dirty="0">
                <a:solidFill>
                  <a:srgbClr val="003300"/>
                </a:solidFill>
              </a:rPr>
              <a:t>music and visual imagery</a:t>
            </a:r>
          </a:p>
          <a:p>
            <a:pPr indent="0">
              <a:buClr>
                <a:srgbClr val="0070C0"/>
              </a:buClr>
              <a:buSzPct val="45000"/>
              <a:buNone/>
            </a:pPr>
            <a:r>
              <a:rPr lang="en-US" altLang="en-US" dirty="0" smtClean="0">
                <a:solidFill>
                  <a:srgbClr val="E45A1C"/>
                </a:solidFill>
              </a:rPr>
              <a:t>     The </a:t>
            </a:r>
            <a:r>
              <a:rPr lang="en-US" altLang="en-US" dirty="0">
                <a:solidFill>
                  <a:srgbClr val="E45A1C"/>
                </a:solidFill>
              </a:rPr>
              <a:t>aim of good pain control is to decrease the pain before it becomes intolerable!</a:t>
            </a:r>
          </a:p>
          <a:p>
            <a:pPr>
              <a:buClr>
                <a:srgbClr val="0070C0"/>
              </a:buClr>
              <a:buSzPct val="45000"/>
              <a:buFont typeface="Wingdings" panose="05000000000000000000" pitchFamily="2" charset="2"/>
              <a:buChar char="v"/>
            </a:pPr>
            <a:r>
              <a:rPr lang="en-US" altLang="en-US" sz="2000" dirty="0" smtClean="0">
                <a:solidFill>
                  <a:srgbClr val="E45A1C"/>
                </a:solidFill>
              </a:rPr>
              <a:t> </a:t>
            </a:r>
            <a:r>
              <a:rPr lang="en-US" altLang="en-US" sz="2000" dirty="0">
                <a:solidFill>
                  <a:srgbClr val="003300"/>
                </a:solidFill>
              </a:rPr>
              <a:t>You will be asked by your nurse to rate your pain on a scale of 0-10; </a:t>
            </a:r>
            <a:endParaRPr lang="en-US" altLang="en-US" sz="2000" dirty="0" smtClean="0">
              <a:solidFill>
                <a:srgbClr val="003300"/>
              </a:solidFill>
            </a:endParaRPr>
          </a:p>
          <a:p>
            <a:pPr indent="0">
              <a:buClr>
                <a:srgbClr val="0070C0"/>
              </a:buClr>
              <a:buSzPct val="45000"/>
              <a:buNone/>
            </a:pPr>
            <a:r>
              <a:rPr lang="en-US" altLang="en-US" sz="2000" dirty="0" smtClean="0">
                <a:solidFill>
                  <a:srgbClr val="003300"/>
                </a:solidFill>
              </a:rPr>
              <a:t>10 </a:t>
            </a:r>
            <a:r>
              <a:rPr lang="en-US" altLang="en-US" sz="2000" dirty="0">
                <a:solidFill>
                  <a:srgbClr val="003300"/>
                </a:solidFill>
              </a:rPr>
              <a:t>being the worst pain you have ever had.</a:t>
            </a:r>
          </a:p>
          <a:p>
            <a:pPr>
              <a:buClr>
                <a:srgbClr val="0070C0"/>
              </a:buClr>
              <a:buSzPct val="45000"/>
              <a:buFont typeface="Wingdings" panose="05000000000000000000" pitchFamily="2" charset="2"/>
              <a:buChar char="v"/>
            </a:pPr>
            <a:r>
              <a:rPr lang="en-US" altLang="en-US" sz="2000" dirty="0">
                <a:solidFill>
                  <a:srgbClr val="003300"/>
                </a:solidFill>
              </a:rPr>
              <a:t> </a:t>
            </a:r>
            <a:r>
              <a:rPr lang="en-US" altLang="en-US" sz="2000" dirty="0" smtClean="0">
                <a:solidFill>
                  <a:srgbClr val="003300"/>
                </a:solidFill>
              </a:rPr>
              <a:t>Be </a:t>
            </a:r>
            <a:r>
              <a:rPr lang="en-US" altLang="en-US" sz="2000" dirty="0">
                <a:solidFill>
                  <a:srgbClr val="003300"/>
                </a:solidFill>
              </a:rPr>
              <a:t>verbal with your nurses and let them know if the pain medication is </a:t>
            </a:r>
            <a:r>
              <a:rPr lang="en-US" altLang="en-US" sz="2000" dirty="0" smtClean="0">
                <a:solidFill>
                  <a:srgbClr val="003300"/>
                </a:solidFill>
              </a:rPr>
              <a:t>or </a:t>
            </a:r>
          </a:p>
          <a:p>
            <a:pPr indent="0">
              <a:buClr>
                <a:srgbClr val="0070C0"/>
              </a:buClr>
              <a:buSzPct val="45000"/>
              <a:buNone/>
            </a:pPr>
            <a:r>
              <a:rPr lang="en-US" altLang="en-US" sz="2000" dirty="0" smtClean="0">
                <a:solidFill>
                  <a:srgbClr val="003300"/>
                </a:solidFill>
              </a:rPr>
              <a:t>is </a:t>
            </a:r>
            <a:r>
              <a:rPr lang="en-US" altLang="en-US" sz="2000" dirty="0">
                <a:solidFill>
                  <a:srgbClr val="003300"/>
                </a:solidFill>
              </a:rPr>
              <a:t>not effective in controlling your discomfort. </a:t>
            </a:r>
          </a:p>
          <a:p>
            <a:pPr>
              <a:buClr>
                <a:srgbClr val="0070C0"/>
              </a:buClr>
              <a:buSzPct val="45000"/>
              <a:buFont typeface="Wingdings" panose="05000000000000000000" pitchFamily="2" charset="2"/>
              <a:buChar char="v"/>
            </a:pPr>
            <a:r>
              <a:rPr lang="en-US" altLang="en-US" sz="2000" dirty="0">
                <a:solidFill>
                  <a:srgbClr val="003300"/>
                </a:solidFill>
              </a:rPr>
              <a:t> </a:t>
            </a:r>
            <a:r>
              <a:rPr lang="en-US" altLang="en-US" sz="2000" dirty="0" smtClean="0">
                <a:solidFill>
                  <a:srgbClr val="003300"/>
                </a:solidFill>
              </a:rPr>
              <a:t>This </a:t>
            </a:r>
            <a:r>
              <a:rPr lang="en-US" altLang="en-US" sz="2000" dirty="0">
                <a:solidFill>
                  <a:srgbClr val="003300"/>
                </a:solidFill>
              </a:rPr>
              <a:t>isn’t the time to “tough” it out!  Good pain control increases your </a:t>
            </a:r>
          </a:p>
          <a:p>
            <a:pPr indent="0">
              <a:buClr>
                <a:srgbClr val="0070C0"/>
              </a:buClr>
              <a:buSzPct val="45000"/>
              <a:buNone/>
            </a:pPr>
            <a:r>
              <a:rPr lang="en-US" altLang="en-US" sz="2000" dirty="0">
                <a:solidFill>
                  <a:srgbClr val="003300"/>
                </a:solidFill>
              </a:rPr>
              <a:t>                                  mobility and speeds up recovery.</a:t>
            </a:r>
            <a:endParaRPr lang="en-US" dirty="0"/>
          </a:p>
        </p:txBody>
      </p:sp>
      <p:sp>
        <p:nvSpPr>
          <p:cNvPr id="4" name="Title 3"/>
          <p:cNvSpPr>
            <a:spLocks noGrp="1"/>
          </p:cNvSpPr>
          <p:nvPr>
            <p:ph type="title"/>
          </p:nvPr>
        </p:nvSpPr>
        <p:spPr/>
        <p:txBody>
          <a:bodyPr/>
          <a:lstStyle/>
          <a:p>
            <a:r>
              <a:rPr lang="en-US" altLang="en-US" dirty="0">
                <a:solidFill>
                  <a:srgbClr val="D95E00"/>
                </a:solidFill>
              </a:rPr>
              <a:t>Pain </a:t>
            </a:r>
            <a:r>
              <a:rPr lang="en-US" altLang="en-US" dirty="0" smtClean="0">
                <a:solidFill>
                  <a:srgbClr val="D95E00"/>
                </a:solidFill>
              </a:rPr>
              <a:t>Management</a:t>
            </a:r>
            <a:endParaRPr lang="en-US" dirty="0"/>
          </a:p>
        </p:txBody>
      </p:sp>
    </p:spTree>
    <p:extLst>
      <p:ext uri="{BB962C8B-B14F-4D97-AF65-F5344CB8AC3E}">
        <p14:creationId xmlns:p14="http://schemas.microsoft.com/office/powerpoint/2010/main" val="2783084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31</a:t>
            </a:fld>
            <a:endParaRPr lang="en-US" dirty="0"/>
          </a:p>
        </p:txBody>
      </p:sp>
      <p:sp>
        <p:nvSpPr>
          <p:cNvPr id="6" name="Content Placeholder 5"/>
          <p:cNvSpPr>
            <a:spLocks noGrp="1"/>
          </p:cNvSpPr>
          <p:nvPr>
            <p:ph sz="quarter" idx="12"/>
          </p:nvPr>
        </p:nvSpPr>
        <p:spPr/>
        <p:txBody>
          <a:bodyPr/>
          <a:lstStyle/>
          <a:p>
            <a:r>
              <a:rPr lang="en-US" dirty="0" smtClean="0"/>
              <a:t>Multimodal pain management is the practice of using different types of treatments to manage pain</a:t>
            </a:r>
          </a:p>
          <a:p>
            <a:r>
              <a:rPr lang="en-US" dirty="0" smtClean="0"/>
              <a:t>You may be offered ice and repositioning to help with comfort</a:t>
            </a:r>
          </a:p>
          <a:p>
            <a:r>
              <a:rPr lang="en-US" dirty="0" smtClean="0"/>
              <a:t>We may offer pain medication</a:t>
            </a:r>
          </a:p>
          <a:p>
            <a:r>
              <a:rPr lang="en-US" dirty="0" smtClean="0"/>
              <a:t>Other ways to manage pain include distraction – listening to music, watching a movie, a puzzle book</a:t>
            </a:r>
          </a:p>
          <a:p>
            <a:r>
              <a:rPr lang="en-US" dirty="0" smtClean="0"/>
              <a:t>Ask your nurse for help with some of those items</a:t>
            </a:r>
            <a:endParaRPr lang="en-US" dirty="0"/>
          </a:p>
        </p:txBody>
      </p:sp>
      <p:sp>
        <p:nvSpPr>
          <p:cNvPr id="5" name="Title 4"/>
          <p:cNvSpPr>
            <a:spLocks noGrp="1"/>
          </p:cNvSpPr>
          <p:nvPr>
            <p:ph type="title"/>
          </p:nvPr>
        </p:nvSpPr>
        <p:spPr/>
        <p:txBody>
          <a:bodyPr/>
          <a:lstStyle/>
          <a:p>
            <a:r>
              <a:rPr lang="en-US" dirty="0" smtClean="0"/>
              <a:t>Pain Management - Multimodal</a:t>
            </a:r>
            <a:endParaRPr lang="en-US" dirty="0"/>
          </a:p>
        </p:txBody>
      </p:sp>
    </p:spTree>
    <p:extLst>
      <p:ext uri="{BB962C8B-B14F-4D97-AF65-F5344CB8AC3E}">
        <p14:creationId xmlns:p14="http://schemas.microsoft.com/office/powerpoint/2010/main" val="29203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Content Placeholder 2"/>
          <p:cNvSpPr>
            <a:spLocks noGrp="1"/>
          </p:cNvSpPr>
          <p:nvPr>
            <p:ph sz="quarter" idx="12"/>
          </p:nvPr>
        </p:nvSpPr>
        <p:spPr>
          <a:xfrm>
            <a:off x="457201" y="1381125"/>
            <a:ext cx="5660795" cy="4719638"/>
          </a:xfrm>
        </p:spPr>
        <p:txBody>
          <a:bodyPr>
            <a:normAutofit fontScale="92500" lnSpcReduction="20000"/>
          </a:bodyPr>
          <a:lstStyle/>
          <a:p>
            <a:pPr indent="0">
              <a:lnSpc>
                <a:spcPct val="90000"/>
              </a:lnSpc>
              <a:buClr>
                <a:srgbClr val="0070C0"/>
              </a:buClr>
              <a:buSzPct val="45000"/>
              <a:buNone/>
            </a:pPr>
            <a:endParaRPr lang="en-US" altLang="en-US" dirty="0" smtClean="0">
              <a:solidFill>
                <a:srgbClr val="D95E00"/>
              </a:solidFill>
            </a:endParaRPr>
          </a:p>
          <a:p>
            <a:pPr indent="0">
              <a:lnSpc>
                <a:spcPct val="90000"/>
              </a:lnSpc>
              <a:buClr>
                <a:srgbClr val="0070C0"/>
              </a:buClr>
              <a:buSzPct val="45000"/>
              <a:buNone/>
            </a:pPr>
            <a:r>
              <a:rPr lang="en-US" altLang="en-US" dirty="0" smtClean="0">
                <a:solidFill>
                  <a:srgbClr val="D95E00"/>
                </a:solidFill>
              </a:rPr>
              <a:t>POD#2 </a:t>
            </a:r>
            <a:r>
              <a:rPr lang="en-US" altLang="en-US" dirty="0">
                <a:solidFill>
                  <a:srgbClr val="D95E00"/>
                </a:solidFill>
              </a:rPr>
              <a:t>(Post operative  day two)</a:t>
            </a:r>
          </a:p>
          <a:p>
            <a:pPr lvl="1">
              <a:lnSpc>
                <a:spcPct val="90000"/>
              </a:lnSpc>
              <a:spcAft>
                <a:spcPts val="1000"/>
              </a:spcAft>
              <a:buClrTx/>
              <a:buFont typeface="Arial" charset="0"/>
              <a:buChar char="•"/>
            </a:pPr>
            <a:r>
              <a:rPr lang="en-US" altLang="en-US" sz="2400" dirty="0">
                <a:solidFill>
                  <a:srgbClr val="000000"/>
                </a:solidFill>
              </a:rPr>
              <a:t>Assisted with </a:t>
            </a:r>
            <a:r>
              <a:rPr lang="en-US" altLang="en-US" sz="2400" dirty="0">
                <a:ea typeface="Lucida Sans Unicode" pitchFamily="34" charset="0"/>
              </a:rPr>
              <a:t>personal hygiene </a:t>
            </a:r>
            <a:r>
              <a:rPr lang="en-US" altLang="en-US" sz="2400" dirty="0" smtClean="0">
                <a:ea typeface="Lucida Sans Unicode" pitchFamily="34" charset="0"/>
              </a:rPr>
              <a:t>needs</a:t>
            </a:r>
            <a:r>
              <a:rPr lang="en-US" altLang="en-US" sz="2400" dirty="0" smtClean="0">
                <a:solidFill>
                  <a:srgbClr val="000000"/>
                </a:solidFill>
              </a:rPr>
              <a:t>, </a:t>
            </a:r>
            <a:r>
              <a:rPr lang="en-US" altLang="en-US" sz="2400" dirty="0">
                <a:solidFill>
                  <a:srgbClr val="000000"/>
                </a:solidFill>
              </a:rPr>
              <a:t>dressed and up in chair for </a:t>
            </a:r>
            <a:r>
              <a:rPr lang="en-US" altLang="en-US" sz="2400" dirty="0" smtClean="0">
                <a:solidFill>
                  <a:srgbClr val="000000"/>
                </a:solidFill>
              </a:rPr>
              <a:t>breakfast.</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Goal is to increase your time up in the chair and </a:t>
            </a:r>
            <a:r>
              <a:rPr lang="en-US" altLang="en-US" sz="2400" dirty="0" smtClean="0">
                <a:solidFill>
                  <a:srgbClr val="000000"/>
                </a:solidFill>
              </a:rPr>
              <a:t>mobility. </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Continue using your Incentive Spirometer </a:t>
            </a:r>
            <a:r>
              <a:rPr lang="en-US" altLang="en-US" sz="2400" dirty="0" smtClean="0">
                <a:solidFill>
                  <a:srgbClr val="000000"/>
                </a:solidFill>
              </a:rPr>
              <a:t>at least q4h hours while awake.</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Continue to follow the appropriate precautions (hip or knee</a:t>
            </a:r>
            <a:r>
              <a:rPr lang="en-US" altLang="en-US" sz="2400" dirty="0" smtClean="0">
                <a:solidFill>
                  <a:srgbClr val="000000"/>
                </a:solidFill>
              </a:rPr>
              <a:t>) as instructed by your surgeon or physical therapist.</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Physical therapy will see you twice </a:t>
            </a:r>
            <a:r>
              <a:rPr lang="en-US" altLang="en-US" sz="2400" dirty="0" smtClean="0">
                <a:solidFill>
                  <a:srgbClr val="000000"/>
                </a:solidFill>
              </a:rPr>
              <a:t>today.</a:t>
            </a:r>
            <a:endParaRPr lang="en-US" altLang="en-US" sz="2400" dirty="0">
              <a:solidFill>
                <a:srgbClr val="000000"/>
              </a:solidFill>
            </a:endParaRPr>
          </a:p>
          <a:p>
            <a:pPr lvl="1">
              <a:lnSpc>
                <a:spcPct val="90000"/>
              </a:lnSpc>
              <a:spcAft>
                <a:spcPts val="1000"/>
              </a:spcAft>
              <a:buClrTx/>
              <a:buFont typeface="Arial" charset="0"/>
              <a:buChar char="•"/>
            </a:pPr>
            <a:r>
              <a:rPr lang="en-US" altLang="en-US" sz="2400" dirty="0">
                <a:solidFill>
                  <a:srgbClr val="000000"/>
                </a:solidFill>
              </a:rPr>
              <a:t>If you are doing well and have met all the criteria for discharge,  you may </a:t>
            </a:r>
            <a:r>
              <a:rPr lang="en-US" altLang="en-US" sz="2400" dirty="0" smtClean="0">
                <a:solidFill>
                  <a:srgbClr val="000000"/>
                </a:solidFill>
              </a:rPr>
              <a:t>end up going </a:t>
            </a:r>
            <a:r>
              <a:rPr lang="en-US" altLang="en-US" sz="2400" dirty="0">
                <a:solidFill>
                  <a:srgbClr val="000000"/>
                </a:solidFill>
              </a:rPr>
              <a:t>home!        </a:t>
            </a:r>
          </a:p>
          <a:p>
            <a:endParaRPr lang="en-US" dirty="0"/>
          </a:p>
        </p:txBody>
      </p:sp>
      <p:sp>
        <p:nvSpPr>
          <p:cNvPr id="4" name="Title 3"/>
          <p:cNvSpPr>
            <a:spLocks noGrp="1"/>
          </p:cNvSpPr>
          <p:nvPr>
            <p:ph type="title"/>
          </p:nvPr>
        </p:nvSpPr>
        <p:spPr/>
        <p:txBody>
          <a:bodyPr/>
          <a:lstStyle/>
          <a:p>
            <a:r>
              <a:rPr lang="en-US" altLang="en-US" dirty="0">
                <a:solidFill>
                  <a:srgbClr val="D95E00"/>
                </a:solidFill>
              </a:rPr>
              <a:t>Hospital </a:t>
            </a:r>
            <a:r>
              <a:rPr lang="en-US" altLang="en-US" dirty="0" smtClean="0">
                <a:solidFill>
                  <a:srgbClr val="D95E00"/>
                </a:solidFill>
              </a:rPr>
              <a:t>Stay</a:t>
            </a:r>
            <a:endParaRPr lang="en-US" dirty="0"/>
          </a:p>
        </p:txBody>
      </p:sp>
      <p:pic>
        <p:nvPicPr>
          <p:cNvPr id="5" name="Picture 5" descr="patientSitting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155" y="3227109"/>
            <a:ext cx="2652058" cy="18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02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198" y="1217338"/>
            <a:ext cx="4256843" cy="1419329"/>
          </a:xfrm>
        </p:spPr>
        <p:txBody>
          <a:bodyPr/>
          <a:lstStyle/>
          <a:p>
            <a:r>
              <a:rPr lang="en-US" sz="3600" dirty="0" smtClean="0"/>
              <a:t>Occupational Therapy </a:t>
            </a:r>
            <a:endParaRPr lang="en-US" sz="3600" dirty="0"/>
          </a:p>
        </p:txBody>
      </p:sp>
      <p:sp>
        <p:nvSpPr>
          <p:cNvPr id="6" name="Text Placeholder 5"/>
          <p:cNvSpPr>
            <a:spLocks noGrp="1"/>
          </p:cNvSpPr>
          <p:nvPr>
            <p:ph type="body" sz="quarter" idx="10"/>
          </p:nvPr>
        </p:nvSpPr>
        <p:spPr>
          <a:xfrm>
            <a:off x="457199" y="2971800"/>
            <a:ext cx="4256843" cy="1538056"/>
          </a:xfrm>
        </p:spPr>
        <p:txBody>
          <a:bodyPr/>
          <a:lstStyle/>
          <a:p>
            <a:r>
              <a:rPr lang="en-US" sz="2400" dirty="0" smtClean="0"/>
              <a:t>Therapy Sessions </a:t>
            </a:r>
          </a:p>
          <a:p>
            <a:r>
              <a:rPr lang="en-US" sz="2400" dirty="0" smtClean="0"/>
              <a:t>Activities of Daily Living </a:t>
            </a:r>
          </a:p>
          <a:p>
            <a:r>
              <a:rPr lang="en-US" sz="2400" dirty="0" smtClean="0"/>
              <a:t>Adaptive Equipment and Devices </a:t>
            </a:r>
          </a:p>
          <a:p>
            <a:endParaRPr lang="en-US" dirty="0"/>
          </a:p>
        </p:txBody>
      </p:sp>
      <p:sp>
        <p:nvSpPr>
          <p:cNvPr id="2" name="Slide Number Placeholder 1"/>
          <p:cNvSpPr>
            <a:spLocks noGrp="1"/>
          </p:cNvSpPr>
          <p:nvPr>
            <p:ph type="sldNum" sz="quarter" idx="4294967295"/>
          </p:nvPr>
        </p:nvSpPr>
        <p:spPr>
          <a:xfrm>
            <a:off x="8807450" y="6318250"/>
            <a:ext cx="336550" cy="330200"/>
          </a:xfrm>
        </p:spPr>
        <p:txBody>
          <a:bodyPr/>
          <a:lstStyle/>
          <a:p>
            <a:fld id="{5BD36294-2849-48A8-8531-5354CF3095D2}" type="slidenum">
              <a:rPr lang="en-US" smtClean="0"/>
              <a:pPr/>
              <a:t>33</a:t>
            </a:fld>
            <a:endParaRPr lang="en-US" dirty="0"/>
          </a:p>
        </p:txBody>
      </p:sp>
      <p:sp>
        <p:nvSpPr>
          <p:cNvPr id="7" name="AutoShape 2" descr="Image result for t rex reach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34224" y="1836010"/>
            <a:ext cx="2659864" cy="3546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262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34</a:t>
            </a:fld>
            <a:endParaRPr lang="en-US" dirty="0"/>
          </a:p>
        </p:txBody>
      </p:sp>
      <p:sp>
        <p:nvSpPr>
          <p:cNvPr id="3" name="Content Placeholder 2"/>
          <p:cNvSpPr>
            <a:spLocks noGrp="1"/>
          </p:cNvSpPr>
          <p:nvPr>
            <p:ph sz="quarter" idx="12"/>
          </p:nvPr>
        </p:nvSpPr>
        <p:spPr/>
        <p:txBody>
          <a:bodyPr/>
          <a:lstStyle/>
          <a:p>
            <a:r>
              <a:rPr lang="en-US" dirty="0"/>
              <a:t>the everyday activities that people </a:t>
            </a:r>
            <a:r>
              <a:rPr lang="en-US" b="1" dirty="0"/>
              <a:t>do</a:t>
            </a:r>
            <a:r>
              <a:rPr lang="en-US" dirty="0"/>
              <a:t> as individuals, in families and with communities </a:t>
            </a:r>
            <a:r>
              <a:rPr lang="en-US" dirty="0" smtClean="0"/>
              <a:t>to occupy </a:t>
            </a:r>
            <a:r>
              <a:rPr lang="en-US" dirty="0"/>
              <a:t>time and bring meaning and purpose </a:t>
            </a:r>
            <a:r>
              <a:rPr lang="en-US" b="1" dirty="0"/>
              <a:t>to</a:t>
            </a:r>
            <a:r>
              <a:rPr lang="en-US" dirty="0"/>
              <a:t> life. </a:t>
            </a:r>
            <a:endParaRPr lang="en-US" dirty="0" smtClean="0"/>
          </a:p>
          <a:p>
            <a:pPr indent="0">
              <a:buNone/>
            </a:pPr>
            <a:endParaRPr lang="en-US" dirty="0" smtClean="0"/>
          </a:p>
          <a:p>
            <a:r>
              <a:rPr lang="en-US" b="1" dirty="0" smtClean="0"/>
              <a:t>Occupations</a:t>
            </a:r>
            <a:r>
              <a:rPr lang="en-US" dirty="0"/>
              <a:t> include things people need </a:t>
            </a:r>
            <a:r>
              <a:rPr lang="en-US" b="1" dirty="0"/>
              <a:t>to</a:t>
            </a:r>
            <a:r>
              <a:rPr lang="en-US" dirty="0"/>
              <a:t>, want </a:t>
            </a:r>
            <a:r>
              <a:rPr lang="en-US" b="1" dirty="0"/>
              <a:t>to</a:t>
            </a:r>
            <a:r>
              <a:rPr lang="en-US" dirty="0"/>
              <a:t> and </a:t>
            </a:r>
            <a:r>
              <a:rPr lang="en-US" b="1" dirty="0"/>
              <a:t>are</a:t>
            </a:r>
            <a:r>
              <a:rPr lang="en-US" dirty="0"/>
              <a:t> expected </a:t>
            </a:r>
            <a:r>
              <a:rPr lang="en-US" b="1" dirty="0"/>
              <a:t>to do</a:t>
            </a:r>
            <a:r>
              <a:rPr lang="en-US" dirty="0"/>
              <a:t>.</a:t>
            </a:r>
          </a:p>
        </p:txBody>
      </p:sp>
      <p:sp>
        <p:nvSpPr>
          <p:cNvPr id="4" name="Title 3"/>
          <p:cNvSpPr>
            <a:spLocks noGrp="1"/>
          </p:cNvSpPr>
          <p:nvPr>
            <p:ph type="title"/>
          </p:nvPr>
        </p:nvSpPr>
        <p:spPr/>
        <p:txBody>
          <a:bodyPr/>
          <a:lstStyle/>
          <a:p>
            <a:r>
              <a:rPr lang="en-US" dirty="0" smtClean="0"/>
              <a:t>WHAT is “OCCUPATION” in OCCUPATIONAL THERAPY???</a:t>
            </a:r>
            <a:endParaRPr lang="en-US" dirty="0"/>
          </a:p>
        </p:txBody>
      </p:sp>
    </p:spTree>
    <p:extLst>
      <p:ext uri="{BB962C8B-B14F-4D97-AF65-F5344CB8AC3E}">
        <p14:creationId xmlns:p14="http://schemas.microsoft.com/office/powerpoint/2010/main" val="3003688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3" name="Content Placeholder 2"/>
          <p:cNvSpPr>
            <a:spLocks noGrp="1"/>
          </p:cNvSpPr>
          <p:nvPr>
            <p:ph sz="quarter" idx="12"/>
          </p:nvPr>
        </p:nvSpPr>
        <p:spPr/>
        <p:txBody>
          <a:bodyPr/>
          <a:lstStyle/>
          <a:p>
            <a:r>
              <a:rPr lang="en-US" dirty="0" smtClean="0"/>
              <a:t>Occupational Therapy aims to return an individual to their highest level of independence in their Activities of Daily Living. </a:t>
            </a:r>
          </a:p>
          <a:p>
            <a:pPr indent="0">
              <a:buNone/>
            </a:pPr>
            <a:endParaRPr lang="en-US" dirty="0" smtClean="0"/>
          </a:p>
          <a:p>
            <a:pPr indent="0">
              <a:buNone/>
            </a:pPr>
            <a:r>
              <a:rPr lang="en-US" dirty="0" smtClean="0"/>
              <a:t>Activities of Daily Living:</a:t>
            </a:r>
          </a:p>
          <a:p>
            <a:pPr marL="800100" indent="-457200">
              <a:buAutoNum type="arabicPeriod"/>
            </a:pPr>
            <a:r>
              <a:rPr lang="en-US" dirty="0" smtClean="0"/>
              <a:t>Dressing </a:t>
            </a:r>
          </a:p>
          <a:p>
            <a:pPr marL="800100" indent="-457200">
              <a:buAutoNum type="arabicPeriod"/>
            </a:pPr>
            <a:r>
              <a:rPr lang="en-US" dirty="0" smtClean="0"/>
              <a:t>Bathing</a:t>
            </a:r>
          </a:p>
          <a:p>
            <a:pPr marL="800100" indent="-457200">
              <a:buAutoNum type="arabicPeriod"/>
            </a:pPr>
            <a:r>
              <a:rPr lang="en-US" dirty="0" smtClean="0"/>
              <a:t>Hygiene and grooming </a:t>
            </a:r>
          </a:p>
          <a:p>
            <a:pPr marL="800100" indent="-457200">
              <a:buAutoNum type="arabicPeriod"/>
            </a:pPr>
            <a:r>
              <a:rPr lang="en-US" dirty="0" smtClean="0"/>
              <a:t>Toileting</a:t>
            </a:r>
          </a:p>
          <a:p>
            <a:pPr marL="800100" indent="-457200">
              <a:buAutoNum type="arabicPeriod"/>
            </a:pPr>
            <a:r>
              <a:rPr lang="en-US" dirty="0" smtClean="0"/>
              <a:t>Feeding </a:t>
            </a:r>
          </a:p>
          <a:p>
            <a:pPr marL="800100" indent="-457200">
              <a:buAutoNum type="arabicPeriod"/>
            </a:pPr>
            <a:endParaRPr lang="en-US" dirty="0" smtClean="0"/>
          </a:p>
        </p:txBody>
      </p:sp>
      <p:sp>
        <p:nvSpPr>
          <p:cNvPr id="4" name="Title 3"/>
          <p:cNvSpPr>
            <a:spLocks noGrp="1"/>
          </p:cNvSpPr>
          <p:nvPr>
            <p:ph type="title"/>
          </p:nvPr>
        </p:nvSpPr>
        <p:spPr/>
        <p:txBody>
          <a:bodyPr/>
          <a:lstStyle/>
          <a:p>
            <a:r>
              <a:rPr lang="en-US" dirty="0" smtClean="0"/>
              <a:t>Occupational Therapy </a:t>
            </a:r>
            <a:endParaRPr lang="en-US" dirty="0"/>
          </a:p>
        </p:txBody>
      </p:sp>
    </p:spTree>
    <p:extLst>
      <p:ext uri="{BB962C8B-B14F-4D97-AF65-F5344CB8AC3E}">
        <p14:creationId xmlns:p14="http://schemas.microsoft.com/office/powerpoint/2010/main" val="2315896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Content Placeholder 2"/>
          <p:cNvSpPr>
            <a:spLocks noGrp="1"/>
          </p:cNvSpPr>
          <p:nvPr>
            <p:ph sz="quarter" idx="12"/>
          </p:nvPr>
        </p:nvSpPr>
        <p:spPr/>
        <p:txBody>
          <a:bodyPr/>
          <a:lstStyle/>
          <a:p>
            <a:pPr marL="0" indent="0">
              <a:buFont typeface="Arial" charset="0"/>
              <a:buChar char="•"/>
            </a:pPr>
            <a:r>
              <a:rPr lang="en-US" altLang="en-US" dirty="0">
                <a:ea typeface="ＭＳ Ｐゴシック" pitchFamily="34" charset="-128"/>
              </a:rPr>
              <a:t>Occupational Therapists instruct patients and their families in the use of adaptive techniques/equipment to increase independence and maintain your surgical precautions</a:t>
            </a:r>
            <a:r>
              <a:rPr lang="en-US" altLang="en-US" dirty="0" smtClean="0">
                <a:ea typeface="ＭＳ Ｐゴシック" pitchFamily="34" charset="-128"/>
              </a:rPr>
              <a:t>.</a:t>
            </a:r>
            <a:endParaRPr lang="en-US" altLang="en-US" dirty="0">
              <a:ea typeface="ＭＳ Ｐゴシック" pitchFamily="34" charset="-128"/>
            </a:endParaRPr>
          </a:p>
          <a:p>
            <a:pPr marL="0" indent="0">
              <a:buFont typeface="Arial" charset="0"/>
              <a:buChar char="•"/>
            </a:pPr>
            <a:r>
              <a:rPr lang="en-US" altLang="en-US" dirty="0">
                <a:ea typeface="ＭＳ Ｐゴシック" pitchFamily="34" charset="-128"/>
              </a:rPr>
              <a:t>The primary goal is for patients to function independently and safely within their homes and communities.</a:t>
            </a:r>
          </a:p>
          <a:p>
            <a:pPr marL="0" indent="0">
              <a:buFont typeface="Arial" charset="0"/>
              <a:buChar char="•"/>
            </a:pPr>
            <a:r>
              <a:rPr lang="en-US" altLang="en-US" dirty="0">
                <a:ea typeface="ＭＳ Ｐゴシック" pitchFamily="34" charset="-128"/>
              </a:rPr>
              <a:t>Initial Evaluation early POD #1, </a:t>
            </a:r>
            <a:r>
              <a:rPr lang="en-US" altLang="en-US" dirty="0" smtClean="0">
                <a:ea typeface="ＭＳ Ｐゴシック" pitchFamily="34" charset="-128"/>
              </a:rPr>
              <a:t>OT will train in ADLs and </a:t>
            </a:r>
            <a:r>
              <a:rPr lang="en-US" altLang="en-US" dirty="0">
                <a:ea typeface="ＭＳ Ｐゴシック" pitchFamily="34" charset="-128"/>
              </a:rPr>
              <a:t>recommend any equipment you might </a:t>
            </a:r>
            <a:r>
              <a:rPr lang="en-US" altLang="en-US" dirty="0" smtClean="0">
                <a:ea typeface="ＭＳ Ｐゴシック" pitchFamily="34" charset="-128"/>
              </a:rPr>
              <a:t>need.</a:t>
            </a:r>
            <a:endParaRPr lang="en-US" altLang="en-US" dirty="0">
              <a:ea typeface="ＭＳ Ｐゴシック" pitchFamily="34" charset="-128"/>
            </a:endParaRPr>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Occupational Therapy</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7100" y="3965085"/>
            <a:ext cx="2888379" cy="268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776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37</a:t>
            </a:fld>
            <a:endParaRPr lang="en-US" dirty="0"/>
          </a:p>
        </p:txBody>
      </p:sp>
      <p:sp>
        <p:nvSpPr>
          <p:cNvPr id="4" name="Title 3"/>
          <p:cNvSpPr>
            <a:spLocks noGrp="1"/>
          </p:cNvSpPr>
          <p:nvPr>
            <p:ph type="title"/>
          </p:nvPr>
        </p:nvSpPr>
        <p:spPr/>
        <p:txBody>
          <a:bodyPr/>
          <a:lstStyle/>
          <a:p>
            <a:r>
              <a:rPr lang="en-US" dirty="0" smtClean="0"/>
              <a:t>Adaptive Devices  in OT </a:t>
            </a:r>
            <a:endParaRPr lang="en-US" dirty="0"/>
          </a:p>
        </p:txBody>
      </p:sp>
      <p:pic>
        <p:nvPicPr>
          <p:cNvPr id="2050"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845176" y="1381125"/>
            <a:ext cx="7452060" cy="471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655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38</a:t>
            </a:fld>
            <a:endParaRPr lang="en-US" dirty="0"/>
          </a:p>
        </p:txBody>
      </p:sp>
      <p:sp>
        <p:nvSpPr>
          <p:cNvPr id="4" name="Title 3"/>
          <p:cNvSpPr>
            <a:spLocks noGrp="1"/>
          </p:cNvSpPr>
          <p:nvPr>
            <p:ph type="title"/>
          </p:nvPr>
        </p:nvSpPr>
        <p:spPr/>
        <p:txBody>
          <a:bodyPr/>
          <a:lstStyle/>
          <a:p>
            <a:r>
              <a:rPr lang="en-US" dirty="0" smtClean="0"/>
              <a:t>Durable Medical Equipment for ADLs </a:t>
            </a:r>
            <a:endParaRPr lang="en-US" dirty="0"/>
          </a:p>
        </p:txBody>
      </p:sp>
      <p:pic>
        <p:nvPicPr>
          <p:cNvPr id="3074" name="Picture 2"/>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223858" y="1180730"/>
            <a:ext cx="2083535" cy="302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711" y="1180730"/>
            <a:ext cx="2821117" cy="252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Image result for grab b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310" y="4131683"/>
            <a:ext cx="2840976" cy="21279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uction grab b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040" y="4095117"/>
            <a:ext cx="3252748" cy="216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191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Content Placeholder 2"/>
          <p:cNvSpPr>
            <a:spLocks noGrp="1"/>
          </p:cNvSpPr>
          <p:nvPr>
            <p:ph sz="quarter" idx="12"/>
          </p:nvPr>
        </p:nvSpPr>
        <p:spPr/>
        <p:txBody>
          <a:bodyPr/>
          <a:lstStyle/>
          <a:p>
            <a:r>
              <a:rPr lang="en-US" dirty="0" smtClean="0"/>
              <a:t>Adaptive devices assist in increasing independence </a:t>
            </a:r>
          </a:p>
          <a:p>
            <a:endParaRPr lang="en-US" dirty="0"/>
          </a:p>
          <a:p>
            <a:r>
              <a:rPr lang="en-US" dirty="0" smtClean="0"/>
              <a:t>These devices are TEMPORARY while recovering from surgery. </a:t>
            </a:r>
            <a:endParaRPr lang="en-US" dirty="0"/>
          </a:p>
        </p:txBody>
      </p:sp>
      <p:sp>
        <p:nvSpPr>
          <p:cNvPr id="4" name="Title 3"/>
          <p:cNvSpPr>
            <a:spLocks noGrp="1"/>
          </p:cNvSpPr>
          <p:nvPr>
            <p:ph type="title"/>
          </p:nvPr>
        </p:nvSpPr>
        <p:spPr/>
        <p:txBody>
          <a:bodyPr/>
          <a:lstStyle/>
          <a:p>
            <a:r>
              <a:rPr lang="en-US" dirty="0"/>
              <a:t>Adaptive Devices  in OT </a:t>
            </a:r>
          </a:p>
        </p:txBody>
      </p:sp>
    </p:spTree>
    <p:extLst>
      <p:ext uri="{BB962C8B-B14F-4D97-AF65-F5344CB8AC3E}">
        <p14:creationId xmlns:p14="http://schemas.microsoft.com/office/powerpoint/2010/main" val="3644103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4</a:t>
            </a:fld>
            <a:endParaRPr lang="en-US" dirty="0"/>
          </a:p>
        </p:txBody>
      </p:sp>
      <p:sp>
        <p:nvSpPr>
          <p:cNvPr id="6" name="Content Placeholder 5"/>
          <p:cNvSpPr>
            <a:spLocks noGrp="1"/>
          </p:cNvSpPr>
          <p:nvPr>
            <p:ph sz="quarter" idx="12"/>
          </p:nvPr>
        </p:nvSpPr>
        <p:spPr/>
        <p:txBody>
          <a:bodyPr>
            <a:normAutofit fontScale="55000" lnSpcReduction="20000"/>
          </a:bodyPr>
          <a:lstStyle/>
          <a:p>
            <a:r>
              <a:rPr lang="en-US" sz="4000" b="1" dirty="0" smtClean="0"/>
              <a:t>Blue </a:t>
            </a:r>
            <a:r>
              <a:rPr lang="en-US" sz="4000" b="1" dirty="0"/>
              <a:t>Distinction Center</a:t>
            </a:r>
          </a:p>
          <a:p>
            <a:r>
              <a:rPr lang="en-US" sz="4000" dirty="0">
                <a:latin typeface="+mn-lt"/>
              </a:rPr>
              <a:t>The Blue Distinction Centers for Knee and Hip Replacement are part of a national designation program given by Blue Cross and Blue Shield companies to recognize hospitals and medical facilities that have demonstrated expertise in delivering better overall outcomes for knee and hip replacement patients. Mercy Medical Center is proud to have one of these qualifying programs to offer comprehensive inpatient knee and hip replacement services, including total knee replacement and hip replacement surgeries</a:t>
            </a:r>
            <a:r>
              <a:rPr lang="en-US" sz="4000" dirty="0" smtClean="0">
                <a:latin typeface="+mn-lt"/>
              </a:rPr>
              <a:t>.</a:t>
            </a:r>
            <a:r>
              <a:rPr lang="en-US" sz="4000" dirty="0">
                <a:latin typeface="+mn-lt"/>
              </a:rPr>
              <a:t> </a:t>
            </a:r>
          </a:p>
          <a:p>
            <a:endParaRPr lang="en-US" altLang="en-US" sz="4000" dirty="0" smtClean="0">
              <a:latin typeface="+mn-lt"/>
              <a:cs typeface="Arial" pitchFamily="34" charset="0"/>
            </a:endParaRPr>
          </a:p>
          <a:p>
            <a:r>
              <a:rPr lang="en-US" altLang="en-US" sz="4000" dirty="0" smtClean="0">
                <a:latin typeface="+mn-lt"/>
                <a:cs typeface="Arial" pitchFamily="34" charset="0"/>
              </a:rPr>
              <a:t>Blue Distinction	               	           </a:t>
            </a:r>
          </a:p>
          <a:p>
            <a:r>
              <a:rPr lang="en-US" altLang="en-US" sz="4000" dirty="0" smtClean="0">
                <a:latin typeface="+mn-lt"/>
                <a:cs typeface="Arial" pitchFamily="34" charset="0"/>
              </a:rPr>
              <a:t>Blue Distinction Plus</a:t>
            </a:r>
            <a:r>
              <a:rPr lang="en-US" altLang="en-US" sz="4400" dirty="0" smtClean="0">
                <a:latin typeface="+mn-lt"/>
                <a:cs typeface="Arial" pitchFamily="34" charset="0"/>
              </a:rPr>
              <a:t>		</a:t>
            </a:r>
            <a:endParaRPr lang="en-US" sz="4400" dirty="0"/>
          </a:p>
        </p:txBody>
      </p:sp>
      <p:sp>
        <p:nvSpPr>
          <p:cNvPr id="4" name="Title 3"/>
          <p:cNvSpPr>
            <a:spLocks noGrp="1"/>
          </p:cNvSpPr>
          <p:nvPr>
            <p:ph type="title"/>
          </p:nvPr>
        </p:nvSpPr>
        <p:spPr>
          <a:xfrm>
            <a:off x="539394" y="238398"/>
            <a:ext cx="8228012" cy="795867"/>
          </a:xfrm>
        </p:spPr>
        <p:txBody>
          <a:bodyPr/>
          <a:lstStyle/>
          <a:p>
            <a:pPr algn="ctr"/>
            <a:r>
              <a:rPr lang="en-US" altLang="en-US" dirty="0" smtClean="0">
                <a:latin typeface="+mj-lt"/>
                <a:cs typeface="Arial" pitchFamily="34" charset="0"/>
              </a:rPr>
              <a:t>Total Joint Replacement Awards </a:t>
            </a:r>
            <a:endParaRPr lang="en-US" dirty="0">
              <a:latin typeface="+mj-lt"/>
            </a:endParaRPr>
          </a:p>
        </p:txBody>
      </p:sp>
      <p:pic>
        <p:nvPicPr>
          <p:cNvPr id="7" name="Picture 5" descr="https://www.dignityhealth.org/central-california/-/media/Service%20Areas/central-california/Images/Misc/ImageHandler2.ashx?la=en&amp;hash=0049D5A619B452A8D2BA72AD3B47919959EE05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3" y="4151837"/>
            <a:ext cx="5410200" cy="175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16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Physical Therapy</a:t>
            </a:r>
            <a:endParaRPr lang="en-CA" dirty="0"/>
          </a:p>
        </p:txBody>
      </p:sp>
      <p:sp>
        <p:nvSpPr>
          <p:cNvPr id="3" name="Text Placeholder 2"/>
          <p:cNvSpPr>
            <a:spLocks noGrp="1"/>
          </p:cNvSpPr>
          <p:nvPr>
            <p:ph type="body" sz="quarter" idx="10"/>
          </p:nvPr>
        </p:nvSpPr>
        <p:spPr/>
        <p:txBody>
          <a:bodyPr/>
          <a:lstStyle/>
          <a:p>
            <a:r>
              <a:rPr lang="en-US" altLang="en-US" dirty="0">
                <a:ea typeface="ＭＳ Ｐゴシック" pitchFamily="34" charset="-128"/>
              </a:rPr>
              <a:t>Therapy Sessions</a:t>
            </a:r>
          </a:p>
          <a:p>
            <a:r>
              <a:rPr lang="en-US" altLang="en-US" dirty="0">
                <a:ea typeface="ＭＳ Ｐゴシック" pitchFamily="34" charset="-128"/>
              </a:rPr>
              <a:t>Coach Program</a:t>
            </a:r>
          </a:p>
          <a:p>
            <a:r>
              <a:rPr lang="en-US" altLang="en-US" dirty="0">
                <a:ea typeface="ＭＳ Ｐゴシック" pitchFamily="34" charset="-128"/>
              </a:rPr>
              <a:t>Equipment</a:t>
            </a:r>
          </a:p>
          <a:p>
            <a:r>
              <a:rPr lang="en-US" altLang="en-US" dirty="0">
                <a:ea typeface="ＭＳ Ｐゴシック" pitchFamily="34" charset="-128"/>
              </a:rPr>
              <a:t>Exercises</a:t>
            </a:r>
          </a:p>
          <a:p>
            <a:endParaRPr lang="en-US" dirty="0"/>
          </a:p>
        </p:txBody>
      </p:sp>
      <p:sp>
        <p:nvSpPr>
          <p:cNvPr id="2" name="Slide Number Placeholder 1"/>
          <p:cNvSpPr>
            <a:spLocks noGrp="1"/>
          </p:cNvSpPr>
          <p:nvPr>
            <p:ph type="sldNum" sz="quarter" idx="4294967295"/>
          </p:nvPr>
        </p:nvSpPr>
        <p:spPr>
          <a:xfrm>
            <a:off x="8807450" y="6318250"/>
            <a:ext cx="336550" cy="330200"/>
          </a:xfrm>
        </p:spPr>
        <p:txBody>
          <a:bodyPr/>
          <a:lstStyle/>
          <a:p>
            <a:fld id="{5BD36294-2849-48A8-8531-5354CF3095D2}" type="slidenum">
              <a:rPr lang="en-US" smtClean="0"/>
              <a:pPr/>
              <a:t>40</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985" y="1466928"/>
            <a:ext cx="3458424" cy="2738184"/>
          </a:xfrm>
          <a:prstGeom prst="rect">
            <a:avLst/>
          </a:prstGeom>
        </p:spPr>
      </p:pic>
    </p:spTree>
    <p:extLst>
      <p:ext uri="{BB962C8B-B14F-4D97-AF65-F5344CB8AC3E}">
        <p14:creationId xmlns:p14="http://schemas.microsoft.com/office/powerpoint/2010/main" val="2887433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BD36294-2849-48A8-8531-5354CF3095D2}" type="slidenum">
              <a:rPr lang="en-US" smtClean="0"/>
              <a:pPr/>
              <a:t>41</a:t>
            </a:fld>
            <a:endParaRPr lang="en-US" dirty="0"/>
          </a:p>
        </p:txBody>
      </p:sp>
      <p:sp>
        <p:nvSpPr>
          <p:cNvPr id="7" name="Content Placeholder 6"/>
          <p:cNvSpPr>
            <a:spLocks noGrp="1"/>
          </p:cNvSpPr>
          <p:nvPr>
            <p:ph sz="quarter" idx="12"/>
          </p:nvPr>
        </p:nvSpPr>
        <p:spPr/>
        <p:txBody>
          <a:bodyPr/>
          <a:lstStyle/>
          <a:p>
            <a:pPr>
              <a:buFont typeface="Arial" charset="0"/>
              <a:buChar char="•"/>
            </a:pPr>
            <a:r>
              <a:rPr lang="en-US" altLang="en-US" b="1" dirty="0" smtClean="0">
                <a:ea typeface="ＭＳ Ｐゴシック" pitchFamily="34" charset="-128"/>
              </a:rPr>
              <a:t>Movement </a:t>
            </a:r>
            <a:r>
              <a:rPr lang="en-US" altLang="en-US" b="1" dirty="0">
                <a:ea typeface="ＭＳ Ｐゴシック" pitchFamily="34" charset="-128"/>
              </a:rPr>
              <a:t>leads to recovery.  </a:t>
            </a:r>
          </a:p>
          <a:p>
            <a:pPr>
              <a:buFont typeface="Arial" charset="0"/>
              <a:buChar char="•"/>
            </a:pPr>
            <a:r>
              <a:rPr lang="en-US" altLang="en-US" dirty="0">
                <a:ea typeface="ＭＳ Ｐゴシック" pitchFamily="34" charset="-128"/>
              </a:rPr>
              <a:t>Physical Therapy is an integral part of your post-operative care in the hospital and when you return home.</a:t>
            </a:r>
          </a:p>
          <a:p>
            <a:pPr>
              <a:buFont typeface="Arial" charset="0"/>
              <a:buChar char="•"/>
            </a:pPr>
            <a:r>
              <a:rPr lang="en-US" altLang="en-US" dirty="0">
                <a:ea typeface="ＭＳ Ｐゴシック" pitchFamily="34" charset="-128"/>
              </a:rPr>
              <a:t>Early mobilization reduces complications and allows you to  be discharged home more quickly.</a:t>
            </a:r>
          </a:p>
          <a:p>
            <a:pPr>
              <a:buFont typeface="Arial" charset="0"/>
              <a:buChar char="•"/>
            </a:pPr>
            <a:r>
              <a:rPr lang="en-US" altLang="en-US" b="1" dirty="0">
                <a:ea typeface="ＭＳ Ｐゴシック" pitchFamily="34" charset="-128"/>
              </a:rPr>
              <a:t>Your active participation is key!</a:t>
            </a:r>
          </a:p>
          <a:p>
            <a:pPr>
              <a:buFont typeface="Arial" charset="0"/>
              <a:buChar char="•"/>
            </a:pPr>
            <a:r>
              <a:rPr lang="en-US" altLang="en-US" dirty="0">
                <a:ea typeface="ＭＳ Ｐゴシック" pitchFamily="34" charset="-128"/>
              </a:rPr>
              <a:t>Every treatment is focused on your return to normal </a:t>
            </a:r>
            <a:r>
              <a:rPr lang="en-US" altLang="en-US" dirty="0" smtClean="0">
                <a:ea typeface="ＭＳ Ｐゴシック" pitchFamily="34" charset="-128"/>
              </a:rPr>
              <a:t>function, </a:t>
            </a:r>
            <a:r>
              <a:rPr lang="en-US" altLang="en-US" dirty="0">
                <a:ea typeface="ＭＳ Ｐゴシック" pitchFamily="34" charset="-128"/>
              </a:rPr>
              <a:t>so you gain the ability to be as independent as </a:t>
            </a:r>
            <a:r>
              <a:rPr lang="en-US" altLang="en-US" dirty="0" smtClean="0">
                <a:ea typeface="ＭＳ Ｐゴシック" pitchFamily="34" charset="-128"/>
              </a:rPr>
              <a:t>possible and </a:t>
            </a:r>
            <a:r>
              <a:rPr lang="en-US" altLang="en-US" dirty="0">
                <a:ea typeface="ＭＳ Ｐゴシック" pitchFamily="34" charset="-128"/>
              </a:rPr>
              <a:t>return to your home safely. </a:t>
            </a:r>
          </a:p>
          <a:p>
            <a:endParaRPr lang="en-US" dirty="0"/>
          </a:p>
        </p:txBody>
      </p:sp>
      <p:sp>
        <p:nvSpPr>
          <p:cNvPr id="6" name="Title 5"/>
          <p:cNvSpPr>
            <a:spLocks noGrp="1"/>
          </p:cNvSpPr>
          <p:nvPr>
            <p:ph type="title"/>
          </p:nvPr>
        </p:nvSpPr>
        <p:spPr/>
        <p:txBody>
          <a:bodyPr/>
          <a:lstStyle/>
          <a:p>
            <a:r>
              <a:rPr lang="en-US" altLang="en-US" dirty="0">
                <a:solidFill>
                  <a:srgbClr val="E45A1C"/>
                </a:solidFill>
                <a:ea typeface="ＭＳ Ｐゴシック" pitchFamily="34" charset="-128"/>
              </a:rPr>
              <a:t>Physical </a:t>
            </a:r>
            <a:r>
              <a:rPr lang="en-US" altLang="en-US" dirty="0" smtClean="0">
                <a:solidFill>
                  <a:srgbClr val="E45A1C"/>
                </a:solidFill>
                <a:ea typeface="ＭＳ Ｐゴシック" pitchFamily="34" charset="-128"/>
              </a:rPr>
              <a:t>Therapy</a:t>
            </a:r>
            <a:endParaRPr lang="en-US" dirty="0"/>
          </a:p>
        </p:txBody>
      </p:sp>
    </p:spTree>
    <p:extLst>
      <p:ext uri="{BB962C8B-B14F-4D97-AF65-F5344CB8AC3E}">
        <p14:creationId xmlns:p14="http://schemas.microsoft.com/office/powerpoint/2010/main" val="297716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42</a:t>
            </a:fld>
            <a:endParaRPr lang="en-US" dirty="0"/>
          </a:p>
        </p:txBody>
      </p:sp>
      <p:sp>
        <p:nvSpPr>
          <p:cNvPr id="3" name="Content Placeholder 2"/>
          <p:cNvSpPr>
            <a:spLocks noGrp="1"/>
          </p:cNvSpPr>
          <p:nvPr>
            <p:ph sz="quarter" idx="12"/>
          </p:nvPr>
        </p:nvSpPr>
        <p:spPr/>
        <p:txBody>
          <a:bodyPr/>
          <a:lstStyle/>
          <a:p>
            <a:pPr indent="0">
              <a:buNone/>
              <a:defRPr/>
            </a:pPr>
            <a:r>
              <a:rPr lang="en-US" altLang="en-US" dirty="0">
                <a:ea typeface="ＭＳ Ｐゴシック" pitchFamily="34" charset="-128"/>
              </a:rPr>
              <a:t>Day of </a:t>
            </a:r>
            <a:r>
              <a:rPr lang="en-US" altLang="en-US" dirty="0" smtClean="0">
                <a:ea typeface="ＭＳ Ｐゴシック" pitchFamily="34" charset="-128"/>
              </a:rPr>
              <a:t>Surgery</a:t>
            </a:r>
          </a:p>
          <a:p>
            <a:pPr lvl="1">
              <a:buFont typeface="Arial" pitchFamily="34" charset="0"/>
              <a:buChar char="•"/>
              <a:defRPr/>
            </a:pPr>
            <a:r>
              <a:rPr lang="en-US" altLang="en-US" dirty="0" smtClean="0">
                <a:ea typeface="ＭＳ Ｐゴシック" pitchFamily="34" charset="-128"/>
              </a:rPr>
              <a:t>Initial </a:t>
            </a:r>
            <a:r>
              <a:rPr lang="en-US" altLang="en-US" dirty="0">
                <a:ea typeface="ＭＳ Ｐゴシック" pitchFamily="34" charset="-128"/>
              </a:rPr>
              <a:t>Evaluation by the Physical </a:t>
            </a:r>
            <a:r>
              <a:rPr lang="en-US" altLang="en-US" dirty="0" smtClean="0">
                <a:ea typeface="ＭＳ Ｐゴシック" pitchFamily="34" charset="-128"/>
              </a:rPr>
              <a:t>Therapist</a:t>
            </a:r>
          </a:p>
          <a:p>
            <a:pPr lvl="1">
              <a:buFont typeface="Arial" pitchFamily="34" charset="0"/>
              <a:buChar char="•"/>
              <a:defRPr/>
            </a:pPr>
            <a:endParaRPr lang="en-US" altLang="en-US" dirty="0">
              <a:ea typeface="ＭＳ Ｐゴシック" pitchFamily="34" charset="-128"/>
            </a:endParaRPr>
          </a:p>
          <a:p>
            <a:pPr marL="457200" lvl="1" indent="0">
              <a:buNone/>
              <a:defRPr/>
            </a:pPr>
            <a:r>
              <a:rPr lang="en-US" altLang="en-US" dirty="0">
                <a:ea typeface="ＭＳ Ｐゴシック" pitchFamily="34" charset="-128"/>
              </a:rPr>
              <a:t>You will:</a:t>
            </a:r>
          </a:p>
          <a:p>
            <a:pPr lvl="1">
              <a:buFont typeface="Arial" pitchFamily="34" charset="0"/>
              <a:buChar char="•"/>
              <a:defRPr/>
            </a:pPr>
            <a:r>
              <a:rPr lang="en-US" altLang="en-US" dirty="0">
                <a:ea typeface="ＭＳ Ｐゴシック" pitchFamily="34" charset="-128"/>
              </a:rPr>
              <a:t>be assisted to sit with your feet over the bed, referred to as “</a:t>
            </a:r>
            <a:r>
              <a:rPr lang="en-US" altLang="en-US" dirty="0" smtClean="0">
                <a:ea typeface="ＭＳ Ｐゴシック" pitchFamily="34" charset="-128"/>
              </a:rPr>
              <a:t>dangling”</a:t>
            </a:r>
            <a:endParaRPr lang="en-US" altLang="en-US" dirty="0">
              <a:ea typeface="ＭＳ Ｐゴシック" pitchFamily="34" charset="-128"/>
            </a:endParaRPr>
          </a:p>
          <a:p>
            <a:pPr lvl="1">
              <a:buFont typeface="Arial" pitchFamily="34" charset="0"/>
              <a:buChar char="•"/>
              <a:defRPr/>
            </a:pPr>
            <a:r>
              <a:rPr lang="en-US" altLang="en-US" dirty="0">
                <a:ea typeface="ＭＳ Ｐゴシック" pitchFamily="34" charset="-128"/>
              </a:rPr>
              <a:t>stand with the use of a walker and be assisted to a chair if tolerated. You will be instructed on how much weight you can put on your </a:t>
            </a:r>
            <a:r>
              <a:rPr lang="en-US" altLang="en-US" dirty="0" smtClean="0">
                <a:ea typeface="ＭＳ Ｐゴシック" pitchFamily="34" charset="-128"/>
              </a:rPr>
              <a:t>leg</a:t>
            </a:r>
            <a:endParaRPr lang="en-US" altLang="en-US" dirty="0">
              <a:ea typeface="ＭＳ Ｐゴシック" pitchFamily="34" charset="-128"/>
            </a:endParaRPr>
          </a:p>
          <a:p>
            <a:pPr lvl="1">
              <a:buFont typeface="Arial" pitchFamily="34" charset="0"/>
              <a:buChar char="•"/>
              <a:defRPr/>
            </a:pPr>
            <a:r>
              <a:rPr lang="en-US" altLang="en-US" dirty="0">
                <a:ea typeface="ＭＳ Ｐゴシック" pitchFamily="34" charset="-128"/>
              </a:rPr>
              <a:t>be included in your plan of </a:t>
            </a:r>
            <a:r>
              <a:rPr lang="en-US" altLang="en-US" dirty="0" smtClean="0">
                <a:ea typeface="ＭＳ Ｐゴシック" pitchFamily="34" charset="-128"/>
              </a:rPr>
              <a:t>care</a:t>
            </a:r>
            <a:endParaRPr lang="en-US" altLang="en-US" dirty="0">
              <a:ea typeface="ＭＳ Ｐゴシック" pitchFamily="34" charset="-128"/>
            </a:endParaRPr>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Physical Therapy Sessions</a:t>
            </a:r>
            <a:endParaRPr lang="en-US" dirty="0"/>
          </a:p>
        </p:txBody>
      </p:sp>
    </p:spTree>
    <p:extLst>
      <p:ext uri="{BB962C8B-B14F-4D97-AF65-F5344CB8AC3E}">
        <p14:creationId xmlns:p14="http://schemas.microsoft.com/office/powerpoint/2010/main" val="3627863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43</a:t>
            </a:fld>
            <a:endParaRPr lang="en-US" dirty="0"/>
          </a:p>
        </p:txBody>
      </p:sp>
      <p:sp>
        <p:nvSpPr>
          <p:cNvPr id="3" name="Content Placeholder 2"/>
          <p:cNvSpPr>
            <a:spLocks noGrp="1"/>
          </p:cNvSpPr>
          <p:nvPr>
            <p:ph sz="quarter" idx="12"/>
          </p:nvPr>
        </p:nvSpPr>
        <p:spPr/>
        <p:txBody>
          <a:bodyPr/>
          <a:lstStyle/>
          <a:p>
            <a:pPr marL="0" indent="0"/>
            <a:r>
              <a:rPr lang="en-US" altLang="en-US" dirty="0">
                <a:ea typeface="ＭＳ Ｐゴシック" pitchFamily="34" charset="-128"/>
              </a:rPr>
              <a:t>You </a:t>
            </a:r>
            <a:r>
              <a:rPr lang="en-US" altLang="en-US" dirty="0" smtClean="0">
                <a:ea typeface="ＭＳ Ｐゴシック" pitchFamily="34" charset="-128"/>
              </a:rPr>
              <a:t>will : </a:t>
            </a:r>
            <a:endParaRPr lang="en-US" altLang="en-US" dirty="0">
              <a:ea typeface="ＭＳ Ｐゴシック" pitchFamily="34" charset="-128"/>
            </a:endParaRPr>
          </a:p>
          <a:p>
            <a:pPr lvl="1">
              <a:buFont typeface="Arial" charset="0"/>
              <a:buChar char="•"/>
            </a:pPr>
            <a:r>
              <a:rPr lang="en-US" altLang="en-US" dirty="0">
                <a:ea typeface="Lucida Sans Unicode" pitchFamily="34" charset="0"/>
              </a:rPr>
              <a:t>Have </a:t>
            </a:r>
            <a:r>
              <a:rPr lang="en-US" altLang="en-US" dirty="0" smtClean="0">
                <a:ea typeface="Lucida Sans Unicode" pitchFamily="34" charset="0"/>
              </a:rPr>
              <a:t>one to two </a:t>
            </a:r>
            <a:r>
              <a:rPr lang="en-US" altLang="en-US" dirty="0">
                <a:ea typeface="Lucida Sans Unicode" pitchFamily="34" charset="0"/>
              </a:rPr>
              <a:t>sessions each </a:t>
            </a:r>
            <a:r>
              <a:rPr lang="en-US" altLang="en-US" dirty="0" smtClean="0">
                <a:ea typeface="Lucida Sans Unicode" pitchFamily="34" charset="0"/>
              </a:rPr>
              <a:t>day (Depends on time of Discharge)</a:t>
            </a:r>
            <a:endParaRPr lang="en-US" altLang="en-US" dirty="0">
              <a:ea typeface="Lucida Sans Unicode" pitchFamily="34" charset="0"/>
            </a:endParaRPr>
          </a:p>
          <a:p>
            <a:pPr lvl="1">
              <a:buFont typeface="Arial" charset="0"/>
              <a:buChar char="•"/>
            </a:pPr>
            <a:r>
              <a:rPr lang="en-US" altLang="en-US" dirty="0">
                <a:ea typeface="Lucida Sans Unicode" pitchFamily="34" charset="0"/>
              </a:rPr>
              <a:t>Be seen in your room or in </a:t>
            </a:r>
            <a:r>
              <a:rPr lang="en-US" altLang="en-US" dirty="0" smtClean="0">
                <a:ea typeface="Lucida Sans Unicode" pitchFamily="34" charset="0"/>
              </a:rPr>
              <a:t>a designated activity area</a:t>
            </a:r>
            <a:endParaRPr lang="en-US" altLang="en-US" dirty="0">
              <a:ea typeface="Lucida Sans Unicode" pitchFamily="34" charset="0"/>
            </a:endParaRPr>
          </a:p>
          <a:p>
            <a:pPr lvl="1">
              <a:buFont typeface="Arial" charset="0"/>
              <a:buChar char="•"/>
            </a:pPr>
            <a:r>
              <a:rPr lang="en-US" altLang="en-US" dirty="0">
                <a:ea typeface="Lucida Sans Unicode" pitchFamily="34" charset="0"/>
              </a:rPr>
              <a:t>Receive pain medication prior to the treatment</a:t>
            </a:r>
          </a:p>
          <a:p>
            <a:pPr lvl="1">
              <a:buFont typeface="Arial" charset="0"/>
              <a:buChar char="•"/>
            </a:pPr>
            <a:r>
              <a:rPr lang="en-US" altLang="en-US" dirty="0">
                <a:ea typeface="Lucida Sans Unicode" pitchFamily="34" charset="0"/>
              </a:rPr>
              <a:t>Be instructed in your exercise program, which has been created to improve your functional mobility by increasing the range of motion and strength of your legs.</a:t>
            </a:r>
          </a:p>
          <a:p>
            <a:pPr lvl="1">
              <a:buFont typeface="Arial" charset="0"/>
              <a:buChar char="•"/>
            </a:pPr>
            <a:r>
              <a:rPr lang="en-US" altLang="en-US" dirty="0">
                <a:ea typeface="Lucida Sans Unicode" pitchFamily="34" charset="0"/>
              </a:rPr>
              <a:t>Review your precautions </a:t>
            </a:r>
          </a:p>
          <a:p>
            <a:pPr lvl="1">
              <a:buFont typeface="Arial" charset="0"/>
              <a:buChar char="•"/>
            </a:pPr>
            <a:r>
              <a:rPr lang="en-US" altLang="en-US" dirty="0">
                <a:ea typeface="Lucida Sans Unicode" pitchFamily="34" charset="0"/>
              </a:rPr>
              <a:t>Increase your walking distance and activity</a:t>
            </a:r>
          </a:p>
          <a:p>
            <a:pPr lvl="1">
              <a:buFont typeface="Arial" charset="0"/>
              <a:buChar char="•"/>
            </a:pPr>
            <a:r>
              <a:rPr lang="en-US" altLang="en-US" dirty="0">
                <a:ea typeface="Lucida Sans Unicode" pitchFamily="34" charset="0"/>
              </a:rPr>
              <a:t>Learn stairs if needed</a:t>
            </a:r>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Physical Therapy Sessions</a:t>
            </a:r>
            <a:endParaRPr lang="en-US" dirty="0"/>
          </a:p>
        </p:txBody>
      </p:sp>
    </p:spTree>
    <p:extLst>
      <p:ext uri="{BB962C8B-B14F-4D97-AF65-F5344CB8AC3E}">
        <p14:creationId xmlns:p14="http://schemas.microsoft.com/office/powerpoint/2010/main" val="4167158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44</a:t>
            </a:fld>
            <a:endParaRPr lang="en-US" dirty="0"/>
          </a:p>
        </p:txBody>
      </p:sp>
      <p:sp>
        <p:nvSpPr>
          <p:cNvPr id="3" name="Content Placeholder 2"/>
          <p:cNvSpPr>
            <a:spLocks noGrp="1"/>
          </p:cNvSpPr>
          <p:nvPr>
            <p:ph sz="quarter" idx="12"/>
          </p:nvPr>
        </p:nvSpPr>
        <p:spPr/>
        <p:txBody>
          <a:bodyPr/>
          <a:lstStyle/>
          <a:p>
            <a:pPr>
              <a:buFont typeface="Arial" charset="0"/>
              <a:buChar char="•"/>
            </a:pPr>
            <a:r>
              <a:rPr lang="en-US" altLang="en-US" dirty="0">
                <a:ea typeface="ＭＳ Ｐゴシック" pitchFamily="34" charset="-128"/>
              </a:rPr>
              <a:t>You MAY or MAY NOT have hip precautions </a:t>
            </a:r>
          </a:p>
          <a:p>
            <a:pPr>
              <a:buFont typeface="Arial" charset="0"/>
              <a:buChar char="•"/>
            </a:pPr>
            <a:r>
              <a:rPr lang="en-US" altLang="en-US" dirty="0">
                <a:ea typeface="ＭＳ Ｐゴシック" pitchFamily="34" charset="-128"/>
              </a:rPr>
              <a:t>You will be instructed on YOUR specific mobility guidelines by the Physical and Occupational Therapists</a:t>
            </a:r>
          </a:p>
          <a:p>
            <a:pPr>
              <a:buFont typeface="Arial" charset="0"/>
              <a:buChar char="•"/>
            </a:pPr>
            <a:r>
              <a:rPr lang="en-US" altLang="en-US" dirty="0">
                <a:ea typeface="ＭＳ Ｐゴシック" pitchFamily="34" charset="-128"/>
              </a:rPr>
              <a:t>You will be expected to memorize your precautions and demonstrate your ability to apply them to all of your </a:t>
            </a:r>
            <a:r>
              <a:rPr lang="en-US" altLang="en-US" dirty="0" smtClean="0">
                <a:ea typeface="ＭＳ Ｐゴシック" pitchFamily="34" charset="-128"/>
              </a:rPr>
              <a:t>activities.</a:t>
            </a:r>
            <a:endParaRPr lang="en-US" altLang="en-US" dirty="0">
              <a:ea typeface="ＭＳ Ｐゴシック" pitchFamily="34" charset="-128"/>
            </a:endParaRPr>
          </a:p>
          <a:p>
            <a:endParaRPr lang="en-US" dirty="0"/>
          </a:p>
        </p:txBody>
      </p:sp>
      <p:sp>
        <p:nvSpPr>
          <p:cNvPr id="4" name="Title 3"/>
          <p:cNvSpPr>
            <a:spLocks noGrp="1"/>
          </p:cNvSpPr>
          <p:nvPr>
            <p:ph type="title"/>
          </p:nvPr>
        </p:nvSpPr>
        <p:spPr/>
        <p:txBody>
          <a:bodyPr/>
          <a:lstStyle/>
          <a:p>
            <a:r>
              <a:rPr lang="en-US" altLang="en-US" dirty="0">
                <a:solidFill>
                  <a:srgbClr val="D95E00"/>
                </a:solidFill>
                <a:ea typeface="ＭＳ Ｐゴシック" pitchFamily="34" charset="-128"/>
              </a:rPr>
              <a:t>Total Hip Replacement </a:t>
            </a:r>
            <a:r>
              <a:rPr lang="en-US" altLang="en-US" dirty="0" smtClean="0">
                <a:solidFill>
                  <a:srgbClr val="D95E00"/>
                </a:solidFill>
                <a:ea typeface="ＭＳ Ｐゴシック" pitchFamily="34" charset="-128"/>
              </a:rPr>
              <a:t>Precautions</a:t>
            </a:r>
            <a:endParaRPr 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447" y="3751868"/>
            <a:ext cx="2828042" cy="234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06771"/>
            <a:ext cx="2771775" cy="285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6396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45</a:t>
            </a:fld>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Durable Medical Equipment (DME)</a:t>
            </a:r>
            <a:endParaRPr lang="en-US" dirty="0"/>
          </a:p>
        </p:txBody>
      </p:sp>
      <p:pic>
        <p:nvPicPr>
          <p:cNvPr id="5" name="Picture 4" descr="4090DW5.jpg"/>
          <p:cNvPicPr>
            <a:picLocks noChangeAspect="1"/>
          </p:cNvPicPr>
          <p:nvPr/>
        </p:nvPicPr>
        <p:blipFill rotWithShape="1">
          <a:blip r:embed="rId2">
            <a:extLst>
              <a:ext uri="{28A0092B-C50C-407E-A947-70E740481C1C}">
                <a14:useLocalDpi xmlns:a14="http://schemas.microsoft.com/office/drawing/2010/main" val="0"/>
              </a:ext>
            </a:extLst>
          </a:blip>
          <a:srcRect l="6177"/>
          <a:stretch/>
        </p:blipFill>
        <p:spPr bwMode="auto">
          <a:xfrm>
            <a:off x="457201" y="1367336"/>
            <a:ext cx="2758900" cy="36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2"/>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9858" r="12841"/>
          <a:stretch/>
        </p:blipFill>
        <p:spPr>
          <a:xfrm>
            <a:off x="5833372" y="1325747"/>
            <a:ext cx="2851841" cy="3689268"/>
          </a:xfrm>
        </p:spPr>
      </p:pic>
      <p:pic>
        <p:nvPicPr>
          <p:cNvPr id="7" name="Content Placeholder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216101" y="2610471"/>
            <a:ext cx="2522538" cy="1581150"/>
          </a:xfrm>
          <a:prstGeom prst="rect">
            <a:avLst/>
          </a:prstGeom>
        </p:spPr>
      </p:pic>
    </p:spTree>
    <p:extLst>
      <p:ext uri="{BB962C8B-B14F-4D97-AF65-F5344CB8AC3E}">
        <p14:creationId xmlns:p14="http://schemas.microsoft.com/office/powerpoint/2010/main" val="6890241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46</a:t>
            </a:fld>
            <a:endParaRPr lang="en-US" dirty="0"/>
          </a:p>
        </p:txBody>
      </p:sp>
      <p:sp>
        <p:nvSpPr>
          <p:cNvPr id="3" name="Content Placeholder 2"/>
          <p:cNvSpPr>
            <a:spLocks noGrp="1"/>
          </p:cNvSpPr>
          <p:nvPr>
            <p:ph sz="quarter" idx="12"/>
          </p:nvPr>
        </p:nvSpPr>
        <p:spPr/>
        <p:txBody>
          <a:bodyPr>
            <a:normAutofit lnSpcReduction="10000"/>
          </a:bodyPr>
          <a:lstStyle/>
          <a:p>
            <a:pPr indent="0">
              <a:buClr>
                <a:srgbClr val="0070C0"/>
              </a:buClr>
              <a:buSzPct val="45000"/>
              <a:buNone/>
            </a:pPr>
            <a:r>
              <a:rPr lang="en-US" altLang="en-US" dirty="0">
                <a:solidFill>
                  <a:srgbClr val="000000"/>
                </a:solidFill>
              </a:rPr>
              <a:t> </a:t>
            </a:r>
            <a:r>
              <a:rPr lang="en-US" altLang="en-US" dirty="0" smtClean="0">
                <a:solidFill>
                  <a:srgbClr val="000000"/>
                </a:solidFill>
              </a:rPr>
              <a:t>                       </a:t>
            </a:r>
            <a:r>
              <a:rPr lang="en-US" altLang="en-US" dirty="0" smtClean="0">
                <a:solidFill>
                  <a:srgbClr val="FF0000"/>
                </a:solidFill>
              </a:rPr>
              <a:t>Do </a:t>
            </a:r>
            <a:r>
              <a:rPr lang="en-US" altLang="en-US" dirty="0">
                <a:solidFill>
                  <a:srgbClr val="FF0000"/>
                </a:solidFill>
              </a:rPr>
              <a:t>not </a:t>
            </a:r>
            <a:r>
              <a:rPr lang="en-US" altLang="en-US" dirty="0">
                <a:solidFill>
                  <a:srgbClr val="000000"/>
                </a:solidFill>
              </a:rPr>
              <a:t>pivot while </a:t>
            </a:r>
            <a:r>
              <a:rPr lang="en-US" altLang="en-US" dirty="0" smtClean="0">
                <a:solidFill>
                  <a:srgbClr val="000000"/>
                </a:solidFill>
              </a:rPr>
              <a:t>standing.</a:t>
            </a:r>
          </a:p>
          <a:p>
            <a:pPr indent="0">
              <a:buClr>
                <a:srgbClr val="0070C0"/>
              </a:buClr>
              <a:buSzPct val="45000"/>
              <a:buNone/>
            </a:pPr>
            <a:endParaRPr lang="en-US" altLang="en-US" dirty="0">
              <a:solidFill>
                <a:srgbClr val="000000"/>
              </a:solidFill>
            </a:endParaRPr>
          </a:p>
          <a:p>
            <a:pPr>
              <a:buClr>
                <a:srgbClr val="0070C0"/>
              </a:buClr>
              <a:buSzPct val="45000"/>
              <a:buFont typeface="Arial" charset="0"/>
              <a:buChar char="•"/>
            </a:pPr>
            <a:r>
              <a:rPr lang="en-US" altLang="en-US" dirty="0" smtClean="0">
                <a:solidFill>
                  <a:srgbClr val="000000"/>
                </a:solidFill>
              </a:rPr>
              <a:t>                        </a:t>
            </a:r>
            <a:r>
              <a:rPr lang="en-US" altLang="en-US" dirty="0" smtClean="0">
                <a:solidFill>
                  <a:srgbClr val="FF0000"/>
                </a:solidFill>
              </a:rPr>
              <a:t>Do </a:t>
            </a:r>
            <a:r>
              <a:rPr lang="en-US" altLang="en-US" dirty="0">
                <a:solidFill>
                  <a:srgbClr val="FF0000"/>
                </a:solidFill>
              </a:rPr>
              <a:t>not </a:t>
            </a:r>
            <a:r>
              <a:rPr lang="en-US" altLang="en-US" dirty="0">
                <a:solidFill>
                  <a:srgbClr val="000000"/>
                </a:solidFill>
              </a:rPr>
              <a:t>dangle weights on your </a:t>
            </a:r>
            <a:r>
              <a:rPr lang="en-US" altLang="en-US" dirty="0" smtClean="0">
                <a:solidFill>
                  <a:srgbClr val="000000"/>
                </a:solidFill>
              </a:rPr>
              <a:t>leg.</a:t>
            </a:r>
          </a:p>
          <a:p>
            <a:pPr>
              <a:buClr>
                <a:srgbClr val="0070C0"/>
              </a:buClr>
              <a:buSzPct val="45000"/>
              <a:buFont typeface="Arial" charset="0"/>
              <a:buChar char="•"/>
            </a:pPr>
            <a:endParaRPr lang="en-US" altLang="en-US" dirty="0">
              <a:solidFill>
                <a:srgbClr val="000000"/>
              </a:solidFill>
            </a:endParaRPr>
          </a:p>
          <a:p>
            <a:pPr>
              <a:buClr>
                <a:srgbClr val="0070C0"/>
              </a:buClr>
              <a:buSzPct val="45000"/>
              <a:buFont typeface="Arial" charset="0"/>
              <a:buChar char="•"/>
            </a:pPr>
            <a:r>
              <a:rPr lang="en-US" altLang="en-US" dirty="0" smtClean="0">
                <a:solidFill>
                  <a:srgbClr val="000000"/>
                </a:solidFill>
              </a:rPr>
              <a:t>                        </a:t>
            </a:r>
            <a:r>
              <a:rPr lang="en-US" altLang="en-US" dirty="0" smtClean="0">
                <a:solidFill>
                  <a:srgbClr val="FF0000"/>
                </a:solidFill>
              </a:rPr>
              <a:t>Do </a:t>
            </a:r>
            <a:r>
              <a:rPr lang="en-US" altLang="en-US" dirty="0">
                <a:solidFill>
                  <a:srgbClr val="FF0000"/>
                </a:solidFill>
              </a:rPr>
              <a:t>not </a:t>
            </a:r>
            <a:r>
              <a:rPr lang="en-US" altLang="en-US" dirty="0">
                <a:solidFill>
                  <a:srgbClr val="000000"/>
                </a:solidFill>
              </a:rPr>
              <a:t>place pillows under your </a:t>
            </a:r>
            <a:r>
              <a:rPr lang="en-US" altLang="en-US" dirty="0" smtClean="0">
                <a:solidFill>
                  <a:srgbClr val="000000"/>
                </a:solidFill>
              </a:rPr>
              <a:t>knees</a:t>
            </a:r>
          </a:p>
          <a:p>
            <a:pPr>
              <a:buClr>
                <a:srgbClr val="0070C0"/>
              </a:buClr>
              <a:buSzPct val="45000"/>
              <a:buFont typeface="Arial" charset="0"/>
              <a:buChar char="•"/>
            </a:pPr>
            <a:endParaRPr lang="en-US" altLang="en-US" dirty="0">
              <a:solidFill>
                <a:srgbClr val="000000"/>
              </a:solidFill>
            </a:endParaRPr>
          </a:p>
          <a:p>
            <a:pPr>
              <a:buClr>
                <a:srgbClr val="0070C0"/>
              </a:buClr>
              <a:buSzPct val="45000"/>
              <a:buFont typeface="Arial" charset="0"/>
              <a:buChar char="•"/>
            </a:pPr>
            <a:r>
              <a:rPr lang="en-US" altLang="en-US" dirty="0" smtClean="0">
                <a:solidFill>
                  <a:srgbClr val="000000"/>
                </a:solidFill>
              </a:rPr>
              <a:t>Follow </a:t>
            </a:r>
            <a:r>
              <a:rPr lang="en-US" altLang="en-US" dirty="0">
                <a:solidFill>
                  <a:srgbClr val="000000"/>
                </a:solidFill>
              </a:rPr>
              <a:t>proper transferring procedures when </a:t>
            </a:r>
            <a:endParaRPr lang="en-US" altLang="en-US" dirty="0" smtClean="0">
              <a:solidFill>
                <a:srgbClr val="000000"/>
              </a:solidFill>
            </a:endParaRPr>
          </a:p>
          <a:p>
            <a:pPr>
              <a:buClr>
                <a:srgbClr val="0070C0"/>
              </a:buClr>
              <a:buSzPct val="45000"/>
              <a:buFont typeface="Arial" charset="0"/>
              <a:buChar char="•"/>
            </a:pPr>
            <a:r>
              <a:rPr lang="en-US" altLang="en-US" dirty="0" smtClean="0">
                <a:solidFill>
                  <a:srgbClr val="000000"/>
                </a:solidFill>
              </a:rPr>
              <a:t>getting </a:t>
            </a:r>
            <a:r>
              <a:rPr lang="en-US" altLang="en-US" dirty="0">
                <a:solidFill>
                  <a:srgbClr val="000000"/>
                </a:solidFill>
              </a:rPr>
              <a:t>in and out of your </a:t>
            </a:r>
            <a:r>
              <a:rPr lang="en-US" altLang="en-US" dirty="0" smtClean="0">
                <a:solidFill>
                  <a:srgbClr val="000000"/>
                </a:solidFill>
              </a:rPr>
              <a:t>car.</a:t>
            </a:r>
            <a:endParaRPr lang="en-US" altLang="en-US" dirty="0">
              <a:solidFill>
                <a:srgbClr val="000000"/>
              </a:solidFill>
            </a:endParaRPr>
          </a:p>
          <a:p>
            <a:pPr>
              <a:buClr>
                <a:srgbClr val="0070C0"/>
              </a:buClr>
              <a:buSzPct val="45000"/>
              <a:buFont typeface="Arial" charset="0"/>
              <a:buChar char="•"/>
            </a:pPr>
            <a:endParaRPr lang="en-US" altLang="en-US" dirty="0" smtClean="0">
              <a:solidFill>
                <a:srgbClr val="FF0000"/>
              </a:solidFill>
            </a:endParaRPr>
          </a:p>
          <a:p>
            <a:pPr>
              <a:buClr>
                <a:srgbClr val="0070C0"/>
              </a:buClr>
              <a:buSzPct val="45000"/>
              <a:buFont typeface="Arial" charset="0"/>
              <a:buChar char="•"/>
            </a:pPr>
            <a:r>
              <a:rPr lang="en-US" altLang="en-US" dirty="0" smtClean="0">
                <a:solidFill>
                  <a:srgbClr val="FF0000"/>
                </a:solidFill>
              </a:rPr>
              <a:t>Do </a:t>
            </a:r>
            <a:r>
              <a:rPr lang="en-US" altLang="en-US" dirty="0">
                <a:solidFill>
                  <a:srgbClr val="FF0000"/>
                </a:solidFill>
              </a:rPr>
              <a:t>not </a:t>
            </a:r>
            <a:r>
              <a:rPr lang="en-US" altLang="en-US" dirty="0">
                <a:solidFill>
                  <a:srgbClr val="000000"/>
                </a:solidFill>
              </a:rPr>
              <a:t>kneel, squat, or </a:t>
            </a:r>
            <a:r>
              <a:rPr lang="en-US" altLang="en-US" dirty="0" smtClean="0">
                <a:solidFill>
                  <a:srgbClr val="000000"/>
                </a:solidFill>
              </a:rPr>
              <a:t>jump.    </a:t>
            </a:r>
            <a:endParaRPr lang="en-US" altLang="en-US" dirty="0">
              <a:solidFill>
                <a:srgbClr val="000000"/>
              </a:solidFill>
            </a:endParaRPr>
          </a:p>
          <a:p>
            <a:pPr indent="0">
              <a:buNone/>
            </a:pPr>
            <a:endParaRPr lang="en-US" dirty="0"/>
          </a:p>
        </p:txBody>
      </p:sp>
      <p:sp>
        <p:nvSpPr>
          <p:cNvPr id="4" name="Title 3"/>
          <p:cNvSpPr>
            <a:spLocks noGrp="1"/>
          </p:cNvSpPr>
          <p:nvPr>
            <p:ph type="title"/>
          </p:nvPr>
        </p:nvSpPr>
        <p:spPr/>
        <p:txBody>
          <a:bodyPr/>
          <a:lstStyle/>
          <a:p>
            <a:pPr>
              <a:lnSpc>
                <a:spcPct val="100000"/>
              </a:lnSpc>
            </a:pPr>
            <a:r>
              <a:rPr lang="en-US" altLang="en-US" dirty="0">
                <a:solidFill>
                  <a:srgbClr val="D95E00"/>
                </a:solidFill>
              </a:rPr>
              <a:t>Post Operative Knee Precautions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322" y="3933270"/>
            <a:ext cx="2281285" cy="238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23" y="1277450"/>
            <a:ext cx="1718023" cy="265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944566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47</a:t>
            </a:fld>
            <a:endParaRPr lang="en-US" dirty="0"/>
          </a:p>
        </p:txBody>
      </p:sp>
      <p:sp>
        <p:nvSpPr>
          <p:cNvPr id="3" name="Content Placeholder 2"/>
          <p:cNvSpPr>
            <a:spLocks noGrp="1"/>
          </p:cNvSpPr>
          <p:nvPr>
            <p:ph sz="quarter" idx="12"/>
          </p:nvPr>
        </p:nvSpPr>
        <p:spPr>
          <a:xfrm>
            <a:off x="457201" y="1381125"/>
            <a:ext cx="5010345" cy="4719638"/>
          </a:xfrm>
        </p:spPr>
        <p:txBody>
          <a:bodyPr/>
          <a:lstStyle/>
          <a:p>
            <a:pPr>
              <a:buFont typeface="Arial" charset="0"/>
              <a:buChar char="•"/>
            </a:pPr>
            <a:endParaRPr lang="en-US" altLang="en-US" dirty="0" smtClean="0">
              <a:ea typeface="ＭＳ Ｐゴシック" pitchFamily="34" charset="-128"/>
            </a:endParaRPr>
          </a:p>
          <a:p>
            <a:pPr>
              <a:buFont typeface="Arial" charset="0"/>
              <a:buChar char="•"/>
            </a:pPr>
            <a:r>
              <a:rPr lang="en-US" altLang="en-US" dirty="0" smtClean="0">
                <a:ea typeface="ＭＳ Ｐゴシック" pitchFamily="34" charset="-128"/>
              </a:rPr>
              <a:t>Consider </a:t>
            </a:r>
            <a:r>
              <a:rPr lang="en-US" altLang="en-US" dirty="0">
                <a:ea typeface="ＭＳ Ｐゴシック" pitchFamily="34" charset="-128"/>
              </a:rPr>
              <a:t>the vehicle you will travel home </a:t>
            </a:r>
            <a:r>
              <a:rPr lang="en-US" altLang="en-US" dirty="0" smtClean="0">
                <a:ea typeface="ＭＳ Ｐゴシック" pitchFamily="34" charset="-128"/>
              </a:rPr>
              <a:t>in.</a:t>
            </a:r>
            <a:r>
              <a:rPr lang="en-US" altLang="en-US" dirty="0" smtClean="0">
                <a:ea typeface="ＭＳ Ｐゴシック" pitchFamily="34" charset="-128"/>
                <a:sym typeface="Wingdings" pitchFamily="2" charset="2"/>
              </a:rPr>
              <a:t> </a:t>
            </a:r>
            <a:r>
              <a:rPr lang="en-US" altLang="en-US" dirty="0">
                <a:ea typeface="ＭＳ Ｐゴシック" pitchFamily="34" charset="-128"/>
                <a:sym typeface="Wingdings" pitchFamily="2" charset="2"/>
              </a:rPr>
              <a:t>You will be more comfortable getting into a sedan or small SUV</a:t>
            </a:r>
            <a:r>
              <a:rPr lang="en-US" altLang="en-US" dirty="0" smtClean="0">
                <a:ea typeface="ＭＳ Ｐゴシック" pitchFamily="34" charset="-128"/>
                <a:sym typeface="Wingdings" pitchFamily="2" charset="2"/>
              </a:rPr>
              <a:t>.</a:t>
            </a:r>
          </a:p>
          <a:p>
            <a:pPr>
              <a:buFont typeface="Arial" charset="0"/>
              <a:buChar char="•"/>
            </a:pPr>
            <a:endParaRPr lang="en-US" altLang="en-US" dirty="0">
              <a:ea typeface="ＭＳ Ｐゴシック" pitchFamily="34" charset="-128"/>
              <a:sym typeface="Wingdings" pitchFamily="2" charset="2"/>
            </a:endParaRPr>
          </a:p>
          <a:p>
            <a:pPr>
              <a:buFont typeface="Arial" charset="0"/>
              <a:buChar char="•"/>
            </a:pPr>
            <a:r>
              <a:rPr lang="en-US" altLang="en-US" dirty="0">
                <a:ea typeface="ＭＳ Ｐゴシック" pitchFamily="34" charset="-128"/>
                <a:sym typeface="Wingdings" pitchFamily="2" charset="2"/>
              </a:rPr>
              <a:t>We will practice safe transfer techniques and stair training with your Coach or family member prior to discharge.</a:t>
            </a:r>
          </a:p>
          <a:p>
            <a:pPr indent="0">
              <a:buNone/>
            </a:pPr>
            <a:endParaRPr lang="en-US" dirty="0"/>
          </a:p>
        </p:txBody>
      </p:sp>
      <p:sp>
        <p:nvSpPr>
          <p:cNvPr id="4" name="Title 3"/>
          <p:cNvSpPr>
            <a:spLocks noGrp="1"/>
          </p:cNvSpPr>
          <p:nvPr>
            <p:ph type="title"/>
          </p:nvPr>
        </p:nvSpPr>
        <p:spPr/>
        <p:txBody>
          <a:bodyPr/>
          <a:lstStyle/>
          <a:p>
            <a:r>
              <a:rPr lang="en-US" altLang="en-US" dirty="0">
                <a:solidFill>
                  <a:srgbClr val="FF0000"/>
                </a:solidFill>
                <a:ea typeface="ＭＳ Ｐゴシック" pitchFamily="34" charset="-128"/>
              </a:rPr>
              <a:t>Going Home</a:t>
            </a:r>
            <a:endParaRPr lang="en-US"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4469" y="2078660"/>
            <a:ext cx="3054791" cy="356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505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48</a:t>
            </a:fld>
            <a:endParaRPr lang="en-US" dirty="0"/>
          </a:p>
        </p:txBody>
      </p:sp>
      <p:sp>
        <p:nvSpPr>
          <p:cNvPr id="3" name="Content Placeholder 2"/>
          <p:cNvSpPr>
            <a:spLocks noGrp="1"/>
          </p:cNvSpPr>
          <p:nvPr>
            <p:ph sz="quarter" idx="12"/>
          </p:nvPr>
        </p:nvSpPr>
        <p:spPr/>
        <p:txBody>
          <a:bodyPr/>
          <a:lstStyle/>
          <a:p>
            <a:pPr>
              <a:buFont typeface="Arial" charset="0"/>
              <a:buChar char="•"/>
            </a:pPr>
            <a:r>
              <a:rPr lang="en-US" altLang="en-US" b="1" dirty="0">
                <a:ea typeface="ＭＳ Ｐゴシック" pitchFamily="34" charset="-128"/>
              </a:rPr>
              <a:t>Remove all throw rugs </a:t>
            </a:r>
            <a:r>
              <a:rPr lang="en-US" altLang="en-US" dirty="0">
                <a:ea typeface="ＭＳ Ｐゴシック" pitchFamily="34" charset="-128"/>
              </a:rPr>
              <a:t>from kitchen, bathrooms and entryways</a:t>
            </a:r>
          </a:p>
          <a:p>
            <a:pPr>
              <a:buFont typeface="Arial" charset="0"/>
              <a:buChar char="•"/>
            </a:pPr>
            <a:r>
              <a:rPr lang="en-US" altLang="en-US" dirty="0">
                <a:ea typeface="ＭＳ Ｐゴシック" pitchFamily="34" charset="-128"/>
              </a:rPr>
              <a:t>Place commonly used item at waist level in kitchen and bath</a:t>
            </a:r>
          </a:p>
          <a:p>
            <a:pPr>
              <a:buFont typeface="Arial" charset="0"/>
              <a:buChar char="•"/>
            </a:pPr>
            <a:r>
              <a:rPr lang="en-US" altLang="en-US" dirty="0">
                <a:ea typeface="ＭＳ Ｐゴシック" pitchFamily="34" charset="-128"/>
              </a:rPr>
              <a:t>Contain your pet the day of your homecoming </a:t>
            </a:r>
          </a:p>
          <a:p>
            <a:pPr>
              <a:buFont typeface="Arial" charset="0"/>
              <a:buChar char="•"/>
            </a:pPr>
            <a:r>
              <a:rPr lang="en-US" altLang="en-US" dirty="0">
                <a:ea typeface="ＭＳ Ｐゴシック" pitchFamily="34" charset="-128"/>
              </a:rPr>
              <a:t>Use Your Walker until your doctor or therapist  instructs you </a:t>
            </a:r>
            <a:r>
              <a:rPr lang="en-US" altLang="en-US" dirty="0" smtClean="0">
                <a:ea typeface="ＭＳ Ｐゴシック" pitchFamily="34" charset="-128"/>
              </a:rPr>
              <a:t>otherwise </a:t>
            </a:r>
          </a:p>
          <a:p>
            <a:pPr>
              <a:buFont typeface="Arial" charset="0"/>
              <a:buChar char="•"/>
            </a:pPr>
            <a:r>
              <a:rPr lang="en-US" altLang="en-US" dirty="0" smtClean="0">
                <a:ea typeface="ＭＳ Ｐゴシック" pitchFamily="34" charset="-128"/>
              </a:rPr>
              <a:t>Do </a:t>
            </a:r>
            <a:r>
              <a:rPr lang="en-US" altLang="en-US" dirty="0">
                <a:ea typeface="ＭＳ Ｐゴシック" pitchFamily="34" charset="-128"/>
              </a:rPr>
              <a:t>Not Drive until your surgeon approves</a:t>
            </a:r>
          </a:p>
          <a:p>
            <a:pPr>
              <a:buFont typeface="Arial" charset="0"/>
              <a:buChar char="•"/>
            </a:pPr>
            <a:r>
              <a:rPr lang="en-US" altLang="en-US" dirty="0">
                <a:ea typeface="ＭＳ Ｐゴシック" pitchFamily="34" charset="-128"/>
              </a:rPr>
              <a:t>Use your pain medicine as prescribed so you can…</a:t>
            </a:r>
          </a:p>
          <a:p>
            <a:pPr>
              <a:buFont typeface="Arial" charset="0"/>
              <a:buChar char="•"/>
            </a:pPr>
            <a:r>
              <a:rPr lang="en-US" altLang="en-US" dirty="0">
                <a:ea typeface="ＭＳ Ｐゴシック" pitchFamily="34" charset="-128"/>
              </a:rPr>
              <a:t>Move!  Do your Home Exercise Program 2-3x/day.  Ice frequently to reduce pain and </a:t>
            </a:r>
            <a:r>
              <a:rPr lang="en-US" altLang="en-US" dirty="0" smtClean="0">
                <a:ea typeface="ＭＳ Ｐゴシック" pitchFamily="34" charset="-128"/>
              </a:rPr>
              <a:t>swelling</a:t>
            </a:r>
            <a:endParaRPr lang="en-US" altLang="en-US" dirty="0">
              <a:ea typeface="ＭＳ Ｐゴシック" pitchFamily="34" charset="-128"/>
            </a:endParaRPr>
          </a:p>
          <a:p>
            <a:endParaRPr lang="en-US" dirty="0"/>
          </a:p>
        </p:txBody>
      </p:sp>
      <p:sp>
        <p:nvSpPr>
          <p:cNvPr id="4" name="Title 3"/>
          <p:cNvSpPr>
            <a:spLocks noGrp="1"/>
          </p:cNvSpPr>
          <p:nvPr>
            <p:ph type="title"/>
          </p:nvPr>
        </p:nvSpPr>
        <p:spPr/>
        <p:txBody>
          <a:bodyPr/>
          <a:lstStyle/>
          <a:p>
            <a:r>
              <a:rPr lang="en-US" altLang="en-US" dirty="0" smtClean="0">
                <a:solidFill>
                  <a:srgbClr val="E45A1C"/>
                </a:solidFill>
                <a:ea typeface="ＭＳ Ｐゴシック" pitchFamily="34" charset="-128"/>
              </a:rPr>
              <a:t>For your Safety </a:t>
            </a:r>
            <a:endParaRPr lang="en-US" dirty="0"/>
          </a:p>
        </p:txBody>
      </p:sp>
    </p:spTree>
    <p:extLst>
      <p:ext uri="{BB962C8B-B14F-4D97-AF65-F5344CB8AC3E}">
        <p14:creationId xmlns:p14="http://schemas.microsoft.com/office/powerpoint/2010/main" val="9256305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5BD36294-2849-48A8-8531-5354CF3095D2}" type="slidenum">
              <a:rPr lang="en-US" smtClean="0"/>
              <a:pPr/>
              <a:t>49</a:t>
            </a:fld>
            <a:endParaRPr lang="en-US" dirty="0"/>
          </a:p>
        </p:txBody>
      </p:sp>
      <p:sp>
        <p:nvSpPr>
          <p:cNvPr id="6" name="Title 5"/>
          <p:cNvSpPr>
            <a:spLocks noGrp="1"/>
          </p:cNvSpPr>
          <p:nvPr>
            <p:ph type="ctrTitle"/>
          </p:nvPr>
        </p:nvSpPr>
        <p:spPr>
          <a:xfrm>
            <a:off x="457200" y="4553146"/>
            <a:ext cx="5500540" cy="1213363"/>
          </a:xfrm>
        </p:spPr>
        <p:txBody>
          <a:bodyPr/>
          <a:lstStyle/>
          <a:p>
            <a:r>
              <a:rPr lang="en-US" sz="4800" dirty="0" smtClean="0"/>
              <a:t>STEPS Coach Program</a:t>
            </a:r>
            <a:endParaRPr lang="en-CA" sz="4800" dirty="0"/>
          </a:p>
        </p:txBody>
      </p:sp>
      <p:sp>
        <p:nvSpPr>
          <p:cNvPr id="2" name="Text Placeholder 1"/>
          <p:cNvSpPr>
            <a:spLocks noGrp="1"/>
          </p:cNvSpPr>
          <p:nvPr>
            <p:ph type="body" sz="quarter" idx="10"/>
          </p:nvPr>
        </p:nvSpPr>
        <p:spPr/>
        <p:txBody>
          <a:bodyPr/>
          <a:lstStyle/>
          <a:p>
            <a:endParaRPr lang="en-CA" dirty="0"/>
          </a:p>
        </p:txBody>
      </p:sp>
    </p:spTree>
    <p:extLst>
      <p:ext uri="{BB962C8B-B14F-4D97-AF65-F5344CB8AC3E}">
        <p14:creationId xmlns:p14="http://schemas.microsoft.com/office/powerpoint/2010/main" val="2463928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5</a:t>
            </a:fld>
            <a:endParaRPr lang="en-US" dirty="0"/>
          </a:p>
        </p:txBody>
      </p:sp>
      <p:sp>
        <p:nvSpPr>
          <p:cNvPr id="3" name="Content Placeholder 2"/>
          <p:cNvSpPr>
            <a:spLocks noGrp="1"/>
          </p:cNvSpPr>
          <p:nvPr>
            <p:ph sz="quarter" idx="12"/>
          </p:nvPr>
        </p:nvSpPr>
        <p:spPr>
          <a:noFill/>
        </p:spPr>
        <p:txBody>
          <a:bodyPr>
            <a:normAutofit lnSpcReduction="10000"/>
          </a:bodyPr>
          <a:lstStyle/>
          <a:p>
            <a:r>
              <a:rPr lang="en-US" dirty="0" smtClean="0"/>
              <a:t>What is your personal goal for your replacement?</a:t>
            </a:r>
          </a:p>
          <a:p>
            <a:r>
              <a:rPr lang="en-US" dirty="0" smtClean="0"/>
              <a:t>Ex: Walking, golf, dancing?</a:t>
            </a:r>
          </a:p>
          <a:p>
            <a:r>
              <a:rPr lang="en-US" dirty="0" smtClean="0"/>
              <a:t>We want to include your goal throughout each phase of </a:t>
            </a:r>
            <a:r>
              <a:rPr lang="en-US" smtClean="0"/>
              <a:t>your care.</a:t>
            </a:r>
            <a:endParaRPr lang="en-US" dirty="0" smtClean="0"/>
          </a:p>
          <a:p>
            <a:r>
              <a:rPr lang="en-US" dirty="0" smtClean="0">
                <a:solidFill>
                  <a:schemeClr val="tx2"/>
                </a:solidFill>
              </a:rPr>
              <a:t>You will be asked this question from: </a:t>
            </a:r>
          </a:p>
          <a:p>
            <a:pPr lvl="1"/>
            <a:r>
              <a:rPr lang="en-US" dirty="0" smtClean="0"/>
              <a:t>Orthopedic Surgeon</a:t>
            </a:r>
          </a:p>
          <a:p>
            <a:pPr lvl="1"/>
            <a:r>
              <a:rPr lang="en-US" dirty="0" smtClean="0"/>
              <a:t>Pre- Admit Nurse</a:t>
            </a:r>
          </a:p>
          <a:p>
            <a:pPr lvl="1"/>
            <a:r>
              <a:rPr lang="en-US" dirty="0" smtClean="0"/>
              <a:t>6</a:t>
            </a:r>
            <a:r>
              <a:rPr lang="en-US" baseline="30000" dirty="0" smtClean="0"/>
              <a:t>th</a:t>
            </a:r>
            <a:r>
              <a:rPr lang="en-US" dirty="0" smtClean="0"/>
              <a:t> Floor Nurse</a:t>
            </a:r>
          </a:p>
          <a:p>
            <a:pPr lvl="1"/>
            <a:r>
              <a:rPr lang="en-US" dirty="0" smtClean="0"/>
              <a:t>Occupational Therapy/ Physical Therapy</a:t>
            </a:r>
          </a:p>
          <a:p>
            <a:pPr lvl="1"/>
            <a:endParaRPr lang="en-US" dirty="0"/>
          </a:p>
          <a:p>
            <a:endParaRPr lang="en-US" dirty="0"/>
          </a:p>
        </p:txBody>
      </p:sp>
      <p:sp>
        <p:nvSpPr>
          <p:cNvPr id="4" name="Title 3"/>
          <p:cNvSpPr>
            <a:spLocks noGrp="1"/>
          </p:cNvSpPr>
          <p:nvPr>
            <p:ph type="title"/>
          </p:nvPr>
        </p:nvSpPr>
        <p:spPr/>
        <p:txBody>
          <a:bodyPr/>
          <a:lstStyle/>
          <a:p>
            <a:pPr algn="ctr"/>
            <a:r>
              <a:rPr lang="en-US" dirty="0" smtClean="0"/>
              <a:t>What is Your Goal?</a:t>
            </a:r>
            <a:endParaRPr lang="en-US" dirty="0"/>
          </a:p>
        </p:txBody>
      </p:sp>
      <p:sp>
        <p:nvSpPr>
          <p:cNvPr id="6" name="Rectangle 5"/>
          <p:cNvSpPr/>
          <p:nvPr/>
        </p:nvSpPr>
        <p:spPr>
          <a:xfrm>
            <a:off x="4659313" y="1374775"/>
            <a:ext cx="4025900" cy="4725988"/>
          </a:xfrm>
          <a:prstGeom prst="rect">
            <a:avLst/>
          </a:prstGeom>
        </p:spPr>
        <p:txBody>
          <a:bodyPr/>
          <a:lstStyle/>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572" y="4728300"/>
            <a:ext cx="2055347" cy="137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mbigbee\AppData\Local\Microsoft\Windows\INetCache\IE\X4F0IHFR\bride-and-father-dancing-at-the-end-reserve-harbor-yacht-club-600x4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171" y="1381125"/>
            <a:ext cx="2001915" cy="1334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Grp="1" noChangeAspect="1" noChangeArrowheads="1"/>
          </p:cNvPicPr>
          <p:nvPr>
            <p:ph sz="quarter" idx="13"/>
          </p:nvPr>
        </p:nvPicPr>
        <p:blipFill>
          <a:blip r:embed="rId4" cstate="print">
            <a:extLst>
              <a:ext uri="{28A0092B-C50C-407E-A947-70E740481C1C}">
                <a14:useLocalDpi xmlns:a14="http://schemas.microsoft.com/office/drawing/2010/main" val="0"/>
              </a:ext>
            </a:extLst>
          </a:blip>
          <a:srcRect/>
          <a:stretch>
            <a:fillRect/>
          </a:stretch>
        </p:blipFill>
        <p:spPr bwMode="auto">
          <a:xfrm>
            <a:off x="4483100" y="2917715"/>
            <a:ext cx="2299029" cy="171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272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50</a:t>
            </a:fld>
            <a:endParaRPr lang="en-US" dirty="0"/>
          </a:p>
        </p:txBody>
      </p:sp>
      <p:sp>
        <p:nvSpPr>
          <p:cNvPr id="3" name="Content Placeholder 2"/>
          <p:cNvSpPr>
            <a:spLocks noGrp="1"/>
          </p:cNvSpPr>
          <p:nvPr>
            <p:ph sz="quarter" idx="12"/>
          </p:nvPr>
        </p:nvSpPr>
        <p:spPr/>
        <p:txBody>
          <a:bodyPr/>
          <a:lstStyle/>
          <a:p>
            <a:pPr indent="0">
              <a:buNone/>
            </a:pPr>
            <a:endParaRPr lang="en-US" dirty="0"/>
          </a:p>
        </p:txBody>
      </p:sp>
      <p:sp>
        <p:nvSpPr>
          <p:cNvPr id="4" name="Title 3"/>
          <p:cNvSpPr>
            <a:spLocks noGrp="1"/>
          </p:cNvSpPr>
          <p:nvPr>
            <p:ph type="title"/>
          </p:nvPr>
        </p:nvSpPr>
        <p:spPr/>
        <p:txBody>
          <a:bodyPr/>
          <a:lstStyle/>
          <a:p>
            <a:r>
              <a:rPr lang="en-US" dirty="0" smtClean="0"/>
              <a:t>STEPS Coach Program</a:t>
            </a:r>
            <a:endParaRPr lang="en-US" dirty="0"/>
          </a:p>
        </p:txBody>
      </p:sp>
      <p:sp>
        <p:nvSpPr>
          <p:cNvPr id="5" name="Rectangle 4"/>
          <p:cNvSpPr/>
          <p:nvPr/>
        </p:nvSpPr>
        <p:spPr>
          <a:xfrm>
            <a:off x="612743" y="1859340"/>
            <a:ext cx="7814820" cy="3785652"/>
          </a:xfrm>
          <a:prstGeom prst="rect">
            <a:avLst/>
          </a:prstGeom>
        </p:spPr>
        <p:txBody>
          <a:bodyPr wrap="square">
            <a:spAutoFit/>
          </a:bodyPr>
          <a:lstStyle/>
          <a:p>
            <a:pPr>
              <a:buFont typeface="Arial" panose="020B0604020202020204" pitchFamily="34" charset="0"/>
              <a:buChar char="•"/>
              <a:defRPr/>
            </a:pPr>
            <a:r>
              <a:rPr lang="en-US" sz="2400" dirty="0" smtClean="0"/>
              <a:t> Designed </a:t>
            </a:r>
            <a:r>
              <a:rPr lang="en-US" sz="2400" dirty="0"/>
              <a:t>to allow patients increased walking, not a replacement for P.T. or nursing care.</a:t>
            </a:r>
          </a:p>
          <a:p>
            <a:pPr>
              <a:buFont typeface="Arial" panose="020B0604020202020204" pitchFamily="34" charset="0"/>
              <a:buChar char="•"/>
              <a:defRPr/>
            </a:pPr>
            <a:r>
              <a:rPr lang="en-US" sz="2400" dirty="0" smtClean="0"/>
              <a:t>STEPS Coach is </a:t>
            </a:r>
            <a:r>
              <a:rPr lang="en-US" sz="2400" dirty="0"/>
              <a:t>a loved one who will be present in the hospital before, during and after surgery. </a:t>
            </a:r>
            <a:endParaRPr lang="en-US" sz="2400" dirty="0" smtClean="0"/>
          </a:p>
          <a:p>
            <a:pPr>
              <a:defRPr/>
            </a:pPr>
            <a:endParaRPr lang="en-US" sz="2400" dirty="0"/>
          </a:p>
          <a:p>
            <a:pPr>
              <a:buFont typeface="Arial" panose="020B0604020202020204" pitchFamily="34" charset="0"/>
              <a:buChar char="•"/>
              <a:defRPr/>
            </a:pPr>
            <a:r>
              <a:rPr lang="en-US" sz="2400" dirty="0"/>
              <a:t>To be </a:t>
            </a:r>
            <a:r>
              <a:rPr lang="en-US" sz="2400" dirty="0" smtClean="0"/>
              <a:t>a STEPS Coach, </a:t>
            </a:r>
            <a:r>
              <a:rPr lang="en-US" sz="2400" dirty="0"/>
              <a:t>you MUST:</a:t>
            </a:r>
          </a:p>
          <a:p>
            <a:pPr marL="457200" indent="-457200">
              <a:buFont typeface="+mj-lt"/>
              <a:buAutoNum type="arabicPeriod"/>
              <a:defRPr/>
            </a:pPr>
            <a:r>
              <a:rPr lang="en-US" sz="2400" dirty="0"/>
              <a:t>Attend this class</a:t>
            </a:r>
          </a:p>
          <a:p>
            <a:pPr marL="457200" indent="-457200">
              <a:buFont typeface="+mj-lt"/>
              <a:buAutoNum type="arabicPeriod"/>
              <a:defRPr/>
            </a:pPr>
            <a:r>
              <a:rPr lang="en-US" sz="2400" dirty="0"/>
              <a:t>Be present for the Initial Physical Therapy visit</a:t>
            </a:r>
          </a:p>
          <a:p>
            <a:pPr marL="457200" indent="-457200">
              <a:buFont typeface="+mj-lt"/>
              <a:buAutoNum type="arabicPeriod"/>
              <a:defRPr/>
            </a:pPr>
            <a:r>
              <a:rPr lang="en-US" sz="2400" dirty="0"/>
              <a:t>Be present for subsequent treatment </a:t>
            </a:r>
          </a:p>
          <a:p>
            <a:pPr>
              <a:defRPr/>
            </a:pPr>
            <a:r>
              <a:rPr lang="en-US" sz="2400" dirty="0"/>
              <a:t>       for your </a:t>
            </a:r>
            <a:r>
              <a:rPr lang="en-US" sz="2400" dirty="0" smtClean="0"/>
              <a:t>Training</a:t>
            </a:r>
            <a:endParaRPr lang="en-US" sz="2400" dirty="0"/>
          </a:p>
        </p:txBody>
      </p:sp>
    </p:spTree>
    <p:extLst>
      <p:ext uri="{BB962C8B-B14F-4D97-AF65-F5344CB8AC3E}">
        <p14:creationId xmlns:p14="http://schemas.microsoft.com/office/powerpoint/2010/main" val="6352776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51</a:t>
            </a:fld>
            <a:endParaRPr lang="en-US" dirty="0"/>
          </a:p>
        </p:txBody>
      </p:sp>
      <p:sp>
        <p:nvSpPr>
          <p:cNvPr id="3" name="Content Placeholder 2"/>
          <p:cNvSpPr>
            <a:spLocks noGrp="1"/>
          </p:cNvSpPr>
          <p:nvPr>
            <p:ph sz="quarter" idx="12"/>
          </p:nvPr>
        </p:nvSpPr>
        <p:spPr/>
        <p:txBody>
          <a:bodyPr/>
          <a:lstStyle/>
          <a:p>
            <a:pPr>
              <a:buFont typeface="Arial" charset="0"/>
              <a:buChar char="•"/>
            </a:pPr>
            <a:r>
              <a:rPr lang="en-US" altLang="en-US" dirty="0">
                <a:ea typeface="ＭＳ Ｐゴシック" pitchFamily="34" charset="-128"/>
              </a:rPr>
              <a:t>The following exercises are important to perform before and after surgery.  It is important to be as strong as possible before surgery to help in your recovery. </a:t>
            </a:r>
          </a:p>
          <a:p>
            <a:pPr>
              <a:buFont typeface="Arial" charset="0"/>
              <a:buChar char="•"/>
            </a:pPr>
            <a:r>
              <a:rPr lang="en-US" altLang="en-US" dirty="0">
                <a:ea typeface="ＭＳ Ｐゴシック" pitchFamily="34" charset="-128"/>
              </a:rPr>
              <a:t> These exercises will build strength and range of motion to aid with getting in and out of bed, standing up, and walking.  </a:t>
            </a:r>
          </a:p>
          <a:p>
            <a:pPr>
              <a:buFont typeface="Arial" charset="0"/>
              <a:buChar char="•"/>
            </a:pPr>
            <a:r>
              <a:rPr lang="en-US" altLang="en-US" dirty="0">
                <a:ea typeface="ＭＳ Ｐゴシック" pitchFamily="34" charset="-128"/>
              </a:rPr>
              <a:t>Depending on the type of surgery and your progression, the physical therapist will let you know which exercises will be appropriate for you to perform.  </a:t>
            </a:r>
          </a:p>
          <a:p>
            <a:pPr>
              <a:buFont typeface="Arial" charset="0"/>
              <a:buChar char="•"/>
            </a:pPr>
            <a:r>
              <a:rPr lang="en-US" altLang="en-US" dirty="0">
                <a:ea typeface="ＭＳ Ｐゴシック" pitchFamily="34" charset="-128"/>
              </a:rPr>
              <a:t>Please do not add any other exercises to the routine until instructed to do so.  </a:t>
            </a:r>
          </a:p>
          <a:p>
            <a:endParaRPr lang="en-US" altLang="en-US" dirty="0">
              <a:ea typeface="ＭＳ Ｐゴシック" pitchFamily="34" charset="-128"/>
            </a:endParaRPr>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Home Exercise Program</a:t>
            </a:r>
            <a:endParaRPr lang="en-US" dirty="0"/>
          </a:p>
        </p:txBody>
      </p:sp>
    </p:spTree>
    <p:extLst>
      <p:ext uri="{BB962C8B-B14F-4D97-AF65-F5344CB8AC3E}">
        <p14:creationId xmlns:p14="http://schemas.microsoft.com/office/powerpoint/2010/main" val="3647190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52</a:t>
            </a:fld>
            <a:endParaRPr lang="en-US" dirty="0"/>
          </a:p>
        </p:txBody>
      </p:sp>
      <p:sp>
        <p:nvSpPr>
          <p:cNvPr id="3" name="Content Placeholder 2"/>
          <p:cNvSpPr>
            <a:spLocks noGrp="1"/>
          </p:cNvSpPr>
          <p:nvPr>
            <p:ph sz="quarter" idx="12"/>
          </p:nvPr>
        </p:nvSpPr>
        <p:spPr>
          <a:xfrm>
            <a:off x="457200" y="1998483"/>
            <a:ext cx="4114799" cy="3365369"/>
          </a:xfrm>
        </p:spPr>
        <p:txBody>
          <a:bodyPr>
            <a:normAutofit/>
          </a:bodyPr>
          <a:lstStyle/>
          <a:p>
            <a:pPr indent="0">
              <a:buNone/>
            </a:pPr>
            <a:r>
              <a:rPr lang="en-US" sz="3600" b="1" dirty="0" smtClean="0">
                <a:solidFill>
                  <a:srgbClr val="000000"/>
                </a:solidFill>
                <a:latin typeface="+mj-lt"/>
                <a:ea typeface="Times New Roman"/>
                <a:cs typeface="Times New Roman"/>
              </a:rPr>
              <a:t>Bend </a:t>
            </a:r>
            <a:r>
              <a:rPr lang="en-US" sz="3600" b="1" dirty="0">
                <a:solidFill>
                  <a:srgbClr val="000000"/>
                </a:solidFill>
                <a:latin typeface="+mj-lt"/>
                <a:ea typeface="Times New Roman"/>
                <a:cs typeface="Times New Roman"/>
              </a:rPr>
              <a:t>your foot up and down at your ankle joint as shown. </a:t>
            </a:r>
            <a:endParaRPr lang="en-US" sz="3600" dirty="0">
              <a:latin typeface="+mj-lt"/>
              <a:ea typeface="Calibri"/>
              <a:cs typeface="Times New Roman"/>
            </a:endParaRPr>
          </a:p>
          <a:p>
            <a:endParaRPr lang="en-US" dirty="0">
              <a:latin typeface="+mj-lt"/>
            </a:endParaRPr>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a:t>
            </a:r>
            <a:r>
              <a:rPr lang="en-US" altLang="en-US" dirty="0" smtClean="0">
                <a:solidFill>
                  <a:srgbClr val="E45A1C"/>
                </a:solidFill>
                <a:ea typeface="ＭＳ Ｐゴシック" pitchFamily="34" charset="-128"/>
              </a:rPr>
              <a:t>: </a:t>
            </a:r>
            <a:r>
              <a:rPr lang="en-US" b="1" dirty="0">
                <a:solidFill>
                  <a:srgbClr val="000000"/>
                </a:solidFill>
                <a:ea typeface="Times New Roman"/>
                <a:cs typeface="Times New Roman"/>
              </a:rPr>
              <a:t>Ankle Pumps - AP</a:t>
            </a:r>
            <a:br>
              <a:rPr lang="en-US" b="1" dirty="0">
                <a:solidFill>
                  <a:srgbClr val="000000"/>
                </a:solidFill>
                <a:ea typeface="Times New Roman"/>
                <a:cs typeface="Times New Roman"/>
              </a:rPr>
            </a:br>
            <a:endParaRPr lang="en-US" dirty="0"/>
          </a:p>
        </p:txBody>
      </p:sp>
      <p:pic>
        <p:nvPicPr>
          <p:cNvPr id="5" name="Content Placeholder 6" descr="http://www.hep2go.com/ex_images/000001-001000/image_000554.jpg?pgf=83b957b9ab8d550966bc82b86e4ad72e"/>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883084" y="1998483"/>
            <a:ext cx="3393650" cy="3610466"/>
          </a:xfrm>
          <a:prstGeom prst="rect">
            <a:avLst/>
          </a:prstGeom>
        </p:spPr>
      </p:pic>
    </p:spTree>
    <p:extLst>
      <p:ext uri="{BB962C8B-B14F-4D97-AF65-F5344CB8AC3E}">
        <p14:creationId xmlns:p14="http://schemas.microsoft.com/office/powerpoint/2010/main" val="3619834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53</a:t>
            </a:fld>
            <a:endParaRPr lang="en-US" dirty="0"/>
          </a:p>
        </p:txBody>
      </p:sp>
      <p:sp>
        <p:nvSpPr>
          <p:cNvPr id="3" name="Content Placeholder 2"/>
          <p:cNvSpPr>
            <a:spLocks noGrp="1"/>
          </p:cNvSpPr>
          <p:nvPr>
            <p:ph sz="quarter" idx="12"/>
          </p:nvPr>
        </p:nvSpPr>
        <p:spPr>
          <a:xfrm>
            <a:off x="3723588" y="1234911"/>
            <a:ext cx="5090474" cy="5413096"/>
          </a:xfrm>
        </p:spPr>
        <p:txBody>
          <a:bodyPr>
            <a:noAutofit/>
          </a:bodyPr>
          <a:lstStyle/>
          <a:p>
            <a:r>
              <a:rPr lang="en-US" altLang="en-US" sz="3600" b="1" dirty="0" smtClean="0"/>
              <a:t>While </a:t>
            </a:r>
            <a:r>
              <a:rPr lang="en-US" altLang="en-US" sz="3600" b="1" dirty="0"/>
              <a:t>lying or sitting with a small towel roll under your ankle, tighten your top thigh </a:t>
            </a:r>
            <a:r>
              <a:rPr lang="en-US" altLang="en-US" sz="3600" b="1" dirty="0" smtClean="0"/>
              <a:t>muscle, pressing </a:t>
            </a:r>
            <a:r>
              <a:rPr lang="en-US" altLang="en-US" sz="3600" b="1" dirty="0"/>
              <a:t>the back of your knee downward towards the </a:t>
            </a:r>
            <a:r>
              <a:rPr lang="en-US" altLang="en-US" sz="3600" b="1" dirty="0" smtClean="0"/>
              <a:t>ground.</a:t>
            </a:r>
            <a:endParaRPr lang="en-US" altLang="en-US" sz="3600" dirty="0"/>
          </a:p>
          <a:p>
            <a:endParaRPr lang="en-US" sz="3600"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a:t>
            </a:r>
            <a:r>
              <a:rPr lang="en-US" altLang="en-US" dirty="0" smtClean="0">
                <a:solidFill>
                  <a:srgbClr val="E45A1C"/>
                </a:solidFill>
                <a:ea typeface="ＭＳ Ｐゴシック" pitchFamily="34" charset="-128"/>
              </a:rPr>
              <a:t>: </a:t>
            </a:r>
            <a:r>
              <a:rPr lang="en-US" altLang="en-US" b="1" dirty="0"/>
              <a:t>Quad Set </a:t>
            </a:r>
            <a:r>
              <a:rPr lang="en-US" altLang="en-US" b="1" dirty="0" smtClean="0"/>
              <a:t>(towel </a:t>
            </a:r>
            <a:r>
              <a:rPr lang="en-US" altLang="en-US" b="1" dirty="0"/>
              <a:t>under </a:t>
            </a:r>
            <a:r>
              <a:rPr lang="en-US" altLang="en-US" b="1" dirty="0" smtClean="0"/>
              <a:t>ankle) </a:t>
            </a:r>
            <a:r>
              <a:rPr lang="en-US" altLang="en-US" b="1" dirty="0"/>
              <a:t>- QS</a:t>
            </a:r>
            <a:br>
              <a:rPr lang="en-US" altLang="en-US" b="1" dirty="0"/>
            </a:br>
            <a:endParaRPr lang="en-US" dirty="0"/>
          </a:p>
        </p:txBody>
      </p:sp>
      <p:pic>
        <p:nvPicPr>
          <p:cNvPr id="5" name="Content Placeholder 3" descr="http://www.hep2go.com/ex_images/000001-001000/image_000149.jpg?pgf=c2ae467ece99ab41c2dabae96edbc8e2"/>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57201" y="1866507"/>
            <a:ext cx="3266387" cy="4025246"/>
          </a:xfrm>
          <a:prstGeom prst="rect">
            <a:avLst/>
          </a:prstGeom>
        </p:spPr>
      </p:pic>
    </p:spTree>
    <p:extLst>
      <p:ext uri="{BB962C8B-B14F-4D97-AF65-F5344CB8AC3E}">
        <p14:creationId xmlns:p14="http://schemas.microsoft.com/office/powerpoint/2010/main" val="16108214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54</a:t>
            </a:fld>
            <a:endParaRPr lang="en-US" dirty="0"/>
          </a:p>
        </p:txBody>
      </p:sp>
      <p:sp>
        <p:nvSpPr>
          <p:cNvPr id="3" name="Content Placeholder 2"/>
          <p:cNvSpPr>
            <a:spLocks noGrp="1"/>
          </p:cNvSpPr>
          <p:nvPr>
            <p:ph sz="quarter" idx="12"/>
          </p:nvPr>
        </p:nvSpPr>
        <p:spPr>
          <a:xfrm>
            <a:off x="5505255" y="1381125"/>
            <a:ext cx="3179958" cy="4719638"/>
          </a:xfrm>
        </p:spPr>
        <p:txBody>
          <a:bodyPr>
            <a:normAutofit/>
          </a:bodyPr>
          <a:lstStyle/>
          <a:p>
            <a:pPr indent="0">
              <a:buNone/>
            </a:pPr>
            <a:endParaRPr lang="en-US" altLang="en-US" sz="3600" b="1" dirty="0" smtClean="0"/>
          </a:p>
          <a:p>
            <a:pPr indent="0">
              <a:buNone/>
            </a:pPr>
            <a:r>
              <a:rPr lang="en-US" altLang="en-US" sz="3600" b="1" dirty="0"/>
              <a:t/>
            </a:r>
            <a:br>
              <a:rPr lang="en-US" altLang="en-US" sz="3600" b="1" dirty="0"/>
            </a:br>
            <a:r>
              <a:rPr lang="en-US" altLang="en-US" sz="3600" b="1" dirty="0"/>
              <a:t>Laying on your back squeeze your buttocks together. </a:t>
            </a:r>
            <a:endParaRPr lang="en-US" altLang="en-US" sz="3600" dirty="0"/>
          </a:p>
          <a:p>
            <a:endParaRPr lang="en-US" sz="3600" dirty="0"/>
          </a:p>
        </p:txBody>
      </p:sp>
      <p:sp>
        <p:nvSpPr>
          <p:cNvPr id="4" name="Title 3"/>
          <p:cNvSpPr>
            <a:spLocks noGrp="1"/>
          </p:cNvSpPr>
          <p:nvPr>
            <p:ph type="title"/>
          </p:nvPr>
        </p:nvSpPr>
        <p:spPr/>
        <p:txBody>
          <a:bodyPr/>
          <a:lstStyle/>
          <a:p>
            <a:pPr indent="0"/>
            <a:r>
              <a:rPr lang="en-US" altLang="en-US" dirty="0">
                <a:solidFill>
                  <a:srgbClr val="E45A1C"/>
                </a:solidFill>
                <a:ea typeface="ＭＳ Ｐゴシック" pitchFamily="34" charset="-128"/>
              </a:rPr>
              <a:t>Exercise Program</a:t>
            </a:r>
            <a:r>
              <a:rPr lang="en-US" altLang="en-US" dirty="0" smtClean="0">
                <a:solidFill>
                  <a:srgbClr val="E45A1C"/>
                </a:solidFill>
                <a:ea typeface="ＭＳ Ｐゴシック" pitchFamily="34" charset="-128"/>
              </a:rPr>
              <a:t>: </a:t>
            </a:r>
            <a:r>
              <a:rPr lang="en-US" altLang="en-US" b="1" dirty="0"/>
              <a:t>Glut Set – GS</a:t>
            </a:r>
          </a:p>
        </p:txBody>
      </p:sp>
      <p:pic>
        <p:nvPicPr>
          <p:cNvPr id="5" name="Content Placeholder 3" descr="http://www.hep2go.com/ex_images/010001-011000/image_010954.jpg?pgf=8cbc2e1df2b7ef260da999b649e1a2f9"/>
          <p:cNvPicPr>
            <a:picLocks/>
          </p:cNvPicPr>
          <p:nvPr/>
        </p:nvPicPr>
        <p:blipFill>
          <a:blip r:embed="rId2">
            <a:extLst>
              <a:ext uri="{28A0092B-C50C-407E-A947-70E740481C1C}">
                <a14:useLocalDpi xmlns:a14="http://schemas.microsoft.com/office/drawing/2010/main" val="0"/>
              </a:ext>
            </a:extLst>
          </a:blip>
          <a:srcRect/>
          <a:stretch>
            <a:fillRect/>
          </a:stretch>
        </p:blipFill>
        <p:spPr>
          <a:xfrm>
            <a:off x="824060" y="2309567"/>
            <a:ext cx="4681194" cy="3280528"/>
          </a:xfrm>
          <a:prstGeom prst="rect">
            <a:avLst/>
          </a:prstGeom>
        </p:spPr>
      </p:pic>
    </p:spTree>
    <p:extLst>
      <p:ext uri="{BB962C8B-B14F-4D97-AF65-F5344CB8AC3E}">
        <p14:creationId xmlns:p14="http://schemas.microsoft.com/office/powerpoint/2010/main" val="17149138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55</a:t>
            </a:fld>
            <a:endParaRPr lang="en-US" dirty="0"/>
          </a:p>
        </p:txBody>
      </p:sp>
      <p:sp>
        <p:nvSpPr>
          <p:cNvPr id="3" name="Content Placeholder 2"/>
          <p:cNvSpPr>
            <a:spLocks noGrp="1"/>
          </p:cNvSpPr>
          <p:nvPr>
            <p:ph sz="quarter" idx="12"/>
          </p:nvPr>
        </p:nvSpPr>
        <p:spPr>
          <a:xfrm>
            <a:off x="457201" y="1381125"/>
            <a:ext cx="3700020" cy="4719638"/>
          </a:xfrm>
        </p:spPr>
        <p:txBody>
          <a:bodyPr>
            <a:normAutofit/>
          </a:bodyPr>
          <a:lstStyle/>
          <a:p>
            <a:pPr indent="0">
              <a:buNone/>
            </a:pPr>
            <a:r>
              <a:rPr lang="en-US" altLang="en-US" b="1" dirty="0"/>
              <a:t/>
            </a:r>
            <a:br>
              <a:rPr lang="en-US" altLang="en-US" b="1" dirty="0"/>
            </a:br>
            <a:r>
              <a:rPr lang="en-US" altLang="en-US" b="1" dirty="0"/>
              <a:t>Lying on your back with knees straight, slide the affected heel towards your buttock as you bend your knee. </a:t>
            </a:r>
            <a:br>
              <a:rPr lang="en-US" altLang="en-US" b="1" dirty="0"/>
            </a:br>
            <a:r>
              <a:rPr lang="en-US" altLang="en-US" b="1" dirty="0"/>
              <a:t/>
            </a:r>
            <a:br>
              <a:rPr lang="en-US" altLang="en-US" b="1" dirty="0"/>
            </a:br>
            <a:r>
              <a:rPr lang="en-US" altLang="en-US" b="1" dirty="0"/>
              <a:t>Hold a gentle stretch in this position and then return to original position. </a:t>
            </a:r>
            <a:endParaRPr lang="en-US" altLang="en-US" dirty="0"/>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  </a:t>
            </a:r>
            <a:r>
              <a:rPr lang="en-US" altLang="en-US" b="1" dirty="0"/>
              <a:t>Heel Slides - Supine – HS</a:t>
            </a:r>
            <a:br>
              <a:rPr lang="en-US" altLang="en-US" b="1" dirty="0"/>
            </a:br>
            <a:endParaRPr lang="en-US" dirty="0"/>
          </a:p>
        </p:txBody>
      </p:sp>
      <p:pic>
        <p:nvPicPr>
          <p:cNvPr id="5" name="Content Placeholder 3" descr="http://www.hep2go.com/ex_images/000001-001000/image_000469.jpg?pgf=567efa88373393f706b36e3336ec2e20"/>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690620" y="1381125"/>
            <a:ext cx="3821784" cy="4444640"/>
          </a:xfrm>
          <a:prstGeom prst="rect">
            <a:avLst/>
          </a:prstGeom>
        </p:spPr>
      </p:pic>
    </p:spTree>
    <p:extLst>
      <p:ext uri="{BB962C8B-B14F-4D97-AF65-F5344CB8AC3E}">
        <p14:creationId xmlns:p14="http://schemas.microsoft.com/office/powerpoint/2010/main" val="37227001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56</a:t>
            </a:fld>
            <a:endParaRPr lang="en-US" dirty="0"/>
          </a:p>
        </p:txBody>
      </p:sp>
      <p:sp>
        <p:nvSpPr>
          <p:cNvPr id="3" name="Content Placeholder 2"/>
          <p:cNvSpPr>
            <a:spLocks noGrp="1"/>
          </p:cNvSpPr>
          <p:nvPr>
            <p:ph sz="quarter" idx="12"/>
          </p:nvPr>
        </p:nvSpPr>
        <p:spPr>
          <a:xfrm>
            <a:off x="4826525" y="1381125"/>
            <a:ext cx="3858688" cy="4719638"/>
          </a:xfrm>
        </p:spPr>
        <p:txBody>
          <a:bodyPr/>
          <a:lstStyle/>
          <a:p>
            <a:pPr indent="0">
              <a:buNone/>
            </a:pPr>
            <a:r>
              <a:rPr lang="en-US" altLang="en-US" sz="2800" b="1" dirty="0"/>
              <a:t/>
            </a:r>
            <a:br>
              <a:rPr lang="en-US" altLang="en-US" sz="2800" b="1" dirty="0"/>
            </a:br>
            <a:r>
              <a:rPr lang="en-US" altLang="en-US" sz="2800" b="1" dirty="0"/>
              <a:t>Place a rolled up towel or object (about 6-8 inches in diameter) under your knee. </a:t>
            </a:r>
            <a:endParaRPr lang="en-US" altLang="en-US" sz="2800" b="1" dirty="0" smtClean="0"/>
          </a:p>
          <a:p>
            <a:pPr indent="0">
              <a:buNone/>
            </a:pPr>
            <a:r>
              <a:rPr lang="en-US" altLang="en-US" sz="2800" b="1" dirty="0" smtClean="0"/>
              <a:t>Slowly </a:t>
            </a:r>
            <a:r>
              <a:rPr lang="en-US" altLang="en-US" sz="2800" b="1" dirty="0"/>
              <a:t>straighten your knee as </a:t>
            </a:r>
            <a:r>
              <a:rPr lang="en-US" altLang="en-US" sz="2800" b="1" dirty="0" smtClean="0"/>
              <a:t>you </a:t>
            </a:r>
            <a:r>
              <a:rPr lang="en-US" altLang="en-US" sz="2800" b="1" dirty="0"/>
              <a:t>raise up your foot. </a:t>
            </a:r>
            <a:endParaRPr lang="en-US" altLang="en-US" sz="2800" dirty="0"/>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  </a:t>
            </a:r>
            <a:r>
              <a:rPr lang="en-US" altLang="en-US" b="1" dirty="0"/>
              <a:t>Short Arc Quad - SAQ</a:t>
            </a:r>
            <a:br>
              <a:rPr lang="en-US" altLang="en-US" b="1" dirty="0"/>
            </a:br>
            <a:endParaRPr lang="en-US" dirty="0"/>
          </a:p>
        </p:txBody>
      </p:sp>
      <p:pic>
        <p:nvPicPr>
          <p:cNvPr id="5" name="Content Placeholder 3" descr="http://www.hep2go.com/ex_images/000001-001000/image_000392.jpg?pgf=2ea6943b2ad7d7f204bd35ed8f2e3891"/>
          <p:cNvPicPr>
            <a:picLocks/>
          </p:cNvPicPr>
          <p:nvPr/>
        </p:nvPicPr>
        <p:blipFill>
          <a:blip r:embed="rId2">
            <a:extLst>
              <a:ext uri="{28A0092B-C50C-407E-A947-70E740481C1C}">
                <a14:useLocalDpi xmlns:a14="http://schemas.microsoft.com/office/drawing/2010/main" val="0"/>
              </a:ext>
            </a:extLst>
          </a:blip>
          <a:srcRect/>
          <a:stretch>
            <a:fillRect/>
          </a:stretch>
        </p:blipFill>
        <p:spPr>
          <a:xfrm>
            <a:off x="609600" y="1536570"/>
            <a:ext cx="4113229" cy="4194928"/>
          </a:xfrm>
          <a:prstGeom prst="rect">
            <a:avLst/>
          </a:prstGeom>
        </p:spPr>
      </p:pic>
    </p:spTree>
    <p:extLst>
      <p:ext uri="{BB962C8B-B14F-4D97-AF65-F5344CB8AC3E}">
        <p14:creationId xmlns:p14="http://schemas.microsoft.com/office/powerpoint/2010/main" val="3372526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http://www.hep2go.com/ex_images/000001-001000/image_000157.jpg?pgf=8b01511025f97c5e2a6f6b732ad62076"/>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847653" y="1291472"/>
            <a:ext cx="6023727" cy="4713403"/>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57</a:t>
            </a:fld>
            <a:endParaRPr lang="en-US" dirty="0"/>
          </a:p>
        </p:txBody>
      </p:sp>
      <p:sp>
        <p:nvSpPr>
          <p:cNvPr id="3" name="Content Placeholder 2"/>
          <p:cNvSpPr>
            <a:spLocks noGrp="1"/>
          </p:cNvSpPr>
          <p:nvPr>
            <p:ph sz="quarter" idx="12"/>
          </p:nvPr>
        </p:nvSpPr>
        <p:spPr/>
        <p:txBody>
          <a:bodyPr/>
          <a:lstStyle/>
          <a:p>
            <a:pPr indent="0">
              <a:buNone/>
            </a:pPr>
            <a:r>
              <a:rPr lang="en-US" altLang="en-US" b="1" dirty="0"/>
              <a:t/>
            </a:r>
            <a:br>
              <a:rPr lang="en-US" altLang="en-US" b="1" dirty="0"/>
            </a:br>
            <a:r>
              <a:rPr lang="en-US" altLang="en-US" sz="2800" b="1" dirty="0"/>
              <a:t>While lying or sitting, </a:t>
            </a:r>
            <a:r>
              <a:rPr lang="en-US" altLang="en-US" sz="2800" b="1" dirty="0" smtClean="0"/>
              <a:t>raise </a:t>
            </a:r>
            <a:r>
              <a:rPr lang="en-US" altLang="en-US" sz="2800" b="1" dirty="0"/>
              <a:t>up your leg with a straight knee</a:t>
            </a:r>
            <a:r>
              <a:rPr lang="en-US" altLang="en-US" sz="2800" b="1" dirty="0" smtClean="0"/>
              <a:t>.</a:t>
            </a:r>
          </a:p>
          <a:p>
            <a:pPr indent="0">
              <a:buNone/>
            </a:pPr>
            <a:r>
              <a:rPr lang="en-US" altLang="en-US" sz="2800" b="1" dirty="0" smtClean="0"/>
              <a:t>Keep </a:t>
            </a:r>
            <a:r>
              <a:rPr lang="en-US" altLang="en-US" sz="2800" b="1" dirty="0"/>
              <a:t>the opposite knee bent with the foot planted to the </a:t>
            </a:r>
            <a:r>
              <a:rPr lang="en-US" altLang="en-US" sz="2800" b="1" dirty="0" smtClean="0"/>
              <a:t>ground.</a:t>
            </a:r>
            <a:endParaRPr lang="en-US" altLang="en-US" sz="2800" dirty="0"/>
          </a:p>
        </p:txBody>
      </p:sp>
      <p:sp>
        <p:nvSpPr>
          <p:cNvPr id="4" name="Title 3"/>
          <p:cNvSpPr>
            <a:spLocks noGrp="1"/>
          </p:cNvSpPr>
          <p:nvPr>
            <p:ph type="title"/>
          </p:nvPr>
        </p:nvSpPr>
        <p:spPr/>
        <p:txBody>
          <a:bodyPr/>
          <a:lstStyle/>
          <a:p>
            <a:pPr indent="0"/>
            <a:r>
              <a:rPr lang="en-US" altLang="en-US" dirty="0">
                <a:solidFill>
                  <a:srgbClr val="E45A1C"/>
                </a:solidFill>
                <a:ea typeface="ＭＳ Ｐゴシック" pitchFamily="34" charset="-128"/>
              </a:rPr>
              <a:t>Exercise Program:  </a:t>
            </a:r>
            <a:r>
              <a:rPr lang="en-US" altLang="en-US" b="1" dirty="0"/>
              <a:t>Straight Leg Raise – SLR</a:t>
            </a:r>
          </a:p>
        </p:txBody>
      </p:sp>
    </p:spTree>
    <p:extLst>
      <p:ext uri="{BB962C8B-B14F-4D97-AF65-F5344CB8AC3E}">
        <p14:creationId xmlns:p14="http://schemas.microsoft.com/office/powerpoint/2010/main" val="42008256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http://www.hep2go.com/ex_images/000001-001000/image_000123.jpg?pgf=b70a804cbbcf526b2e7b1ca101a51a04"/>
          <p:cNvPicPr>
            <a:picLocks/>
          </p:cNvPicPr>
          <p:nvPr/>
        </p:nvPicPr>
        <p:blipFill>
          <a:blip r:embed="rId2">
            <a:extLst>
              <a:ext uri="{28A0092B-C50C-407E-A947-70E740481C1C}">
                <a14:useLocalDpi xmlns:a14="http://schemas.microsoft.com/office/drawing/2010/main" val="0"/>
              </a:ext>
            </a:extLst>
          </a:blip>
          <a:srcRect/>
          <a:stretch>
            <a:fillRect/>
          </a:stretch>
        </p:blipFill>
        <p:spPr>
          <a:xfrm>
            <a:off x="3292486" y="1095801"/>
            <a:ext cx="5225576" cy="5222450"/>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58</a:t>
            </a:fld>
            <a:endParaRPr lang="en-US" dirty="0"/>
          </a:p>
        </p:txBody>
      </p:sp>
      <p:sp>
        <p:nvSpPr>
          <p:cNvPr id="3" name="Content Placeholder 2"/>
          <p:cNvSpPr>
            <a:spLocks noGrp="1"/>
          </p:cNvSpPr>
          <p:nvPr>
            <p:ph sz="quarter" idx="12"/>
          </p:nvPr>
        </p:nvSpPr>
        <p:spPr>
          <a:xfrm>
            <a:off x="447775" y="1216058"/>
            <a:ext cx="4435310" cy="4884705"/>
          </a:xfrm>
        </p:spPr>
        <p:txBody>
          <a:bodyPr/>
          <a:lstStyle/>
          <a:p>
            <a:pPr indent="0">
              <a:buNone/>
            </a:pPr>
            <a:r>
              <a:rPr lang="en-US" altLang="en-US" b="1" dirty="0"/>
              <a:t/>
            </a:r>
            <a:br>
              <a:rPr lang="en-US" altLang="en-US" b="1" dirty="0"/>
            </a:br>
            <a:r>
              <a:rPr lang="en-US" altLang="en-US" sz="2800" b="1" dirty="0"/>
              <a:t>While lying on your back, slowly bring your leg out to the side. Keep your knee straight the entire time. </a:t>
            </a:r>
          </a:p>
          <a:p>
            <a:endParaRPr lang="en-US" altLang="en-US" b="1" dirty="0" smtClean="0"/>
          </a:p>
          <a:p>
            <a:endParaRPr lang="en-US" altLang="en-US" b="1" dirty="0" smtClean="0"/>
          </a:p>
          <a:p>
            <a:endParaRPr lang="en-US" altLang="en-US" b="1" dirty="0"/>
          </a:p>
          <a:p>
            <a:pPr indent="0">
              <a:buNone/>
            </a:pPr>
            <a:r>
              <a:rPr lang="en-US" altLang="en-US" b="1" dirty="0" smtClean="0">
                <a:solidFill>
                  <a:srgbClr val="FF0000"/>
                </a:solidFill>
              </a:rPr>
              <a:t>PLEASE NOTE THESE ARE FOR KNEE REPLACEMENT ONLY</a:t>
            </a:r>
            <a:r>
              <a:rPr lang="en-US" altLang="en-US" b="1" dirty="0">
                <a:solidFill>
                  <a:srgbClr val="FF0000"/>
                </a:solidFill>
              </a:rPr>
              <a:t>!</a:t>
            </a:r>
            <a:endParaRPr lang="en-US" altLang="en-US" dirty="0">
              <a:solidFill>
                <a:srgbClr val="FF0000"/>
              </a:solidFill>
            </a:endParaRPr>
          </a:p>
          <a:p>
            <a:endParaRPr lang="en-US"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  </a:t>
            </a:r>
            <a:r>
              <a:rPr lang="en-US" altLang="en-US" b="1" dirty="0"/>
              <a:t>Supine Hip Abduction - SHA</a:t>
            </a:r>
            <a:br>
              <a:rPr lang="en-US" altLang="en-US" b="1" dirty="0"/>
            </a:br>
            <a:endParaRPr lang="en-US" dirty="0"/>
          </a:p>
        </p:txBody>
      </p:sp>
    </p:spTree>
    <p:extLst>
      <p:ext uri="{BB962C8B-B14F-4D97-AF65-F5344CB8AC3E}">
        <p14:creationId xmlns:p14="http://schemas.microsoft.com/office/powerpoint/2010/main" val="2160301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59</a:t>
            </a:fld>
            <a:endParaRPr lang="en-US" dirty="0"/>
          </a:p>
        </p:txBody>
      </p:sp>
      <p:sp>
        <p:nvSpPr>
          <p:cNvPr id="3" name="Content Placeholder 2"/>
          <p:cNvSpPr>
            <a:spLocks noGrp="1"/>
          </p:cNvSpPr>
          <p:nvPr>
            <p:ph sz="quarter" idx="12"/>
          </p:nvPr>
        </p:nvSpPr>
        <p:spPr>
          <a:xfrm>
            <a:off x="5005633" y="1381125"/>
            <a:ext cx="3679580" cy="4719638"/>
          </a:xfrm>
        </p:spPr>
        <p:txBody>
          <a:bodyPr/>
          <a:lstStyle/>
          <a:p>
            <a:pPr indent="0">
              <a:buNone/>
            </a:pPr>
            <a:r>
              <a:rPr lang="en-US" altLang="en-US" b="1" dirty="0"/>
              <a:t/>
            </a:r>
            <a:br>
              <a:rPr lang="en-US" altLang="en-US" b="1" dirty="0"/>
            </a:br>
            <a:r>
              <a:rPr lang="en-US" altLang="en-US" sz="2800" b="1" dirty="0"/>
              <a:t>While seated in a chair, draw up your knee, set it down and then alternate to your other side. </a:t>
            </a:r>
            <a:endParaRPr lang="en-US" altLang="en-US" sz="2800" b="1" dirty="0" smtClean="0"/>
          </a:p>
          <a:p>
            <a:endParaRPr lang="en-US" altLang="en-US" sz="2800" b="1" dirty="0"/>
          </a:p>
          <a:p>
            <a:pPr indent="0">
              <a:buNone/>
            </a:pPr>
            <a:r>
              <a:rPr lang="en-US" altLang="en-US" sz="2800" b="1" dirty="0">
                <a:solidFill>
                  <a:srgbClr val="FF0000"/>
                </a:solidFill>
              </a:rPr>
              <a:t>PLEASE NOTE THESE ARE FOR KNEE REPLACEMENT ONLY!</a:t>
            </a:r>
            <a:endParaRPr lang="en-US" altLang="en-US" sz="2800" dirty="0">
              <a:solidFill>
                <a:srgbClr val="FF0000"/>
              </a:solidFill>
            </a:endParaRPr>
          </a:p>
          <a:p>
            <a:pPr indent="0">
              <a:buNone/>
            </a:pPr>
            <a:endParaRPr lang="en-US" altLang="en-US" sz="2800" b="1"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  </a:t>
            </a:r>
            <a:r>
              <a:rPr lang="en-US" altLang="en-US" b="1" dirty="0"/>
              <a:t>Seated Marching - SM</a:t>
            </a:r>
            <a:br>
              <a:rPr lang="en-US" altLang="en-US" b="1" dirty="0"/>
            </a:br>
            <a:endParaRPr lang="en-US" dirty="0"/>
          </a:p>
        </p:txBody>
      </p:sp>
      <p:pic>
        <p:nvPicPr>
          <p:cNvPr id="5" name="Content Placeholder 3" descr="http://www.hep2go.com/ex_images/000001-001000/image_000152.jpg?pgf=50d4798fbc9b051887ee4b02f8bcaa9d"/>
          <p:cNvPicPr>
            <a:picLocks/>
          </p:cNvPicPr>
          <p:nvPr/>
        </p:nvPicPr>
        <p:blipFill>
          <a:blip r:embed="rId2">
            <a:extLst>
              <a:ext uri="{28A0092B-C50C-407E-A947-70E740481C1C}">
                <a14:useLocalDpi xmlns:a14="http://schemas.microsoft.com/office/drawing/2010/main" val="0"/>
              </a:ext>
            </a:extLst>
          </a:blip>
          <a:srcRect/>
          <a:stretch>
            <a:fillRect/>
          </a:stretch>
        </p:blipFill>
        <p:spPr>
          <a:xfrm>
            <a:off x="895546" y="1611985"/>
            <a:ext cx="3808413" cy="3667076"/>
          </a:xfrm>
          <a:prstGeom prst="rect">
            <a:avLst/>
          </a:prstGeom>
        </p:spPr>
      </p:pic>
    </p:spTree>
    <p:extLst>
      <p:ext uri="{BB962C8B-B14F-4D97-AF65-F5344CB8AC3E}">
        <p14:creationId xmlns:p14="http://schemas.microsoft.com/office/powerpoint/2010/main" val="3772073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5" name="Content Placeholder 4"/>
          <p:cNvSpPr>
            <a:spLocks noGrp="1"/>
          </p:cNvSpPr>
          <p:nvPr>
            <p:ph sz="quarter" idx="12"/>
          </p:nvPr>
        </p:nvSpPr>
        <p:spPr/>
        <p:txBody>
          <a:bodyPr/>
          <a:lstStyle/>
          <a:p>
            <a:pPr>
              <a:spcAft>
                <a:spcPts val="1000"/>
              </a:spcAft>
              <a:buClr>
                <a:srgbClr val="0070C0"/>
              </a:buClr>
              <a:buSzPct val="45000"/>
              <a:buFont typeface="Arial" charset="0"/>
              <a:buChar char="•"/>
            </a:pPr>
            <a:r>
              <a:rPr lang="en-US" altLang="en-US" dirty="0">
                <a:solidFill>
                  <a:srgbClr val="000000"/>
                </a:solidFill>
              </a:rPr>
              <a:t>Your Joint Care Team    			</a:t>
            </a:r>
          </a:p>
          <a:p>
            <a:pPr>
              <a:spcAft>
                <a:spcPts val="1000"/>
              </a:spcAft>
              <a:buClr>
                <a:srgbClr val="0070C0"/>
              </a:buClr>
              <a:buSzPct val="45000"/>
              <a:buFont typeface="Arial" charset="0"/>
              <a:buChar char="•"/>
            </a:pPr>
            <a:r>
              <a:rPr lang="en-US" altLang="en-US" dirty="0">
                <a:solidFill>
                  <a:srgbClr val="000000"/>
                </a:solidFill>
              </a:rPr>
              <a:t>Pre surgery Instructions</a:t>
            </a:r>
          </a:p>
          <a:p>
            <a:pPr>
              <a:spcAft>
                <a:spcPts val="1000"/>
              </a:spcAft>
              <a:buClr>
                <a:srgbClr val="0070C0"/>
              </a:buClr>
              <a:buSzPct val="45000"/>
              <a:buFont typeface="Arial" charset="0"/>
              <a:buChar char="•"/>
            </a:pPr>
            <a:r>
              <a:rPr lang="en-US" altLang="en-US" dirty="0">
                <a:solidFill>
                  <a:srgbClr val="000000"/>
                </a:solidFill>
              </a:rPr>
              <a:t>Day of Surgery</a:t>
            </a:r>
          </a:p>
          <a:p>
            <a:pPr>
              <a:spcAft>
                <a:spcPts val="1000"/>
              </a:spcAft>
              <a:buClr>
                <a:srgbClr val="0070C0"/>
              </a:buClr>
              <a:buSzPct val="45000"/>
              <a:buFont typeface="Arial" charset="0"/>
              <a:buChar char="•"/>
            </a:pPr>
            <a:r>
              <a:rPr lang="en-US" altLang="en-US" dirty="0">
                <a:solidFill>
                  <a:srgbClr val="000000"/>
                </a:solidFill>
              </a:rPr>
              <a:t>Hospital Stay</a:t>
            </a:r>
          </a:p>
          <a:p>
            <a:pPr>
              <a:spcAft>
                <a:spcPts val="1000"/>
              </a:spcAft>
              <a:buClr>
                <a:srgbClr val="0070C0"/>
              </a:buClr>
              <a:buSzPct val="45000"/>
              <a:buFont typeface="Arial" charset="0"/>
              <a:buChar char="•"/>
            </a:pPr>
            <a:r>
              <a:rPr lang="en-US" altLang="en-US" dirty="0">
                <a:solidFill>
                  <a:srgbClr val="000000"/>
                </a:solidFill>
              </a:rPr>
              <a:t>Pain Management</a:t>
            </a:r>
          </a:p>
          <a:p>
            <a:pPr>
              <a:spcAft>
                <a:spcPts val="1000"/>
              </a:spcAft>
              <a:buClr>
                <a:srgbClr val="0070C0"/>
              </a:buClr>
              <a:buSzPct val="45000"/>
              <a:buFont typeface="Arial" charset="0"/>
              <a:buChar char="•"/>
            </a:pPr>
            <a:r>
              <a:rPr lang="en-US" altLang="en-US" dirty="0">
                <a:solidFill>
                  <a:srgbClr val="000000"/>
                </a:solidFill>
              </a:rPr>
              <a:t>Physical Therapy </a:t>
            </a:r>
            <a:r>
              <a:rPr lang="en-US" altLang="en-US" dirty="0" smtClean="0">
                <a:solidFill>
                  <a:srgbClr val="000000"/>
                </a:solidFill>
              </a:rPr>
              <a:t>program</a:t>
            </a:r>
          </a:p>
          <a:p>
            <a:pPr>
              <a:spcAft>
                <a:spcPts val="1000"/>
              </a:spcAft>
              <a:buClr>
                <a:srgbClr val="0070C0"/>
              </a:buClr>
              <a:buSzPct val="45000"/>
              <a:buFont typeface="Arial" charset="0"/>
              <a:buChar char="•"/>
            </a:pPr>
            <a:r>
              <a:rPr lang="en-US" altLang="en-US" dirty="0" smtClean="0">
                <a:solidFill>
                  <a:srgbClr val="000000"/>
                </a:solidFill>
              </a:rPr>
              <a:t>Occupational Therapy</a:t>
            </a:r>
            <a:endParaRPr lang="en-US" altLang="en-US" dirty="0">
              <a:solidFill>
                <a:srgbClr val="000000"/>
              </a:solidFill>
            </a:endParaRPr>
          </a:p>
          <a:p>
            <a:pPr>
              <a:spcAft>
                <a:spcPts val="1000"/>
              </a:spcAft>
              <a:buClr>
                <a:srgbClr val="0070C0"/>
              </a:buClr>
              <a:buSzPct val="45000"/>
              <a:buFont typeface="Arial" charset="0"/>
              <a:buChar char="•"/>
            </a:pPr>
            <a:r>
              <a:rPr lang="en-US" altLang="en-US" dirty="0">
                <a:solidFill>
                  <a:srgbClr val="000000"/>
                </a:solidFill>
              </a:rPr>
              <a:t>Discharge Planning 				</a:t>
            </a:r>
          </a:p>
          <a:p>
            <a:pPr>
              <a:spcAft>
                <a:spcPts val="1000"/>
              </a:spcAft>
              <a:buClr>
                <a:srgbClr val="0070C0"/>
              </a:buClr>
              <a:buSzPct val="45000"/>
              <a:buFont typeface="Arial" charset="0"/>
              <a:buChar char="•"/>
            </a:pPr>
            <a:r>
              <a:rPr lang="en-US" altLang="en-US" dirty="0">
                <a:solidFill>
                  <a:srgbClr val="000000"/>
                </a:solidFill>
              </a:rPr>
              <a:t>Questions</a:t>
            </a:r>
          </a:p>
          <a:p>
            <a:endParaRPr lang="en-US" dirty="0"/>
          </a:p>
        </p:txBody>
      </p:sp>
      <p:sp>
        <p:nvSpPr>
          <p:cNvPr id="4" name="Title 3"/>
          <p:cNvSpPr>
            <a:spLocks noGrp="1"/>
          </p:cNvSpPr>
          <p:nvPr>
            <p:ph type="title"/>
          </p:nvPr>
        </p:nvSpPr>
        <p:spPr/>
        <p:txBody>
          <a:bodyPr/>
          <a:lstStyle/>
          <a:p>
            <a:pPr>
              <a:lnSpc>
                <a:spcPct val="100000"/>
              </a:lnSpc>
            </a:pPr>
            <a:r>
              <a:rPr lang="en-US" altLang="en-US" dirty="0">
                <a:solidFill>
                  <a:srgbClr val="D95E00"/>
                </a:solidFill>
              </a:rPr>
              <a:t>Topics to be Discussed Today</a:t>
            </a:r>
          </a:p>
        </p:txBody>
      </p:sp>
      <p:pic>
        <p:nvPicPr>
          <p:cNvPr id="6" name="Picture 6" descr="HIK07d0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4287" y="3802928"/>
            <a:ext cx="2953585" cy="2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ouple_golf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3999"/>
            <a:ext cx="3577703" cy="24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7872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60</a:t>
            </a:fld>
            <a:endParaRPr lang="en-US" dirty="0"/>
          </a:p>
        </p:txBody>
      </p:sp>
      <p:sp>
        <p:nvSpPr>
          <p:cNvPr id="3" name="Content Placeholder 2"/>
          <p:cNvSpPr>
            <a:spLocks noGrp="1"/>
          </p:cNvSpPr>
          <p:nvPr>
            <p:ph sz="quarter" idx="12"/>
          </p:nvPr>
        </p:nvSpPr>
        <p:spPr>
          <a:xfrm>
            <a:off x="457202" y="1381125"/>
            <a:ext cx="4520152" cy="4719638"/>
          </a:xfrm>
        </p:spPr>
        <p:txBody>
          <a:bodyPr/>
          <a:lstStyle/>
          <a:p>
            <a:pPr indent="0">
              <a:buNone/>
            </a:pPr>
            <a:r>
              <a:rPr lang="en-US" altLang="en-US" b="1" dirty="0"/>
              <a:t/>
            </a:r>
            <a:br>
              <a:rPr lang="en-US" altLang="en-US" b="1" dirty="0"/>
            </a:br>
            <a:r>
              <a:rPr lang="en-US" altLang="en-US" sz="2800" b="1" dirty="0"/>
              <a:t>While in a seated position </a:t>
            </a:r>
            <a:r>
              <a:rPr lang="en-US" altLang="en-US" sz="2800" b="1" dirty="0" smtClean="0"/>
              <a:t>with </a:t>
            </a:r>
            <a:r>
              <a:rPr lang="en-US" altLang="en-US" sz="2800" b="1" dirty="0"/>
              <a:t>foot forward and rested on the floor, slowly slide your foot closer towards you. </a:t>
            </a:r>
            <a:br>
              <a:rPr lang="en-US" altLang="en-US" sz="2800" b="1" dirty="0"/>
            </a:br>
            <a:r>
              <a:rPr lang="en-US" altLang="en-US" sz="2800" b="1" dirty="0"/>
              <a:t/>
            </a:r>
            <a:br>
              <a:rPr lang="en-US" altLang="en-US" sz="2800" b="1" dirty="0"/>
            </a:br>
            <a:r>
              <a:rPr lang="en-US" altLang="en-US" sz="2800" b="1" dirty="0"/>
              <a:t>Hold a gentle stretch and then return foot forward to original position. </a:t>
            </a:r>
            <a:endParaRPr lang="en-US" altLang="en-US" sz="2800" dirty="0"/>
          </a:p>
          <a:p>
            <a:endParaRPr lang="en-US" sz="2800" dirty="0"/>
          </a:p>
        </p:txBody>
      </p:sp>
      <p:sp>
        <p:nvSpPr>
          <p:cNvPr id="4" name="Title 3"/>
          <p:cNvSpPr>
            <a:spLocks noGrp="1"/>
          </p:cNvSpPr>
          <p:nvPr>
            <p:ph type="title"/>
          </p:nvPr>
        </p:nvSpPr>
        <p:spPr/>
        <p:txBody>
          <a:bodyPr/>
          <a:lstStyle/>
          <a:p>
            <a:r>
              <a:rPr lang="en-US" altLang="en-US" dirty="0">
                <a:solidFill>
                  <a:srgbClr val="E45A1C"/>
                </a:solidFill>
                <a:ea typeface="ＭＳ Ｐゴシック" pitchFamily="34" charset="-128"/>
              </a:rPr>
              <a:t>Exercise Program:  </a:t>
            </a:r>
            <a:r>
              <a:rPr lang="en-US" altLang="en-US" b="1" dirty="0"/>
              <a:t>Seated Heel Slides - SHS</a:t>
            </a:r>
          </a:p>
        </p:txBody>
      </p:sp>
      <p:pic>
        <p:nvPicPr>
          <p:cNvPr id="5" name="Content Placeholder 3" descr="http://www.hep2go.com/ex_images/000001-001000/image_000151jpg?pgf=04710516d51f9feb18c9cec5d7c72e02"/>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911366" y="1659119"/>
            <a:ext cx="3968684" cy="4053524"/>
          </a:xfrm>
          <a:prstGeom prst="rect">
            <a:avLst/>
          </a:prstGeom>
        </p:spPr>
      </p:pic>
    </p:spTree>
    <p:extLst>
      <p:ext uri="{BB962C8B-B14F-4D97-AF65-F5344CB8AC3E}">
        <p14:creationId xmlns:p14="http://schemas.microsoft.com/office/powerpoint/2010/main" val="42750058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61</a:t>
            </a:fld>
            <a:endParaRPr lang="en-US" dirty="0"/>
          </a:p>
        </p:txBody>
      </p:sp>
      <p:sp>
        <p:nvSpPr>
          <p:cNvPr id="3" name="Content Placeholder 2"/>
          <p:cNvSpPr>
            <a:spLocks noGrp="1"/>
          </p:cNvSpPr>
          <p:nvPr>
            <p:ph sz="quarter" idx="12"/>
          </p:nvPr>
        </p:nvSpPr>
        <p:spPr>
          <a:xfrm>
            <a:off x="457201" y="1381125"/>
            <a:ext cx="3756580" cy="4719638"/>
          </a:xfrm>
        </p:spPr>
        <p:txBody>
          <a:bodyPr/>
          <a:lstStyle/>
          <a:p>
            <a:pPr indent="0">
              <a:buNone/>
            </a:pPr>
            <a:r>
              <a:rPr lang="en-US" sz="2800" b="1" dirty="0">
                <a:solidFill>
                  <a:srgbClr val="000000"/>
                </a:solidFill>
                <a:latin typeface="+mn-lt"/>
                <a:ea typeface="Times New Roman"/>
                <a:cs typeface="Times New Roman"/>
              </a:rPr>
              <a:t>High </a:t>
            </a:r>
            <a:r>
              <a:rPr lang="en-US" sz="2800" b="1" dirty="0" smtClean="0">
                <a:solidFill>
                  <a:srgbClr val="000000"/>
                </a:solidFill>
                <a:latin typeface="+mn-lt"/>
                <a:ea typeface="Times New Roman"/>
                <a:cs typeface="Times New Roman"/>
              </a:rPr>
              <a:t>Seated</a:t>
            </a:r>
          </a:p>
          <a:p>
            <a:pPr indent="0">
              <a:buNone/>
            </a:pPr>
            <a:r>
              <a:rPr lang="en-US" sz="2800" dirty="0">
                <a:solidFill>
                  <a:srgbClr val="000000"/>
                </a:solidFill>
                <a:latin typeface="+mn-lt"/>
                <a:ea typeface="Times New Roman"/>
                <a:cs typeface="Times New Roman"/>
              </a:rPr>
              <a:t/>
            </a:r>
            <a:br>
              <a:rPr lang="en-US" sz="2800" dirty="0">
                <a:solidFill>
                  <a:srgbClr val="000000"/>
                </a:solidFill>
                <a:latin typeface="+mn-lt"/>
                <a:ea typeface="Times New Roman"/>
                <a:cs typeface="Times New Roman"/>
              </a:rPr>
            </a:br>
            <a:r>
              <a:rPr lang="en-US" sz="2800" b="1" dirty="0">
                <a:solidFill>
                  <a:srgbClr val="000000"/>
                </a:solidFill>
                <a:latin typeface="+mn-lt"/>
                <a:ea typeface="Times New Roman"/>
                <a:cs typeface="Times New Roman"/>
              </a:rPr>
              <a:t>While seated with your knee in a bent position, slowly straighten your knee as you raise your foot upwards as shown. </a:t>
            </a:r>
            <a:endParaRPr lang="en-US" sz="2800" b="1" dirty="0">
              <a:latin typeface="+mn-lt"/>
              <a:ea typeface="Calibri"/>
              <a:cs typeface="Times New Roman"/>
            </a:endParaRPr>
          </a:p>
          <a:p>
            <a:endParaRPr lang="en-US" dirty="0"/>
          </a:p>
        </p:txBody>
      </p:sp>
      <p:sp>
        <p:nvSpPr>
          <p:cNvPr id="4" name="Title 3"/>
          <p:cNvSpPr>
            <a:spLocks noGrp="1"/>
          </p:cNvSpPr>
          <p:nvPr>
            <p:ph type="title"/>
          </p:nvPr>
        </p:nvSpPr>
        <p:spPr/>
        <p:txBody>
          <a:bodyPr/>
          <a:lstStyle/>
          <a:p>
            <a:pPr indent="0"/>
            <a:r>
              <a:rPr lang="en-US" altLang="en-US" dirty="0">
                <a:solidFill>
                  <a:srgbClr val="E45A1C"/>
                </a:solidFill>
                <a:ea typeface="ＭＳ Ｐゴシック" pitchFamily="34" charset="-128"/>
              </a:rPr>
              <a:t>Exercise Program:  </a:t>
            </a:r>
            <a:r>
              <a:rPr lang="en-US" b="1" dirty="0">
                <a:solidFill>
                  <a:srgbClr val="000000"/>
                </a:solidFill>
                <a:latin typeface="Arial"/>
                <a:ea typeface="Times New Roman"/>
                <a:cs typeface="Times New Roman"/>
              </a:rPr>
              <a:t>Long Arc Quad – LAQ</a:t>
            </a:r>
            <a:br>
              <a:rPr lang="en-US" b="1" dirty="0">
                <a:solidFill>
                  <a:srgbClr val="000000"/>
                </a:solidFill>
                <a:latin typeface="Arial"/>
                <a:ea typeface="Times New Roman"/>
                <a:cs typeface="Times New Roman"/>
              </a:rPr>
            </a:br>
            <a:endParaRPr lang="en-US" b="1" dirty="0">
              <a:solidFill>
                <a:srgbClr val="000000"/>
              </a:solidFill>
              <a:latin typeface="Arial"/>
              <a:ea typeface="Times New Roman"/>
              <a:cs typeface="Times New Roman"/>
            </a:endParaRPr>
          </a:p>
        </p:txBody>
      </p:sp>
      <p:pic>
        <p:nvPicPr>
          <p:cNvPr id="5" name="Content Placeholder 3" descr="http://www.hep2go.com/ex_images/007001-008000/image_007501.jpg?pgf=82159e639fedab4ed4543a076df28a52"/>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602812" y="1998481"/>
            <a:ext cx="3745568" cy="3751869"/>
          </a:xfrm>
          <a:prstGeom prst="rect">
            <a:avLst/>
          </a:prstGeom>
        </p:spPr>
      </p:pic>
    </p:spTree>
    <p:extLst>
      <p:ext uri="{BB962C8B-B14F-4D97-AF65-F5344CB8AC3E}">
        <p14:creationId xmlns:p14="http://schemas.microsoft.com/office/powerpoint/2010/main" val="16448268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smtClean="0"/>
              <a:t>Care Coordination</a:t>
            </a:r>
            <a:endParaRPr lang="en-CA" dirty="0"/>
          </a:p>
        </p:txBody>
      </p:sp>
      <p:sp>
        <p:nvSpPr>
          <p:cNvPr id="3" name="Text Placeholder 2"/>
          <p:cNvSpPr>
            <a:spLocks noGrp="1"/>
          </p:cNvSpPr>
          <p:nvPr>
            <p:ph type="body" sz="quarter" idx="10"/>
          </p:nvPr>
        </p:nvSpPr>
        <p:spPr/>
        <p:txBody>
          <a:bodyPr/>
          <a:lstStyle/>
          <a:p>
            <a:endParaRPr lang="en-US" dirty="0"/>
          </a:p>
        </p:txBody>
      </p:sp>
      <p:sp>
        <p:nvSpPr>
          <p:cNvPr id="2" name="Slide Number Placeholder 1"/>
          <p:cNvSpPr>
            <a:spLocks noGrp="1"/>
          </p:cNvSpPr>
          <p:nvPr>
            <p:ph type="sldNum" sz="quarter" idx="4294967295"/>
          </p:nvPr>
        </p:nvSpPr>
        <p:spPr>
          <a:xfrm>
            <a:off x="8807450" y="6318250"/>
            <a:ext cx="336550" cy="330200"/>
          </a:xfrm>
        </p:spPr>
        <p:txBody>
          <a:bodyPr/>
          <a:lstStyle/>
          <a:p>
            <a:fld id="{5BD36294-2849-48A8-8531-5354CF3095D2}" type="slidenum">
              <a:rPr lang="en-US" smtClean="0"/>
              <a:pPr/>
              <a:t>62</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985" y="1229275"/>
            <a:ext cx="3458424" cy="3069125"/>
          </a:xfrm>
          <a:prstGeom prst="rect">
            <a:avLst/>
          </a:prstGeom>
        </p:spPr>
      </p:pic>
    </p:spTree>
    <p:extLst>
      <p:ext uri="{BB962C8B-B14F-4D97-AF65-F5344CB8AC3E}">
        <p14:creationId xmlns:p14="http://schemas.microsoft.com/office/powerpoint/2010/main" val="6135556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BD36294-2849-48A8-8531-5354CF3095D2}" type="slidenum">
              <a:rPr lang="en-US" smtClean="0"/>
              <a:pPr/>
              <a:t>63</a:t>
            </a:fld>
            <a:endParaRPr lang="en-US" dirty="0"/>
          </a:p>
        </p:txBody>
      </p:sp>
      <p:sp>
        <p:nvSpPr>
          <p:cNvPr id="7" name="Content Placeholder 6"/>
          <p:cNvSpPr>
            <a:spLocks noGrp="1"/>
          </p:cNvSpPr>
          <p:nvPr>
            <p:ph sz="quarter" idx="12"/>
          </p:nvPr>
        </p:nvSpPr>
        <p:spPr/>
        <p:txBody>
          <a:bodyPr/>
          <a:lstStyle/>
          <a:p>
            <a:pPr>
              <a:buFont typeface="Arial" charset="0"/>
              <a:buChar char="•"/>
            </a:pPr>
            <a:r>
              <a:rPr lang="en-US" altLang="en-US" dirty="0">
                <a:ea typeface="ＭＳ Ｐゴシック" pitchFamily="34" charset="-128"/>
              </a:rPr>
              <a:t>Coordinate with you, your physician, physical therapist and other clinical </a:t>
            </a:r>
            <a:r>
              <a:rPr lang="en-US" altLang="en-US" dirty="0" smtClean="0">
                <a:ea typeface="ＭＳ Ｐゴシック" pitchFamily="34" charset="-128"/>
              </a:rPr>
              <a:t>staff with recommendations of needs and resources for after discharge.</a:t>
            </a:r>
          </a:p>
          <a:p>
            <a:pPr>
              <a:buFont typeface="Arial" charset="0"/>
              <a:buChar char="•"/>
            </a:pPr>
            <a:r>
              <a:rPr lang="en-US" altLang="en-US" dirty="0" smtClean="0">
                <a:ea typeface="ＭＳ Ｐゴシック" pitchFamily="34" charset="-128"/>
              </a:rPr>
              <a:t>Verify insurance coverage for services needs at discharge, order durable medical equipment as needed, make referrals </a:t>
            </a:r>
            <a:r>
              <a:rPr lang="en-US" altLang="en-US" dirty="0">
                <a:ea typeface="ＭＳ Ｐゴシック" pitchFamily="34" charset="-128"/>
              </a:rPr>
              <a:t>needed post-operatively to assure optimum care in the hospital.</a:t>
            </a:r>
          </a:p>
          <a:p>
            <a:pPr>
              <a:buFont typeface="Arial" charset="0"/>
              <a:buChar char="•"/>
            </a:pPr>
            <a:r>
              <a:rPr lang="en-US" altLang="en-US" dirty="0">
                <a:ea typeface="ＭＳ Ｐゴシック" pitchFamily="34" charset="-128"/>
              </a:rPr>
              <a:t>Assist in establishing any services needed in transferring the patient from the hospital to home.</a:t>
            </a:r>
          </a:p>
          <a:p>
            <a:pPr>
              <a:buFont typeface="Arial" charset="0"/>
              <a:buChar char="•"/>
            </a:pPr>
            <a:r>
              <a:rPr lang="en-US" altLang="en-US" dirty="0">
                <a:ea typeface="ＭＳ Ｐゴシック" pitchFamily="34" charset="-128"/>
              </a:rPr>
              <a:t>Assure proper follow-up of the patient during the post-discharge phase, detect any problems, and treat those problems as necessary.</a:t>
            </a:r>
          </a:p>
          <a:p>
            <a:endParaRPr lang="en-US" dirty="0"/>
          </a:p>
        </p:txBody>
      </p:sp>
      <p:sp>
        <p:nvSpPr>
          <p:cNvPr id="6" name="Title 5"/>
          <p:cNvSpPr>
            <a:spLocks noGrp="1"/>
          </p:cNvSpPr>
          <p:nvPr>
            <p:ph type="title"/>
          </p:nvPr>
        </p:nvSpPr>
        <p:spPr/>
        <p:txBody>
          <a:bodyPr/>
          <a:lstStyle/>
          <a:p>
            <a:r>
              <a:rPr lang="en-US" dirty="0" smtClean="0"/>
              <a:t>Care Coordination Goals</a:t>
            </a:r>
            <a:endParaRPr lang="en-US" dirty="0"/>
          </a:p>
        </p:txBody>
      </p:sp>
    </p:spTree>
    <p:extLst>
      <p:ext uri="{BB962C8B-B14F-4D97-AF65-F5344CB8AC3E}">
        <p14:creationId xmlns:p14="http://schemas.microsoft.com/office/powerpoint/2010/main" val="25164402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64</a:t>
            </a:fld>
            <a:endParaRPr lang="en-US" dirty="0"/>
          </a:p>
        </p:txBody>
      </p:sp>
      <p:sp>
        <p:nvSpPr>
          <p:cNvPr id="3" name="Content Placeholder 2"/>
          <p:cNvSpPr>
            <a:spLocks noGrp="1"/>
          </p:cNvSpPr>
          <p:nvPr>
            <p:ph sz="quarter" idx="12"/>
          </p:nvPr>
        </p:nvSpPr>
        <p:spPr/>
        <p:txBody>
          <a:bodyPr/>
          <a:lstStyle/>
          <a:p>
            <a:pPr marL="0" indent="0">
              <a:buFont typeface="Times New Roman" charset="0"/>
              <a:buNone/>
              <a:defRPr/>
            </a:pPr>
            <a:r>
              <a:rPr lang="en-US" dirty="0" smtClean="0"/>
              <a:t>We want our patients to return to their homes as soon as possible.  </a:t>
            </a:r>
          </a:p>
          <a:p>
            <a:pPr marL="0" indent="0">
              <a:buFont typeface="Times New Roman" charset="0"/>
              <a:buNone/>
              <a:defRPr/>
            </a:pPr>
            <a:r>
              <a:rPr lang="en-US" dirty="0" smtClean="0"/>
              <a:t>Most </a:t>
            </a:r>
            <a:r>
              <a:rPr lang="en-US" dirty="0"/>
              <a:t>patients are healthy and heal much better in their </a:t>
            </a:r>
            <a:r>
              <a:rPr lang="en-US" dirty="0" smtClean="0"/>
              <a:t>own home </a:t>
            </a:r>
            <a:r>
              <a:rPr lang="en-US" dirty="0"/>
              <a:t>environment. </a:t>
            </a:r>
            <a:endParaRPr lang="en-US" dirty="0" smtClean="0"/>
          </a:p>
          <a:p>
            <a:pPr marL="0" indent="0">
              <a:buFont typeface="Times New Roman" charset="0"/>
              <a:buNone/>
              <a:defRPr/>
            </a:pPr>
            <a:r>
              <a:rPr lang="en-US" dirty="0" smtClean="0"/>
              <a:t>Once </a:t>
            </a:r>
            <a:r>
              <a:rPr lang="en-US" dirty="0"/>
              <a:t>you are discharged there are several options available to continue your therapy:</a:t>
            </a:r>
          </a:p>
          <a:p>
            <a:pPr>
              <a:buFont typeface="Arial" charset="0"/>
              <a:buChar char="•"/>
              <a:tabLst>
                <a:tab pos="454025" algn="l"/>
              </a:tabLst>
              <a:defRPr/>
            </a:pPr>
            <a:r>
              <a:rPr lang="en-US" dirty="0" smtClean="0"/>
              <a:t>Home </a:t>
            </a:r>
            <a:r>
              <a:rPr lang="en-US" dirty="0"/>
              <a:t>Health </a:t>
            </a:r>
            <a:r>
              <a:rPr lang="en-US" dirty="0" smtClean="0"/>
              <a:t>Care</a:t>
            </a:r>
          </a:p>
          <a:p>
            <a:pPr>
              <a:buFont typeface="Arial" charset="0"/>
              <a:buChar char="•"/>
              <a:tabLst>
                <a:tab pos="454025" algn="l"/>
              </a:tabLst>
              <a:defRPr/>
            </a:pPr>
            <a:r>
              <a:rPr lang="en-US" dirty="0"/>
              <a:t>Outpatient Physical </a:t>
            </a:r>
            <a:r>
              <a:rPr lang="en-US" dirty="0" smtClean="0"/>
              <a:t>Therapy</a:t>
            </a:r>
          </a:p>
          <a:p>
            <a:pPr>
              <a:buFont typeface="Arial" charset="0"/>
              <a:buChar char="•"/>
              <a:tabLst>
                <a:tab pos="454025" algn="l"/>
              </a:tabLst>
              <a:defRPr/>
            </a:pPr>
            <a:r>
              <a:rPr lang="en-US" dirty="0" smtClean="0"/>
              <a:t>Skilled </a:t>
            </a:r>
            <a:r>
              <a:rPr lang="en-US" dirty="0"/>
              <a:t>Nursing Facility for </a:t>
            </a:r>
            <a:r>
              <a:rPr lang="en-US" dirty="0" smtClean="0"/>
              <a:t>Rehab</a:t>
            </a:r>
            <a:endParaRPr lang="en-US" dirty="0"/>
          </a:p>
          <a:p>
            <a:pPr>
              <a:buFont typeface="Arial" charset="0"/>
              <a:buChar char="•"/>
              <a:tabLst>
                <a:tab pos="454025" algn="l"/>
              </a:tabLst>
              <a:defRPr/>
            </a:pPr>
            <a:endParaRPr lang="en-US" dirty="0"/>
          </a:p>
        </p:txBody>
      </p:sp>
      <p:sp>
        <p:nvSpPr>
          <p:cNvPr id="4" name="Title 3"/>
          <p:cNvSpPr>
            <a:spLocks noGrp="1"/>
          </p:cNvSpPr>
          <p:nvPr>
            <p:ph type="title"/>
          </p:nvPr>
        </p:nvSpPr>
        <p:spPr/>
        <p:txBody>
          <a:bodyPr/>
          <a:lstStyle/>
          <a:p>
            <a:r>
              <a:rPr lang="en-US" dirty="0" smtClean="0">
                <a:solidFill>
                  <a:srgbClr val="D95E00"/>
                </a:solidFill>
                <a:ea typeface="ＭＳ Ｐゴシック" pitchFamily="34" charset="-128"/>
              </a:rPr>
              <a:t>When it’s time for Discharge:</a:t>
            </a:r>
            <a:endParaRPr lang="en-US" dirty="0"/>
          </a:p>
        </p:txBody>
      </p:sp>
    </p:spTree>
    <p:extLst>
      <p:ext uri="{BB962C8B-B14F-4D97-AF65-F5344CB8AC3E}">
        <p14:creationId xmlns:p14="http://schemas.microsoft.com/office/powerpoint/2010/main" val="8403686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65</a:t>
            </a:fld>
            <a:endParaRPr lang="en-US" dirty="0"/>
          </a:p>
        </p:txBody>
      </p:sp>
      <p:sp>
        <p:nvSpPr>
          <p:cNvPr id="5" name="Content Placeholder 4"/>
          <p:cNvSpPr>
            <a:spLocks noGrp="1"/>
          </p:cNvSpPr>
          <p:nvPr>
            <p:ph sz="quarter" idx="12"/>
          </p:nvPr>
        </p:nvSpPr>
        <p:spPr/>
        <p:txBody>
          <a:bodyPr>
            <a:normAutofit fontScale="92500" lnSpcReduction="10000"/>
          </a:bodyPr>
          <a:lstStyle/>
          <a:p>
            <a:pPr marL="0" indent="0">
              <a:buNone/>
            </a:pPr>
            <a:r>
              <a:rPr lang="en-CA" b="1" dirty="0" smtClean="0"/>
              <a:t>Patients heal better and faster in their home environment.</a:t>
            </a:r>
          </a:p>
          <a:p>
            <a:pPr marL="0" indent="0">
              <a:buNone/>
            </a:pPr>
            <a:r>
              <a:rPr lang="en-CA" dirty="0" smtClean="0"/>
              <a:t>Once you are discharged from the hospital and your physician orders Home Health Care. </a:t>
            </a:r>
            <a:r>
              <a:rPr lang="en-CA" b="1" dirty="0" smtClean="0"/>
              <a:t>We will collaborate with you and your Physician </a:t>
            </a:r>
            <a:r>
              <a:rPr lang="en-CA" dirty="0" smtClean="0"/>
              <a:t>to develop a plan of care that is suitable to your needs. The main goal is to assist you in returning to your fullest extend of activities after surgery or a hospital stay. </a:t>
            </a:r>
          </a:p>
          <a:p>
            <a:pPr marL="0" indent="0">
              <a:buNone/>
            </a:pPr>
            <a:r>
              <a:rPr lang="en-CA" dirty="0" smtClean="0"/>
              <a:t>Our Services include: </a:t>
            </a:r>
          </a:p>
          <a:p>
            <a:pPr>
              <a:buFontTx/>
              <a:buChar char="-"/>
            </a:pPr>
            <a:r>
              <a:rPr lang="en-CA" b="1" dirty="0" smtClean="0"/>
              <a:t>Skilled Nursing- </a:t>
            </a:r>
            <a:r>
              <a:rPr lang="en-CA" dirty="0" smtClean="0"/>
              <a:t>Physical Assessments, Wound Care, Medication Education and Monitoring, Infusion Therapy, Catheter and Ostomy Care and Health Education</a:t>
            </a:r>
          </a:p>
          <a:p>
            <a:pPr>
              <a:buFontTx/>
              <a:buChar char="-"/>
            </a:pPr>
            <a:r>
              <a:rPr lang="en-CA" b="1" dirty="0" smtClean="0"/>
              <a:t>Physical Therapy- </a:t>
            </a:r>
            <a:r>
              <a:rPr lang="en-CA" dirty="0" smtClean="0"/>
              <a:t>Mobility and Safety Assessment, Home Exercise Education and Training, Transfer Training and Equipment Management</a:t>
            </a:r>
          </a:p>
          <a:p>
            <a:pPr>
              <a:buFontTx/>
              <a:buChar char="-"/>
            </a:pPr>
            <a:endParaRPr lang="en-CA" dirty="0" smtClean="0"/>
          </a:p>
          <a:p>
            <a:pPr marL="0" indent="0">
              <a:buNone/>
            </a:pPr>
            <a:endParaRPr lang="en-CA" dirty="0" smtClean="0"/>
          </a:p>
        </p:txBody>
      </p:sp>
      <p:sp>
        <p:nvSpPr>
          <p:cNvPr id="4" name="Title 3"/>
          <p:cNvSpPr>
            <a:spLocks noGrp="1"/>
          </p:cNvSpPr>
          <p:nvPr>
            <p:ph type="title"/>
          </p:nvPr>
        </p:nvSpPr>
        <p:spPr/>
        <p:txBody>
          <a:bodyPr/>
          <a:lstStyle/>
          <a:p>
            <a:r>
              <a:rPr lang="en-CA" dirty="0" smtClean="0"/>
              <a:t>Home Health- Mercy Home Health</a:t>
            </a:r>
            <a:endParaRPr lang="en-CA" dirty="0"/>
          </a:p>
        </p:txBody>
      </p:sp>
    </p:spTree>
    <p:extLst>
      <p:ext uri="{BB962C8B-B14F-4D97-AF65-F5344CB8AC3E}">
        <p14:creationId xmlns:p14="http://schemas.microsoft.com/office/powerpoint/2010/main" val="33719102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66</a:t>
            </a:fld>
            <a:endParaRPr lang="en-US" dirty="0"/>
          </a:p>
        </p:txBody>
      </p:sp>
      <p:sp>
        <p:nvSpPr>
          <p:cNvPr id="3" name="Content Placeholder 2"/>
          <p:cNvSpPr>
            <a:spLocks noGrp="1"/>
          </p:cNvSpPr>
          <p:nvPr>
            <p:ph sz="quarter" idx="12"/>
          </p:nvPr>
        </p:nvSpPr>
        <p:spPr/>
        <p:txBody>
          <a:bodyPr>
            <a:normAutofit fontScale="85000" lnSpcReduction="10000"/>
          </a:bodyPr>
          <a:lstStyle/>
          <a:p>
            <a:r>
              <a:rPr lang="en-US" dirty="0"/>
              <a:t>Occupational Therapy- Independent Living Skills </a:t>
            </a:r>
            <a:r>
              <a:rPr lang="en-US" dirty="0" smtClean="0"/>
              <a:t>Education</a:t>
            </a:r>
            <a:r>
              <a:rPr lang="en-US" dirty="0"/>
              <a:t>, Adaptive Equipment and Energy Conservation </a:t>
            </a:r>
            <a:r>
              <a:rPr lang="en-US" dirty="0" smtClean="0"/>
              <a:t>Skills</a:t>
            </a:r>
          </a:p>
          <a:p>
            <a:r>
              <a:rPr lang="en-US" dirty="0" smtClean="0"/>
              <a:t>Speech Therapy- Cognitive Evaluation and Training, Eating and Swallowing Training, Instructions in Speech and Language Skills, and Assessment of Communication and Comprehension Abilities</a:t>
            </a:r>
            <a:endParaRPr lang="en-US" dirty="0"/>
          </a:p>
          <a:p>
            <a:r>
              <a:rPr lang="en-US" dirty="0"/>
              <a:t>Medical Social Work- Community Resource Referrals and Case </a:t>
            </a:r>
            <a:r>
              <a:rPr lang="en-US" dirty="0" smtClean="0"/>
              <a:t>Management</a:t>
            </a:r>
          </a:p>
          <a:p>
            <a:pPr marL="0" indent="0">
              <a:buNone/>
            </a:pPr>
            <a:endParaRPr lang="en-US" dirty="0" smtClean="0"/>
          </a:p>
          <a:p>
            <a:pPr marL="0" indent="0" algn="ctr">
              <a:buNone/>
            </a:pPr>
            <a:r>
              <a:rPr lang="en-US" b="1" dirty="0" smtClean="0">
                <a:solidFill>
                  <a:schemeClr val="tx2"/>
                </a:solidFill>
              </a:rPr>
              <a:t>Mercy Home Health Team Members are highly skilled, experienced and compassionate and are here to serve you.</a:t>
            </a:r>
          </a:p>
          <a:p>
            <a:pPr marL="0" indent="0">
              <a:buNone/>
            </a:pPr>
            <a:r>
              <a:rPr lang="en-US" dirty="0" smtClean="0"/>
              <a:t>For more information please call : 209-564-4320</a:t>
            </a:r>
          </a:p>
          <a:p>
            <a:pPr marL="0" indent="0">
              <a:buNone/>
            </a:pPr>
            <a:r>
              <a:rPr lang="en-US" dirty="0" smtClean="0"/>
              <a:t>Visit our Website at: Dignityhealth.org/Merced/HomeHealth</a:t>
            </a:r>
          </a:p>
          <a:p>
            <a:pPr marL="0" indent="0">
              <a:buNone/>
            </a:pPr>
            <a:endParaRPr lang="en-US" dirty="0" smtClean="0"/>
          </a:p>
          <a:p>
            <a:pPr marL="0" indent="0">
              <a:buNone/>
            </a:pPr>
            <a:r>
              <a:rPr lang="en-US" dirty="0"/>
              <a:t>	</a:t>
            </a:r>
          </a:p>
        </p:txBody>
      </p:sp>
      <p:sp>
        <p:nvSpPr>
          <p:cNvPr id="4" name="Title 3"/>
          <p:cNvSpPr>
            <a:spLocks noGrp="1"/>
          </p:cNvSpPr>
          <p:nvPr>
            <p:ph type="title"/>
          </p:nvPr>
        </p:nvSpPr>
        <p:spPr/>
        <p:txBody>
          <a:bodyPr/>
          <a:lstStyle/>
          <a:p>
            <a:r>
              <a:rPr lang="en-US" dirty="0" smtClean="0"/>
              <a:t>Home Health- Mercy Home Health</a:t>
            </a:r>
            <a:endParaRPr lang="en-US" dirty="0"/>
          </a:p>
        </p:txBody>
      </p:sp>
    </p:spTree>
    <p:extLst>
      <p:ext uri="{BB962C8B-B14F-4D97-AF65-F5344CB8AC3E}">
        <p14:creationId xmlns:p14="http://schemas.microsoft.com/office/powerpoint/2010/main" val="23998405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67</a:t>
            </a:fld>
            <a:endParaRPr lang="en-US" dirty="0"/>
          </a:p>
        </p:txBody>
      </p:sp>
      <p:sp>
        <p:nvSpPr>
          <p:cNvPr id="3" name="Content Placeholder 2"/>
          <p:cNvSpPr>
            <a:spLocks noGrp="1"/>
          </p:cNvSpPr>
          <p:nvPr>
            <p:ph sz="quarter" idx="12"/>
          </p:nvPr>
        </p:nvSpPr>
        <p:spPr>
          <a:xfrm>
            <a:off x="457201" y="1375283"/>
            <a:ext cx="4025899" cy="3359679"/>
          </a:xfrm>
        </p:spPr>
        <p:txBody>
          <a:bodyPr/>
          <a:lstStyle/>
          <a:p>
            <a:pPr marL="342900" indent="-342900">
              <a:buFont typeface="Arial" panose="020B0604020202020204" pitchFamily="34" charset="0"/>
              <a:buChar char="•"/>
            </a:pPr>
            <a:r>
              <a:rPr lang="en-US" dirty="0" smtClean="0"/>
              <a:t>Regular Diet</a:t>
            </a:r>
          </a:p>
          <a:p>
            <a:pPr marL="342900" indent="-342900">
              <a:buFont typeface="Arial" panose="020B0604020202020204" pitchFamily="34" charset="0"/>
              <a:buChar char="•"/>
            </a:pPr>
            <a:r>
              <a:rPr lang="en-US" dirty="0" smtClean="0"/>
              <a:t>Stable vitals</a:t>
            </a:r>
          </a:p>
          <a:p>
            <a:pPr marL="342900" indent="-342900">
              <a:buFont typeface="Arial" panose="020B0604020202020204" pitchFamily="34" charset="0"/>
              <a:buChar char="•"/>
            </a:pPr>
            <a:r>
              <a:rPr lang="en-US" dirty="0" smtClean="0"/>
              <a:t>Good management of pain and swelling</a:t>
            </a:r>
          </a:p>
          <a:p>
            <a:pPr marL="342900" indent="-342900">
              <a:buFont typeface="Arial" panose="020B0604020202020204" pitchFamily="34" charset="0"/>
              <a:buChar char="•"/>
            </a:pPr>
            <a:r>
              <a:rPr lang="en-US" dirty="0" smtClean="0"/>
              <a:t>Increase independence with activity and mobility</a:t>
            </a:r>
            <a:endParaRPr lang="en-US" dirty="0"/>
          </a:p>
        </p:txBody>
      </p:sp>
      <p:sp>
        <p:nvSpPr>
          <p:cNvPr id="5" name="Content Placeholder 4"/>
          <p:cNvSpPr>
            <a:spLocks noGrp="1"/>
          </p:cNvSpPr>
          <p:nvPr>
            <p:ph sz="quarter" idx="13"/>
          </p:nvPr>
        </p:nvSpPr>
        <p:spPr>
          <a:xfrm>
            <a:off x="4659314" y="1375283"/>
            <a:ext cx="4025899" cy="3359679"/>
          </a:xfrm>
        </p:spPr>
        <p:txBody>
          <a:bodyPr/>
          <a:lstStyle/>
          <a:p>
            <a:r>
              <a:rPr lang="en-US" b="1" u="sng" dirty="0" smtClean="0"/>
              <a:t>Discharge Medications:</a:t>
            </a:r>
          </a:p>
          <a:p>
            <a:pPr marL="342900" indent="-342900">
              <a:buFont typeface="Arial" panose="020B0604020202020204" pitchFamily="34" charset="0"/>
              <a:buChar char="•"/>
            </a:pPr>
            <a:r>
              <a:rPr lang="en-US" dirty="0" smtClean="0"/>
              <a:t>Pain Medication</a:t>
            </a:r>
          </a:p>
          <a:p>
            <a:pPr marL="342900" indent="-342900">
              <a:buFont typeface="Arial" panose="020B0604020202020204" pitchFamily="34" charset="0"/>
              <a:buChar char="•"/>
            </a:pPr>
            <a:r>
              <a:rPr lang="en-US" dirty="0" smtClean="0"/>
              <a:t>Blood Thinner</a:t>
            </a:r>
          </a:p>
          <a:p>
            <a:pPr marL="342900" indent="-342900">
              <a:buFont typeface="Arial" panose="020B0604020202020204" pitchFamily="34" charset="0"/>
              <a:buChar char="•"/>
            </a:pPr>
            <a:r>
              <a:rPr lang="en-US" dirty="0" smtClean="0"/>
              <a:t>Bowel Medication</a:t>
            </a:r>
          </a:p>
          <a:p>
            <a:r>
              <a:rPr lang="en-US" b="1" u="sng" dirty="0" smtClean="0"/>
              <a:t>Return to previous medications:</a:t>
            </a:r>
          </a:p>
          <a:p>
            <a:pPr marL="342900" indent="-342900">
              <a:buFont typeface="Arial" panose="020B0604020202020204" pitchFamily="34" charset="0"/>
              <a:buChar char="•"/>
            </a:pPr>
            <a:r>
              <a:rPr lang="en-US" dirty="0" smtClean="0"/>
              <a:t>Check with physician if any changes should take place</a:t>
            </a:r>
            <a:endParaRPr lang="en-US" dirty="0"/>
          </a:p>
        </p:txBody>
      </p:sp>
      <p:sp>
        <p:nvSpPr>
          <p:cNvPr id="4" name="Title 3"/>
          <p:cNvSpPr>
            <a:spLocks noGrp="1"/>
          </p:cNvSpPr>
          <p:nvPr>
            <p:ph type="title"/>
          </p:nvPr>
        </p:nvSpPr>
        <p:spPr/>
        <p:txBody>
          <a:bodyPr/>
          <a:lstStyle/>
          <a:p>
            <a:r>
              <a:rPr lang="en-US" dirty="0" smtClean="0"/>
              <a:t>Requirements for Discharge</a:t>
            </a:r>
            <a:endParaRPr lang="en-US" dirty="0"/>
          </a:p>
        </p:txBody>
      </p:sp>
      <p:pic>
        <p:nvPicPr>
          <p:cNvPr id="10" name="Picture 9"/>
          <p:cNvPicPr>
            <a:picLocks noChangeAspect="1"/>
          </p:cNvPicPr>
          <p:nvPr/>
        </p:nvPicPr>
        <p:blipFill>
          <a:blip r:embed="rId2"/>
          <a:stretch>
            <a:fillRect/>
          </a:stretch>
        </p:blipFill>
        <p:spPr>
          <a:xfrm>
            <a:off x="1713297" y="4803742"/>
            <a:ext cx="5403048" cy="1282079"/>
          </a:xfrm>
          <a:prstGeom prst="rect">
            <a:avLst/>
          </a:prstGeom>
        </p:spPr>
      </p:pic>
    </p:spTree>
    <p:extLst>
      <p:ext uri="{BB962C8B-B14F-4D97-AF65-F5344CB8AC3E}">
        <p14:creationId xmlns:p14="http://schemas.microsoft.com/office/powerpoint/2010/main" val="6997390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68</a:t>
            </a:fld>
            <a:endParaRPr lang="en-US" dirty="0"/>
          </a:p>
        </p:txBody>
      </p:sp>
      <p:pic>
        <p:nvPicPr>
          <p:cNvPr id="5" name="Content Placeholder 4"/>
          <p:cNvPicPr>
            <a:picLocks noGrp="1" noChangeAspect="1"/>
          </p:cNvPicPr>
          <p:nvPr>
            <p:ph sz="quarter" idx="12"/>
          </p:nvPr>
        </p:nvPicPr>
        <p:blipFill>
          <a:blip r:embed="rId2"/>
          <a:stretch>
            <a:fillRect/>
          </a:stretch>
        </p:blipFill>
        <p:spPr>
          <a:xfrm>
            <a:off x="2381169" y="2076244"/>
            <a:ext cx="4380075" cy="3252400"/>
          </a:xfrm>
          <a:prstGeom prst="rect">
            <a:avLst/>
          </a:prstGeom>
        </p:spPr>
      </p:pic>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18414800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69</a:t>
            </a:fld>
            <a:endParaRPr lang="en-US" dirty="0"/>
          </a:p>
        </p:txBody>
      </p:sp>
      <p:sp>
        <p:nvSpPr>
          <p:cNvPr id="3" name="Content Placeholder 2"/>
          <p:cNvSpPr>
            <a:spLocks noGrp="1"/>
          </p:cNvSpPr>
          <p:nvPr>
            <p:ph sz="quarter" idx="12"/>
          </p:nvPr>
        </p:nvSpPr>
        <p:spPr/>
        <p:txBody>
          <a:bodyPr>
            <a:normAutofit/>
          </a:bodyPr>
          <a:lstStyle/>
          <a:p>
            <a:r>
              <a:rPr lang="en-US" dirty="0" smtClean="0"/>
              <a:t>You </a:t>
            </a:r>
            <a:r>
              <a:rPr lang="en-US" dirty="0"/>
              <a:t>are </a:t>
            </a:r>
            <a:r>
              <a:rPr lang="en-US" b="1" dirty="0"/>
              <a:t>NOT </a:t>
            </a:r>
            <a:r>
              <a:rPr lang="en-US" dirty="0"/>
              <a:t>sick! </a:t>
            </a:r>
          </a:p>
          <a:p>
            <a:r>
              <a:rPr lang="en-US" b="1" dirty="0" smtClean="0"/>
              <a:t>HOME </a:t>
            </a:r>
            <a:r>
              <a:rPr lang="en-US" dirty="0"/>
              <a:t>is the best place to recover as soon as you can </a:t>
            </a:r>
          </a:p>
          <a:p>
            <a:r>
              <a:rPr lang="en-US" b="1" dirty="0" smtClean="0"/>
              <a:t>PLAN </a:t>
            </a:r>
            <a:r>
              <a:rPr lang="en-US" dirty="0"/>
              <a:t>to go home after one night in most cases </a:t>
            </a:r>
          </a:p>
          <a:p>
            <a:r>
              <a:rPr lang="en-US" dirty="0" smtClean="0"/>
              <a:t>Remember </a:t>
            </a:r>
            <a:r>
              <a:rPr lang="en-US" b="1" dirty="0"/>
              <a:t>WHY </a:t>
            </a:r>
            <a:r>
              <a:rPr lang="en-US" dirty="0"/>
              <a:t>you are here- what are your </a:t>
            </a:r>
            <a:r>
              <a:rPr lang="en-US" b="1" dirty="0"/>
              <a:t>Goals</a:t>
            </a:r>
            <a:r>
              <a:rPr lang="en-US" dirty="0"/>
              <a:t>??? </a:t>
            </a:r>
          </a:p>
          <a:p>
            <a:r>
              <a:rPr lang="en-US" dirty="0" smtClean="0"/>
              <a:t>Arrange </a:t>
            </a:r>
            <a:r>
              <a:rPr lang="en-US" dirty="0"/>
              <a:t>for help at home prior to surgery </a:t>
            </a:r>
          </a:p>
          <a:p>
            <a:r>
              <a:rPr lang="en-US" dirty="0"/>
              <a:t>Who? Family, Friends, Neighbors </a:t>
            </a:r>
          </a:p>
          <a:p>
            <a:r>
              <a:rPr lang="en-US" dirty="0"/>
              <a:t>When? Few days after discharge </a:t>
            </a:r>
          </a:p>
          <a:p>
            <a:r>
              <a:rPr lang="en-US" dirty="0" smtClean="0"/>
              <a:t>Arrange </a:t>
            </a:r>
            <a:r>
              <a:rPr lang="en-US" dirty="0"/>
              <a:t>for transportation to and from surgery </a:t>
            </a:r>
          </a:p>
          <a:p>
            <a:endParaRPr lang="en-US" dirty="0"/>
          </a:p>
          <a:p>
            <a:pPr marL="0" indent="0">
              <a:buNone/>
            </a:pPr>
            <a:endParaRPr lang="en-US" dirty="0"/>
          </a:p>
        </p:txBody>
      </p:sp>
      <p:sp>
        <p:nvSpPr>
          <p:cNvPr id="4" name="Title 3"/>
          <p:cNvSpPr>
            <a:spLocks noGrp="1"/>
          </p:cNvSpPr>
          <p:nvPr>
            <p:ph type="title"/>
          </p:nvPr>
        </p:nvSpPr>
        <p:spPr/>
        <p:txBody>
          <a:bodyPr/>
          <a:lstStyle/>
          <a:p>
            <a:r>
              <a:rPr lang="en-US" dirty="0"/>
              <a:t/>
            </a:r>
            <a:br>
              <a:rPr lang="en-US" dirty="0"/>
            </a:br>
            <a:r>
              <a:rPr lang="en-US" dirty="0"/>
              <a:t>Things to keep in mind as you prepare… </a:t>
            </a:r>
          </a:p>
        </p:txBody>
      </p:sp>
    </p:spTree>
    <p:extLst>
      <p:ext uri="{BB962C8B-B14F-4D97-AF65-F5344CB8AC3E}">
        <p14:creationId xmlns:p14="http://schemas.microsoft.com/office/powerpoint/2010/main" val="4219506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6" name="Content Placeholder 5"/>
          <p:cNvSpPr>
            <a:spLocks noGrp="1"/>
          </p:cNvSpPr>
          <p:nvPr>
            <p:ph sz="quarter" idx="12"/>
          </p:nvPr>
        </p:nvSpPr>
        <p:spPr>
          <a:xfrm>
            <a:off x="457201" y="1375283"/>
            <a:ext cx="4256201" cy="4725480"/>
          </a:xfrm>
        </p:spPr>
        <p:txBody>
          <a:bodyPr>
            <a:normAutofit/>
          </a:bodyPr>
          <a:lstStyle/>
          <a:p>
            <a:pPr lvl="1">
              <a:buClr>
                <a:srgbClr val="0070C0"/>
              </a:buClr>
              <a:buSzPct val="45000"/>
              <a:buFont typeface="Arial" charset="0"/>
              <a:buChar char="•"/>
            </a:pPr>
            <a:r>
              <a:rPr lang="en-US" altLang="en-US" sz="2400" dirty="0" smtClean="0">
                <a:solidFill>
                  <a:srgbClr val="000000"/>
                </a:solidFill>
              </a:rPr>
              <a:t> </a:t>
            </a:r>
            <a:r>
              <a:rPr lang="en-US" altLang="en-US" sz="2400" dirty="0">
                <a:solidFill>
                  <a:srgbClr val="000000"/>
                </a:solidFill>
              </a:rPr>
              <a:t>Physicians, Physician Assistants, Nurses, </a:t>
            </a:r>
            <a:r>
              <a:rPr lang="en-US" altLang="en-US" sz="2400" dirty="0" smtClean="0">
                <a:solidFill>
                  <a:srgbClr val="000000"/>
                </a:solidFill>
              </a:rPr>
              <a:t>Care Coordinators, and </a:t>
            </a:r>
            <a:r>
              <a:rPr lang="en-US" altLang="en-US" sz="2400" dirty="0">
                <a:solidFill>
                  <a:srgbClr val="000000"/>
                </a:solidFill>
              </a:rPr>
              <a:t>Physical </a:t>
            </a:r>
            <a:r>
              <a:rPr lang="en-US" altLang="en-US" sz="2400" dirty="0" smtClean="0">
                <a:solidFill>
                  <a:srgbClr val="000000"/>
                </a:solidFill>
              </a:rPr>
              <a:t> Therapists </a:t>
            </a:r>
            <a:r>
              <a:rPr lang="en-US" altLang="en-US" sz="2400" dirty="0">
                <a:solidFill>
                  <a:srgbClr val="000000"/>
                </a:solidFill>
              </a:rPr>
              <a:t>specializing in joint </a:t>
            </a:r>
            <a:r>
              <a:rPr lang="en-US" altLang="en-US" sz="2400" dirty="0" smtClean="0">
                <a:solidFill>
                  <a:srgbClr val="000000"/>
                </a:solidFill>
              </a:rPr>
              <a:t>care.</a:t>
            </a:r>
            <a:endParaRPr lang="en-US" altLang="en-US" sz="2400" dirty="0">
              <a:solidFill>
                <a:srgbClr val="000000"/>
              </a:solidFill>
            </a:endParaRPr>
          </a:p>
          <a:p>
            <a:pPr lvl="1">
              <a:buClr>
                <a:srgbClr val="0070C0"/>
              </a:buClr>
              <a:buSzPct val="45000"/>
              <a:buFont typeface="Arial" charset="0"/>
              <a:buChar char="•"/>
            </a:pPr>
            <a:r>
              <a:rPr lang="en-US" altLang="en-US" sz="2400" dirty="0">
                <a:solidFill>
                  <a:srgbClr val="000000"/>
                </a:solidFill>
              </a:rPr>
              <a:t>Every detail of your care will be reviewed with </a:t>
            </a:r>
            <a:r>
              <a:rPr lang="en-US" altLang="en-US" sz="2400" dirty="0" smtClean="0">
                <a:solidFill>
                  <a:srgbClr val="000000"/>
                </a:solidFill>
              </a:rPr>
              <a:t>you.</a:t>
            </a:r>
            <a:endParaRPr lang="en-US" altLang="en-US" sz="2400" dirty="0">
              <a:solidFill>
                <a:srgbClr val="000000"/>
              </a:solidFill>
            </a:endParaRPr>
          </a:p>
          <a:p>
            <a:pPr lvl="1">
              <a:buClr>
                <a:srgbClr val="0070C0"/>
              </a:buClr>
              <a:buSzPct val="45000"/>
              <a:buFont typeface="Arial" charset="0"/>
              <a:buChar char="•"/>
            </a:pPr>
            <a:r>
              <a:rPr lang="en-US" altLang="en-US" sz="2400" dirty="0">
                <a:solidFill>
                  <a:srgbClr val="000000"/>
                </a:solidFill>
              </a:rPr>
              <a:t>Your Joint Program Coordinator will guide you through the process from </a:t>
            </a:r>
            <a:r>
              <a:rPr lang="en-US" altLang="en-US" sz="2400" dirty="0" smtClean="0">
                <a:solidFill>
                  <a:srgbClr val="000000"/>
                </a:solidFill>
              </a:rPr>
              <a:t>pre-op </a:t>
            </a:r>
            <a:r>
              <a:rPr lang="en-US" altLang="en-US" sz="2400" dirty="0">
                <a:solidFill>
                  <a:srgbClr val="000000"/>
                </a:solidFill>
              </a:rPr>
              <a:t>to discharge. </a:t>
            </a:r>
          </a:p>
          <a:p>
            <a:pPr>
              <a:spcAft>
                <a:spcPts val="1425"/>
              </a:spcAft>
              <a:buClrTx/>
            </a:pPr>
            <a:endParaRPr lang="en-US" altLang="en-US" dirty="0">
              <a:solidFill>
                <a:srgbClr val="000000"/>
              </a:solidFill>
            </a:endParaRPr>
          </a:p>
          <a:p>
            <a:endParaRPr lang="en-US" dirty="0" smtClean="0"/>
          </a:p>
        </p:txBody>
      </p:sp>
      <p:sp>
        <p:nvSpPr>
          <p:cNvPr id="5" name="Title 4"/>
          <p:cNvSpPr>
            <a:spLocks noGrp="1"/>
          </p:cNvSpPr>
          <p:nvPr>
            <p:ph type="title"/>
          </p:nvPr>
        </p:nvSpPr>
        <p:spPr/>
        <p:txBody>
          <a:bodyPr/>
          <a:lstStyle/>
          <a:p>
            <a:r>
              <a:rPr lang="en-US" altLang="en-US" dirty="0">
                <a:solidFill>
                  <a:srgbClr val="D95E00"/>
                </a:solidFill>
              </a:rPr>
              <a:t>Your Joint Care Team</a:t>
            </a:r>
            <a:br>
              <a:rPr lang="en-US" altLang="en-US" dirty="0">
                <a:solidFill>
                  <a:srgbClr val="D95E00"/>
                </a:solidFill>
              </a:rPr>
            </a:br>
            <a:endParaRPr lang="en-US" dirty="0"/>
          </a:p>
        </p:txBody>
      </p:sp>
      <p:pic>
        <p:nvPicPr>
          <p:cNvPr id="8" name="Content Placeholder 7"/>
          <p:cNvPicPr>
            <a:picLocks noGrp="1" noChangeAspect="1"/>
          </p:cNvPicPr>
          <p:nvPr>
            <p:ph sz="quarter" idx="13"/>
          </p:nvPr>
        </p:nvPicPr>
        <p:blipFill>
          <a:blip r:embed="rId3" cstate="print"/>
          <a:srcRect/>
          <a:stretch>
            <a:fillRect/>
          </a:stretch>
        </p:blipFill>
        <p:spPr>
          <a:xfrm>
            <a:off x="4858714" y="1374775"/>
            <a:ext cx="3627097" cy="4830763"/>
          </a:xfrm>
        </p:spPr>
      </p:pic>
    </p:spTree>
    <p:extLst>
      <p:ext uri="{BB962C8B-B14F-4D97-AF65-F5344CB8AC3E}">
        <p14:creationId xmlns:p14="http://schemas.microsoft.com/office/powerpoint/2010/main" val="29263626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70</a:t>
            </a:fld>
            <a:endParaRPr lang="en-US" dirty="0"/>
          </a:p>
        </p:txBody>
      </p:sp>
      <p:sp>
        <p:nvSpPr>
          <p:cNvPr id="3" name="Content Placeholder 2"/>
          <p:cNvSpPr>
            <a:spLocks noGrp="1"/>
          </p:cNvSpPr>
          <p:nvPr>
            <p:ph sz="quarter" idx="12"/>
          </p:nvPr>
        </p:nvSpPr>
        <p:spPr/>
        <p:txBody>
          <a:bodyPr/>
          <a:lstStyle/>
          <a:p>
            <a:pPr indent="0">
              <a:buClr>
                <a:srgbClr val="0070C0"/>
              </a:buClr>
              <a:buSzPct val="45000"/>
              <a:buNone/>
            </a:pPr>
            <a:r>
              <a:rPr lang="en-US" altLang="en-US" dirty="0" smtClean="0">
                <a:solidFill>
                  <a:srgbClr val="FF950E"/>
                </a:solidFill>
              </a:rPr>
              <a:t>Incision </a:t>
            </a:r>
            <a:r>
              <a:rPr lang="en-US" altLang="en-US" dirty="0">
                <a:solidFill>
                  <a:srgbClr val="FF950E"/>
                </a:solidFill>
              </a:rPr>
              <a:t>Care:</a:t>
            </a:r>
          </a:p>
          <a:p>
            <a:pPr lvl="1">
              <a:spcAft>
                <a:spcPts val="1000"/>
              </a:spcAft>
              <a:buClrTx/>
              <a:buFont typeface="Arial" charset="0"/>
              <a:buChar char="•"/>
            </a:pPr>
            <a:r>
              <a:rPr lang="en-US" altLang="en-US" sz="2400" dirty="0">
                <a:solidFill>
                  <a:srgbClr val="000000"/>
                </a:solidFill>
              </a:rPr>
              <a:t>Your incision should remain clean and dry</a:t>
            </a:r>
          </a:p>
          <a:p>
            <a:pPr lvl="1">
              <a:spcAft>
                <a:spcPts val="1000"/>
              </a:spcAft>
              <a:buClrTx/>
              <a:buFont typeface="Arial" charset="0"/>
              <a:buChar char="•"/>
            </a:pPr>
            <a:r>
              <a:rPr lang="en-US" altLang="en-US" sz="2400" dirty="0">
                <a:solidFill>
                  <a:srgbClr val="000000"/>
                </a:solidFill>
              </a:rPr>
              <a:t>If your surgeon has used a water proof dressing, you may shower</a:t>
            </a:r>
          </a:p>
          <a:p>
            <a:pPr lvl="1">
              <a:spcAft>
                <a:spcPts val="1000"/>
              </a:spcAft>
              <a:buClrTx/>
              <a:buFont typeface="Arial" charset="0"/>
              <a:buChar char="•"/>
            </a:pPr>
            <a:r>
              <a:rPr lang="en-US" altLang="en-US" sz="2400" dirty="0">
                <a:solidFill>
                  <a:srgbClr val="000000"/>
                </a:solidFill>
              </a:rPr>
              <a:t>Do not immerse in water such as a bath or hot tub until cleared to do so by your surgeon</a:t>
            </a:r>
          </a:p>
          <a:p>
            <a:pPr lvl="1">
              <a:spcAft>
                <a:spcPts val="1000"/>
              </a:spcAft>
              <a:buClrTx/>
              <a:buFont typeface="Arial" charset="0"/>
              <a:buChar char="•"/>
            </a:pPr>
            <a:r>
              <a:rPr lang="en-US" altLang="en-US" sz="2400" dirty="0">
                <a:solidFill>
                  <a:srgbClr val="000000"/>
                </a:solidFill>
              </a:rPr>
              <a:t>Do not put any creams on your incision unless ordered by your doctor</a:t>
            </a:r>
          </a:p>
          <a:p>
            <a:pPr lvl="1">
              <a:spcAft>
                <a:spcPts val="1000"/>
              </a:spcAft>
              <a:buClrTx/>
              <a:buFont typeface="Arial" charset="0"/>
              <a:buChar char="•"/>
            </a:pPr>
            <a:r>
              <a:rPr lang="en-US" altLang="en-US" sz="2400" dirty="0">
                <a:solidFill>
                  <a:srgbClr val="000000"/>
                </a:solidFill>
              </a:rPr>
              <a:t>Avoid touching your incision</a:t>
            </a:r>
          </a:p>
          <a:p>
            <a:endParaRPr lang="en-US" dirty="0"/>
          </a:p>
        </p:txBody>
      </p:sp>
      <p:sp>
        <p:nvSpPr>
          <p:cNvPr id="4" name="Title 3"/>
          <p:cNvSpPr>
            <a:spLocks noGrp="1"/>
          </p:cNvSpPr>
          <p:nvPr>
            <p:ph type="title"/>
          </p:nvPr>
        </p:nvSpPr>
        <p:spPr/>
        <p:txBody>
          <a:bodyPr/>
          <a:lstStyle/>
          <a:p>
            <a:pPr>
              <a:lnSpc>
                <a:spcPct val="100000"/>
              </a:lnSpc>
            </a:pPr>
            <a:r>
              <a:rPr lang="en-US" altLang="en-US" dirty="0">
                <a:solidFill>
                  <a:srgbClr val="D95E00"/>
                </a:solidFill>
              </a:rPr>
              <a:t>Discharge Instructions</a:t>
            </a:r>
          </a:p>
        </p:txBody>
      </p:sp>
      <p:pic>
        <p:nvPicPr>
          <p:cNvPr id="5" name="Picture 8" descr="21AEdrrpShL"/>
          <p:cNvPicPr>
            <a:picLocks noChangeAspect="1" noChangeArrowheads="1"/>
          </p:cNvPicPr>
          <p:nvPr/>
        </p:nvPicPr>
        <p:blipFill>
          <a:blip r:embed="rId2">
            <a:extLst>
              <a:ext uri="{28A0092B-C50C-407E-A947-70E740481C1C}">
                <a14:useLocalDpi xmlns:a14="http://schemas.microsoft.com/office/drawing/2010/main" val="0"/>
              </a:ext>
            </a:extLst>
          </a:blip>
          <a:srcRect l="12698" t="12698" r="14285" b="17461"/>
          <a:stretch>
            <a:fillRect/>
          </a:stretch>
        </p:blipFill>
        <p:spPr bwMode="auto">
          <a:xfrm>
            <a:off x="6449703" y="311968"/>
            <a:ext cx="2235510" cy="213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582" y="4506012"/>
            <a:ext cx="2855993" cy="214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3813120" y="-71280"/>
              <a:ext cx="1027080" cy="330480"/>
            </p14:xfrm>
          </p:contentPart>
        </mc:Choice>
        <mc:Fallback xmlns="">
          <p:pic>
            <p:nvPicPr>
              <p:cNvPr id="7" name="Ink 6"/>
              <p:cNvPicPr/>
              <p:nvPr/>
            </p:nvPicPr>
            <p:blipFill>
              <a:blip r:embed="rId5"/>
              <a:stretch>
                <a:fillRect/>
              </a:stretch>
            </p:blipFill>
            <p:spPr>
              <a:xfrm>
                <a:off x="3803760" y="-80640"/>
                <a:ext cx="1045800" cy="349200"/>
              </a:xfrm>
              <a:prstGeom prst="rect">
                <a:avLst/>
              </a:prstGeom>
            </p:spPr>
          </p:pic>
        </mc:Fallback>
      </mc:AlternateContent>
    </p:spTree>
    <p:extLst>
      <p:ext uri="{BB962C8B-B14F-4D97-AF65-F5344CB8AC3E}">
        <p14:creationId xmlns:p14="http://schemas.microsoft.com/office/powerpoint/2010/main" val="33985125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71</a:t>
            </a:fld>
            <a:endParaRPr lang="en-US" dirty="0"/>
          </a:p>
        </p:txBody>
      </p:sp>
      <p:sp>
        <p:nvSpPr>
          <p:cNvPr id="3" name="Content Placeholder 2"/>
          <p:cNvSpPr>
            <a:spLocks noGrp="1"/>
          </p:cNvSpPr>
          <p:nvPr>
            <p:ph sz="quarter" idx="12"/>
          </p:nvPr>
        </p:nvSpPr>
        <p:spPr/>
        <p:txBody>
          <a:bodyPr>
            <a:normAutofit fontScale="92500" lnSpcReduction="10000"/>
          </a:bodyPr>
          <a:lstStyle/>
          <a:p>
            <a:pPr indent="0">
              <a:buClr>
                <a:srgbClr val="0070C0"/>
              </a:buClr>
              <a:buSzPct val="45000"/>
              <a:buNone/>
            </a:pPr>
            <a:endParaRPr lang="en-US" altLang="en-US" dirty="0" smtClean="0">
              <a:solidFill>
                <a:srgbClr val="FF950E"/>
              </a:solidFill>
            </a:endParaRPr>
          </a:p>
          <a:p>
            <a:pPr indent="0">
              <a:buClr>
                <a:srgbClr val="0070C0"/>
              </a:buClr>
              <a:buSzPct val="45000"/>
              <a:buNone/>
            </a:pPr>
            <a:r>
              <a:rPr lang="en-US" altLang="en-US" dirty="0" smtClean="0">
                <a:solidFill>
                  <a:srgbClr val="FF950E"/>
                </a:solidFill>
              </a:rPr>
              <a:t>Activity</a:t>
            </a:r>
            <a:r>
              <a:rPr lang="en-US" altLang="en-US" dirty="0">
                <a:solidFill>
                  <a:srgbClr val="FF950E"/>
                </a:solidFill>
              </a:rPr>
              <a:t>:</a:t>
            </a:r>
          </a:p>
          <a:p>
            <a:pPr lvl="1">
              <a:spcAft>
                <a:spcPts val="1000"/>
              </a:spcAft>
              <a:buClrTx/>
              <a:buFont typeface="Arial" charset="0"/>
              <a:buChar char="•"/>
            </a:pPr>
            <a:r>
              <a:rPr lang="en-US" altLang="en-US" sz="2400" dirty="0">
                <a:solidFill>
                  <a:srgbClr val="000000"/>
                </a:solidFill>
              </a:rPr>
              <a:t>Continue to </a:t>
            </a:r>
            <a:r>
              <a:rPr lang="en-US" altLang="en-US" sz="2400" b="1" dirty="0">
                <a:solidFill>
                  <a:srgbClr val="000000"/>
                </a:solidFill>
              </a:rPr>
              <a:t>increase your activity </a:t>
            </a:r>
            <a:r>
              <a:rPr lang="en-US" altLang="en-US" sz="2400" dirty="0">
                <a:solidFill>
                  <a:srgbClr val="000000"/>
                </a:solidFill>
              </a:rPr>
              <a:t>level, as directed by your physician and physical therapist.</a:t>
            </a:r>
          </a:p>
          <a:p>
            <a:pPr lvl="1">
              <a:spcAft>
                <a:spcPts val="1000"/>
              </a:spcAft>
              <a:buClrTx/>
              <a:buFont typeface="Arial" charset="0"/>
              <a:buChar char="•"/>
            </a:pPr>
            <a:r>
              <a:rPr lang="en-US" altLang="en-US" sz="2400" b="1" dirty="0">
                <a:solidFill>
                  <a:srgbClr val="000000"/>
                </a:solidFill>
              </a:rPr>
              <a:t>Get up and move </a:t>
            </a:r>
            <a:r>
              <a:rPr lang="en-US" altLang="en-US" sz="2400" dirty="0">
                <a:solidFill>
                  <a:srgbClr val="000000"/>
                </a:solidFill>
              </a:rPr>
              <a:t>around during the day every 45 minutes to keep </a:t>
            </a:r>
            <a:r>
              <a:rPr lang="en-US" altLang="en-US" sz="2400" dirty="0" smtClean="0">
                <a:solidFill>
                  <a:srgbClr val="000000"/>
                </a:solidFill>
              </a:rPr>
              <a:t> </a:t>
            </a:r>
            <a:r>
              <a:rPr lang="en-US" altLang="en-US" sz="2400" dirty="0">
                <a:solidFill>
                  <a:srgbClr val="000000"/>
                </a:solidFill>
              </a:rPr>
              <a:t>circulation </a:t>
            </a:r>
            <a:r>
              <a:rPr lang="en-US" altLang="en-US" sz="2400" dirty="0" smtClean="0">
                <a:solidFill>
                  <a:srgbClr val="000000"/>
                </a:solidFill>
              </a:rPr>
              <a:t>going.</a:t>
            </a:r>
            <a:endParaRPr lang="en-US" altLang="en-US" sz="2400" dirty="0">
              <a:solidFill>
                <a:srgbClr val="000000"/>
              </a:solidFill>
            </a:endParaRPr>
          </a:p>
          <a:p>
            <a:pPr indent="0">
              <a:buClr>
                <a:srgbClr val="0070C0"/>
              </a:buClr>
              <a:buSzPct val="45000"/>
              <a:buNone/>
            </a:pPr>
            <a:r>
              <a:rPr lang="en-US" altLang="en-US" dirty="0">
                <a:solidFill>
                  <a:srgbClr val="FF950E"/>
                </a:solidFill>
              </a:rPr>
              <a:t>Reminders:</a:t>
            </a:r>
          </a:p>
          <a:p>
            <a:pPr lvl="1">
              <a:spcAft>
                <a:spcPts val="1000"/>
              </a:spcAft>
              <a:buClrTx/>
              <a:buFont typeface="Arial" charset="0"/>
              <a:buChar char="•"/>
            </a:pPr>
            <a:r>
              <a:rPr lang="en-US" altLang="en-US" sz="2400" dirty="0">
                <a:solidFill>
                  <a:srgbClr val="000000"/>
                </a:solidFill>
              </a:rPr>
              <a:t>Let your dentist and other </a:t>
            </a:r>
            <a:r>
              <a:rPr lang="en-US" altLang="en-US" sz="2400" dirty="0" smtClean="0">
                <a:solidFill>
                  <a:srgbClr val="000000"/>
                </a:solidFill>
              </a:rPr>
              <a:t>physicians. </a:t>
            </a:r>
          </a:p>
          <a:p>
            <a:pPr lvl="1" indent="0">
              <a:spcAft>
                <a:spcPts val="1000"/>
              </a:spcAft>
              <a:buClrTx/>
              <a:buNone/>
            </a:pPr>
            <a:r>
              <a:rPr lang="en-US" altLang="en-US" sz="2400" dirty="0" smtClean="0">
                <a:solidFill>
                  <a:srgbClr val="000000"/>
                </a:solidFill>
              </a:rPr>
              <a:t>know </a:t>
            </a:r>
            <a:r>
              <a:rPr lang="en-US" altLang="en-US" sz="2400" dirty="0">
                <a:solidFill>
                  <a:srgbClr val="000000"/>
                </a:solidFill>
              </a:rPr>
              <a:t>that you have had joint replacement surgery. </a:t>
            </a:r>
            <a:endParaRPr lang="en-US" altLang="en-US" sz="2400" dirty="0" smtClean="0">
              <a:solidFill>
                <a:srgbClr val="000000"/>
              </a:solidFill>
            </a:endParaRPr>
          </a:p>
          <a:p>
            <a:pPr lvl="1" indent="0">
              <a:spcAft>
                <a:spcPts val="1000"/>
              </a:spcAft>
              <a:buClrTx/>
              <a:buNone/>
            </a:pPr>
            <a:r>
              <a:rPr lang="en-US" altLang="en-US" sz="2400" dirty="0" smtClean="0">
                <a:solidFill>
                  <a:srgbClr val="000000"/>
                </a:solidFill>
              </a:rPr>
              <a:t>You may </a:t>
            </a:r>
            <a:r>
              <a:rPr lang="en-US" altLang="en-US" sz="2400" dirty="0">
                <a:solidFill>
                  <a:srgbClr val="000000"/>
                </a:solidFill>
              </a:rPr>
              <a:t>need antibiotics prior to dental work or </a:t>
            </a:r>
            <a:endParaRPr lang="en-US" altLang="en-US" sz="2400" dirty="0" smtClean="0">
              <a:solidFill>
                <a:srgbClr val="000000"/>
              </a:solidFill>
            </a:endParaRPr>
          </a:p>
          <a:p>
            <a:pPr lvl="1" indent="0">
              <a:spcAft>
                <a:spcPts val="1000"/>
              </a:spcAft>
              <a:buClrTx/>
              <a:buNone/>
            </a:pPr>
            <a:r>
              <a:rPr lang="en-US" altLang="en-US" sz="2400" dirty="0" smtClean="0">
                <a:solidFill>
                  <a:srgbClr val="000000"/>
                </a:solidFill>
              </a:rPr>
              <a:t>other </a:t>
            </a:r>
            <a:r>
              <a:rPr lang="en-US" altLang="en-US" sz="2400" dirty="0">
                <a:solidFill>
                  <a:srgbClr val="000000"/>
                </a:solidFill>
              </a:rPr>
              <a:t>surgical or invasive </a:t>
            </a:r>
            <a:r>
              <a:rPr lang="en-US" altLang="en-US" sz="2400" dirty="0" smtClean="0">
                <a:solidFill>
                  <a:srgbClr val="000000"/>
                </a:solidFill>
              </a:rPr>
              <a:t>procedures.</a:t>
            </a:r>
            <a:endParaRPr lang="en-US" altLang="en-US" sz="2400" dirty="0">
              <a:solidFill>
                <a:srgbClr val="000000"/>
              </a:solidFill>
            </a:endParaRPr>
          </a:p>
          <a:p>
            <a:pPr>
              <a:buClr>
                <a:srgbClr val="0070C0"/>
              </a:buClr>
              <a:buSzPct val="45000"/>
              <a:buNone/>
            </a:pPr>
            <a:endParaRPr lang="en-US" altLang="en-US" dirty="0">
              <a:solidFill>
                <a:srgbClr val="000000"/>
              </a:solidFill>
            </a:endParaRPr>
          </a:p>
          <a:p>
            <a:endParaRPr lang="en-US" dirty="0"/>
          </a:p>
        </p:txBody>
      </p:sp>
      <p:sp>
        <p:nvSpPr>
          <p:cNvPr id="4" name="Title 3"/>
          <p:cNvSpPr>
            <a:spLocks noGrp="1"/>
          </p:cNvSpPr>
          <p:nvPr>
            <p:ph type="title"/>
          </p:nvPr>
        </p:nvSpPr>
        <p:spPr/>
        <p:txBody>
          <a:bodyPr/>
          <a:lstStyle/>
          <a:p>
            <a:r>
              <a:rPr lang="en-US" altLang="en-US" dirty="0">
                <a:solidFill>
                  <a:srgbClr val="D95E00"/>
                </a:solidFill>
              </a:rPr>
              <a:t>Discharge </a:t>
            </a:r>
            <a:r>
              <a:rPr lang="en-US" altLang="en-US" dirty="0" smtClean="0">
                <a:solidFill>
                  <a:srgbClr val="D95E00"/>
                </a:solidFill>
              </a:rPr>
              <a:t>Instructions</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096" y="4977353"/>
            <a:ext cx="2362528" cy="167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849859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72</a:t>
            </a:fld>
            <a:endParaRPr lang="en-US" dirty="0"/>
          </a:p>
        </p:txBody>
      </p:sp>
      <p:sp>
        <p:nvSpPr>
          <p:cNvPr id="3" name="Content Placeholder 2"/>
          <p:cNvSpPr>
            <a:spLocks noGrp="1"/>
          </p:cNvSpPr>
          <p:nvPr>
            <p:ph sz="quarter" idx="12"/>
          </p:nvPr>
        </p:nvSpPr>
        <p:spPr>
          <a:xfrm>
            <a:off x="795469" y="1381125"/>
            <a:ext cx="4634370" cy="4719638"/>
          </a:xfrm>
        </p:spPr>
        <p:txBody>
          <a:bodyPr>
            <a:normAutofit fontScale="85000" lnSpcReduction="20000"/>
          </a:bodyPr>
          <a:lstStyle/>
          <a:p>
            <a:pPr indent="0">
              <a:buClr>
                <a:srgbClr val="0070C0"/>
              </a:buClr>
              <a:buSzPct val="45000"/>
              <a:buNone/>
            </a:pPr>
            <a:r>
              <a:rPr lang="en-US" altLang="en-US" dirty="0">
                <a:solidFill>
                  <a:srgbClr val="FF950E"/>
                </a:solidFill>
              </a:rPr>
              <a:t>Medication</a:t>
            </a:r>
          </a:p>
          <a:p>
            <a:pPr lvl="1">
              <a:spcAft>
                <a:spcPts val="1000"/>
              </a:spcAft>
              <a:buClrTx/>
              <a:buFont typeface="Arial" charset="0"/>
              <a:buChar char="•"/>
            </a:pPr>
            <a:r>
              <a:rPr lang="en-US" altLang="en-US" sz="2400" dirty="0">
                <a:solidFill>
                  <a:srgbClr val="000000"/>
                </a:solidFill>
              </a:rPr>
              <a:t>Take your pain medication and any other medication as prescribed by your </a:t>
            </a:r>
            <a:r>
              <a:rPr lang="en-US" altLang="en-US" sz="2400" dirty="0" smtClean="0">
                <a:solidFill>
                  <a:srgbClr val="000000"/>
                </a:solidFill>
              </a:rPr>
              <a:t>physician</a:t>
            </a:r>
          </a:p>
          <a:p>
            <a:pPr lvl="1" indent="0">
              <a:spcAft>
                <a:spcPts val="1000"/>
              </a:spcAft>
              <a:buClrTx/>
              <a:buNone/>
            </a:pPr>
            <a:endParaRPr lang="en-US" altLang="en-US" sz="2400" dirty="0">
              <a:solidFill>
                <a:srgbClr val="000000"/>
              </a:solidFill>
            </a:endParaRPr>
          </a:p>
          <a:p>
            <a:pPr lvl="1">
              <a:spcAft>
                <a:spcPts val="1000"/>
              </a:spcAft>
              <a:buClrTx/>
              <a:buFont typeface="Arial" charset="0"/>
              <a:buChar char="•"/>
            </a:pPr>
            <a:r>
              <a:rPr lang="en-US" altLang="en-US" sz="2400" dirty="0">
                <a:solidFill>
                  <a:srgbClr val="000000"/>
                </a:solidFill>
              </a:rPr>
              <a:t>Pain medication can be constipating so remember to increase your water </a:t>
            </a:r>
            <a:r>
              <a:rPr lang="en-US" altLang="en-US" sz="2400" dirty="0" smtClean="0">
                <a:solidFill>
                  <a:srgbClr val="000000"/>
                </a:solidFill>
              </a:rPr>
              <a:t>intake</a:t>
            </a:r>
            <a:r>
              <a:rPr lang="en-US" altLang="en-US" sz="2400" dirty="0">
                <a:solidFill>
                  <a:srgbClr val="000000"/>
                </a:solidFill>
              </a:rPr>
              <a:t> </a:t>
            </a:r>
            <a:r>
              <a:rPr lang="en-US" altLang="en-US" sz="2400" dirty="0" smtClean="0">
                <a:solidFill>
                  <a:srgbClr val="000000"/>
                </a:solidFill>
              </a:rPr>
              <a:t>and increase </a:t>
            </a:r>
            <a:r>
              <a:rPr lang="en-US" altLang="en-US" sz="2400" dirty="0">
                <a:solidFill>
                  <a:srgbClr val="000000"/>
                </a:solidFill>
              </a:rPr>
              <a:t>fiber rich foods </a:t>
            </a:r>
            <a:r>
              <a:rPr lang="en-US" altLang="en-US" sz="2400" dirty="0" smtClean="0">
                <a:solidFill>
                  <a:srgbClr val="000000"/>
                </a:solidFill>
              </a:rPr>
              <a:t>in </a:t>
            </a:r>
            <a:r>
              <a:rPr lang="en-US" altLang="en-US" sz="2400" dirty="0">
                <a:solidFill>
                  <a:srgbClr val="000000"/>
                </a:solidFill>
              </a:rPr>
              <a:t>your </a:t>
            </a:r>
            <a:r>
              <a:rPr lang="en-US" altLang="en-US" sz="2400" dirty="0" smtClean="0">
                <a:solidFill>
                  <a:srgbClr val="000000"/>
                </a:solidFill>
              </a:rPr>
              <a:t>diet. Your </a:t>
            </a:r>
            <a:r>
              <a:rPr lang="en-US" altLang="en-US" sz="2400" dirty="0">
                <a:solidFill>
                  <a:srgbClr val="000000"/>
                </a:solidFill>
              </a:rPr>
              <a:t>surgeon may instruct you to take a stool </a:t>
            </a:r>
            <a:r>
              <a:rPr lang="en-US" altLang="en-US" sz="2400" dirty="0" smtClean="0">
                <a:solidFill>
                  <a:srgbClr val="000000"/>
                </a:solidFill>
              </a:rPr>
              <a:t>softener to prevent constipation.</a:t>
            </a:r>
          </a:p>
          <a:p>
            <a:pPr lvl="1" indent="0">
              <a:spcAft>
                <a:spcPts val="1000"/>
              </a:spcAft>
              <a:buClrTx/>
              <a:buNone/>
            </a:pPr>
            <a:endParaRPr lang="en-US" altLang="en-US" sz="2400" dirty="0">
              <a:solidFill>
                <a:srgbClr val="000000"/>
              </a:solidFill>
            </a:endParaRPr>
          </a:p>
          <a:p>
            <a:pPr lvl="1">
              <a:spcAft>
                <a:spcPts val="1000"/>
              </a:spcAft>
              <a:buClrTx/>
              <a:buFont typeface="Arial" charset="0"/>
              <a:buChar char="•"/>
            </a:pPr>
            <a:r>
              <a:rPr lang="en-US" altLang="en-US" sz="2400" dirty="0">
                <a:solidFill>
                  <a:srgbClr val="000000"/>
                </a:solidFill>
              </a:rPr>
              <a:t>If you have been prescribed a blood thinner for prevention of blood clots remember to continue these per your physician instructions.</a:t>
            </a:r>
          </a:p>
          <a:p>
            <a:endParaRPr lang="en-US" dirty="0"/>
          </a:p>
        </p:txBody>
      </p:sp>
      <p:sp>
        <p:nvSpPr>
          <p:cNvPr id="4" name="Title 3"/>
          <p:cNvSpPr>
            <a:spLocks noGrp="1"/>
          </p:cNvSpPr>
          <p:nvPr>
            <p:ph type="title"/>
          </p:nvPr>
        </p:nvSpPr>
        <p:spPr/>
        <p:txBody>
          <a:bodyPr/>
          <a:lstStyle/>
          <a:p>
            <a:r>
              <a:rPr lang="en-US" altLang="en-US" dirty="0">
                <a:solidFill>
                  <a:srgbClr val="D95E00"/>
                </a:solidFill>
              </a:rPr>
              <a:t>Discharge </a:t>
            </a:r>
            <a:r>
              <a:rPr lang="en-US" altLang="en-US" dirty="0" smtClean="0">
                <a:solidFill>
                  <a:srgbClr val="D95E00"/>
                </a:solidFill>
              </a:rPr>
              <a:t>Instructions</a:t>
            </a:r>
            <a:endParaRPr lang="en-US" dirty="0"/>
          </a:p>
        </p:txBody>
      </p:sp>
      <p:pic>
        <p:nvPicPr>
          <p:cNvPr id="5" name="Picture 3" descr="C:\Users\dmegnia\Pictures\Constipation-831015_JPG.jpg"/>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008" y="2281287"/>
            <a:ext cx="2633205" cy="312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1429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73</a:t>
            </a:fld>
            <a:endParaRPr lang="en-US" dirty="0"/>
          </a:p>
        </p:txBody>
      </p:sp>
      <p:sp>
        <p:nvSpPr>
          <p:cNvPr id="7" name="Content Placeholder 6"/>
          <p:cNvSpPr>
            <a:spLocks noGrp="1"/>
          </p:cNvSpPr>
          <p:nvPr>
            <p:ph sz="quarter" idx="12"/>
          </p:nvPr>
        </p:nvSpPr>
        <p:spPr/>
        <p:txBody>
          <a:bodyPr>
            <a:normAutofit lnSpcReduction="10000"/>
          </a:bodyPr>
          <a:lstStyle/>
          <a:p>
            <a:r>
              <a:rPr lang="en-US" dirty="0"/>
              <a:t>Only take the amount of pain medicine that is prescribed by your doctor </a:t>
            </a:r>
          </a:p>
          <a:p>
            <a:r>
              <a:rPr lang="en-US" dirty="0" smtClean="0">
                <a:latin typeface="Arial" panose="020B0604020202020204" pitchFamily="34" charset="0"/>
              </a:rPr>
              <a:t>Ke</a:t>
            </a:r>
            <a:r>
              <a:rPr lang="en-US" dirty="0" smtClean="0"/>
              <a:t>ep </a:t>
            </a:r>
            <a:r>
              <a:rPr lang="en-US" dirty="0"/>
              <a:t>track on a notepad or calendar how frequently and at what time you are taking your pain medication </a:t>
            </a:r>
          </a:p>
          <a:p>
            <a:r>
              <a:rPr lang="en-US" dirty="0" smtClean="0"/>
              <a:t>Do </a:t>
            </a:r>
            <a:r>
              <a:rPr lang="en-US" dirty="0"/>
              <a:t>not mix alcohol or sedating medication such as Valium, Ativan, or Xanax with opioids </a:t>
            </a:r>
          </a:p>
          <a:p>
            <a:r>
              <a:rPr lang="en-US" dirty="0" smtClean="0"/>
              <a:t>Take </a:t>
            </a:r>
            <a:r>
              <a:rPr lang="en-US" dirty="0"/>
              <a:t>the LEAST amount of opioid medication that you need in order to make the pain tolerable </a:t>
            </a:r>
          </a:p>
          <a:p>
            <a:pPr lvl="1"/>
            <a:r>
              <a:rPr lang="en-US" sz="1800" dirty="0" smtClean="0"/>
              <a:t>Try </a:t>
            </a:r>
            <a:r>
              <a:rPr lang="en-US" sz="1800" dirty="0"/>
              <a:t>other techniques such as ice, distraction, relaxation, etc. </a:t>
            </a:r>
          </a:p>
          <a:p>
            <a:pPr lvl="1"/>
            <a:r>
              <a:rPr lang="en-US" sz="1800" dirty="0" smtClean="0"/>
              <a:t>Take </a:t>
            </a:r>
            <a:r>
              <a:rPr lang="en-US" sz="1800" dirty="0"/>
              <a:t>non-opioid medications such as Tylenol* to help manage pain </a:t>
            </a:r>
          </a:p>
          <a:p>
            <a:pPr lvl="1"/>
            <a:r>
              <a:rPr lang="en-US" sz="1800" dirty="0" smtClean="0"/>
              <a:t>PLEASE </a:t>
            </a:r>
            <a:r>
              <a:rPr lang="en-US" sz="1800" dirty="0"/>
              <a:t>NOTE THAT NORCO, VICODIN AND PERCOCET HAVE TYLENOL IN THEM – NEVER TAKE MORE THAN 3000 -4000 MG PER DAY </a:t>
            </a:r>
          </a:p>
          <a:p>
            <a:endParaRPr lang="en-US" dirty="0"/>
          </a:p>
        </p:txBody>
      </p:sp>
      <p:sp>
        <p:nvSpPr>
          <p:cNvPr id="6" name="Title 5"/>
          <p:cNvSpPr>
            <a:spLocks noGrp="1"/>
          </p:cNvSpPr>
          <p:nvPr>
            <p:ph type="title"/>
          </p:nvPr>
        </p:nvSpPr>
        <p:spPr/>
        <p:txBody>
          <a:bodyPr/>
          <a:lstStyle/>
          <a:p>
            <a:r>
              <a:rPr lang="en-US" dirty="0" smtClean="0"/>
              <a:t>Pain </a:t>
            </a:r>
            <a:r>
              <a:rPr lang="en-US" dirty="0"/>
              <a:t>M</a:t>
            </a:r>
            <a:r>
              <a:rPr lang="en-US" dirty="0" smtClean="0"/>
              <a:t>edication Safety</a:t>
            </a:r>
            <a:endParaRPr lang="en-US" dirty="0"/>
          </a:p>
        </p:txBody>
      </p:sp>
    </p:spTree>
    <p:extLst>
      <p:ext uri="{BB962C8B-B14F-4D97-AF65-F5344CB8AC3E}">
        <p14:creationId xmlns:p14="http://schemas.microsoft.com/office/powerpoint/2010/main" val="22685144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74</a:t>
            </a:fld>
            <a:endParaRPr lang="en-US" dirty="0"/>
          </a:p>
        </p:txBody>
      </p:sp>
      <p:sp>
        <p:nvSpPr>
          <p:cNvPr id="3" name="Content Placeholder 2"/>
          <p:cNvSpPr>
            <a:spLocks noGrp="1"/>
          </p:cNvSpPr>
          <p:nvPr>
            <p:ph sz="quarter" idx="12"/>
          </p:nvPr>
        </p:nvSpPr>
        <p:spPr/>
        <p:txBody>
          <a:bodyPr>
            <a:normAutofit fontScale="85000" lnSpcReduction="20000"/>
          </a:bodyPr>
          <a:lstStyle/>
          <a:p>
            <a:pPr marL="0" indent="0">
              <a:buNone/>
            </a:pPr>
            <a:r>
              <a:rPr lang="en-US" dirty="0" smtClean="0"/>
              <a:t>      Incision Care &amp; Swelling Management: </a:t>
            </a:r>
          </a:p>
          <a:p>
            <a:pPr lvl="1">
              <a:buClr>
                <a:schemeClr val="tx1"/>
              </a:buClr>
              <a:buFont typeface="Arial" panose="020B0604020202020204" pitchFamily="34" charset="0"/>
              <a:buChar char="•"/>
            </a:pPr>
            <a:r>
              <a:rPr lang="en-US" altLang="en-US" sz="2400" dirty="0" smtClean="0"/>
              <a:t>Some drainage is normal</a:t>
            </a:r>
          </a:p>
          <a:p>
            <a:pPr lvl="1">
              <a:buClr>
                <a:schemeClr val="tx1"/>
              </a:buClr>
              <a:buFont typeface="Arial" panose="020B0604020202020204" pitchFamily="34" charset="0"/>
              <a:buChar char="•"/>
            </a:pPr>
            <a:r>
              <a:rPr lang="en-US" altLang="en-US" sz="2400" dirty="0" smtClean="0"/>
              <a:t>Swelling and bruising are common after surgery</a:t>
            </a:r>
            <a:endParaRPr lang="en-US" altLang="en-US" sz="2400" dirty="0"/>
          </a:p>
          <a:p>
            <a:pPr indent="0">
              <a:buClr>
                <a:srgbClr val="0070C0"/>
              </a:buClr>
              <a:buSzPct val="45000"/>
              <a:buNone/>
            </a:pPr>
            <a:r>
              <a:rPr lang="en-US" altLang="en-US" dirty="0" smtClean="0">
                <a:solidFill>
                  <a:srgbClr val="FF950E"/>
                </a:solidFill>
              </a:rPr>
              <a:t>When </a:t>
            </a:r>
            <a:r>
              <a:rPr lang="en-US" altLang="en-US" dirty="0">
                <a:solidFill>
                  <a:srgbClr val="FF950E"/>
                </a:solidFill>
              </a:rPr>
              <a:t>to call your physician:</a:t>
            </a:r>
          </a:p>
          <a:p>
            <a:pPr lvl="1">
              <a:spcAft>
                <a:spcPts val="1000"/>
              </a:spcAft>
              <a:buClrTx/>
              <a:buFont typeface="Arial" charset="0"/>
              <a:buChar char="•"/>
            </a:pPr>
            <a:r>
              <a:rPr lang="en-US" altLang="en-US" sz="2400" dirty="0" smtClean="0">
                <a:solidFill>
                  <a:srgbClr val="000000"/>
                </a:solidFill>
              </a:rPr>
              <a:t>Fever over 101⁰ F</a:t>
            </a:r>
          </a:p>
          <a:p>
            <a:pPr lvl="1">
              <a:spcAft>
                <a:spcPts val="1000"/>
              </a:spcAft>
              <a:buClrTx/>
              <a:buFont typeface="Arial" charset="0"/>
              <a:buChar char="•"/>
            </a:pPr>
            <a:r>
              <a:rPr lang="en-US" altLang="en-US" sz="2400" dirty="0" smtClean="0">
                <a:solidFill>
                  <a:srgbClr val="000000"/>
                </a:solidFill>
              </a:rPr>
              <a:t>Unusual </a:t>
            </a:r>
            <a:r>
              <a:rPr lang="en-US" altLang="en-US" sz="2400" dirty="0">
                <a:solidFill>
                  <a:srgbClr val="000000"/>
                </a:solidFill>
              </a:rPr>
              <a:t>redness, heat, or drainage from your </a:t>
            </a:r>
            <a:r>
              <a:rPr lang="en-US" altLang="en-US" sz="2400" dirty="0" smtClean="0">
                <a:solidFill>
                  <a:srgbClr val="000000"/>
                </a:solidFill>
              </a:rPr>
              <a:t>incision</a:t>
            </a:r>
          </a:p>
          <a:p>
            <a:pPr lvl="1">
              <a:spcAft>
                <a:spcPts val="1000"/>
              </a:spcAft>
              <a:buClrTx/>
              <a:buFont typeface="Arial" charset="0"/>
              <a:buChar char="•"/>
            </a:pPr>
            <a:r>
              <a:rPr lang="en-US" altLang="en-US" sz="2400" dirty="0">
                <a:solidFill>
                  <a:srgbClr val="000000"/>
                </a:solidFill>
              </a:rPr>
              <a:t>Pain in your calf muscle that is</a:t>
            </a:r>
          </a:p>
          <a:p>
            <a:pPr lvl="1" indent="0">
              <a:spcAft>
                <a:spcPts val="1000"/>
              </a:spcAft>
              <a:buClrTx/>
              <a:buNone/>
            </a:pPr>
            <a:r>
              <a:rPr lang="en-US" altLang="en-US" sz="2400" dirty="0">
                <a:solidFill>
                  <a:srgbClr val="000000"/>
                </a:solidFill>
              </a:rPr>
              <a:t>    not relieved by medication</a:t>
            </a:r>
          </a:p>
          <a:p>
            <a:pPr lvl="1">
              <a:spcAft>
                <a:spcPts val="1000"/>
              </a:spcAft>
              <a:buClrTx/>
              <a:buFont typeface="Arial" charset="0"/>
              <a:buChar char="•"/>
            </a:pPr>
            <a:r>
              <a:rPr lang="en-US" altLang="en-US" sz="2400" dirty="0" smtClean="0">
                <a:solidFill>
                  <a:srgbClr val="000000"/>
                </a:solidFill>
              </a:rPr>
              <a:t>Blood </a:t>
            </a:r>
            <a:r>
              <a:rPr lang="en-US" altLang="en-US" sz="2400" dirty="0">
                <a:solidFill>
                  <a:srgbClr val="000000"/>
                </a:solidFill>
              </a:rPr>
              <a:t>in your urine</a:t>
            </a:r>
          </a:p>
          <a:p>
            <a:pPr lvl="1">
              <a:spcAft>
                <a:spcPts val="1000"/>
              </a:spcAft>
              <a:buClrTx/>
              <a:buFont typeface="Arial" charset="0"/>
              <a:buChar char="•"/>
            </a:pPr>
            <a:r>
              <a:rPr lang="en-US" altLang="en-US" sz="2400" dirty="0">
                <a:solidFill>
                  <a:srgbClr val="000000"/>
                </a:solidFill>
              </a:rPr>
              <a:t>Sudden onset of severe pain or limited motion in your joint</a:t>
            </a:r>
          </a:p>
          <a:p>
            <a:pPr lvl="1" indent="0">
              <a:spcAft>
                <a:spcPts val="1000"/>
              </a:spcAft>
              <a:buClrTx/>
              <a:buNone/>
            </a:pPr>
            <a:r>
              <a:rPr lang="en-US" altLang="en-US" sz="3200" dirty="0" smtClean="0">
                <a:solidFill>
                  <a:srgbClr val="000000"/>
                </a:solidFill>
              </a:rPr>
              <a:t>In any other situation Call 911 such as CHEST </a:t>
            </a:r>
            <a:r>
              <a:rPr lang="en-US" altLang="en-US" sz="3200" dirty="0">
                <a:solidFill>
                  <a:srgbClr val="000000"/>
                </a:solidFill>
              </a:rPr>
              <a:t>PAIN OR SUDDEN </a:t>
            </a:r>
            <a:r>
              <a:rPr lang="en-US" altLang="en-US" sz="3200" dirty="0" smtClean="0">
                <a:solidFill>
                  <a:srgbClr val="000000"/>
                </a:solidFill>
              </a:rPr>
              <a:t>SHORTNESS </a:t>
            </a:r>
            <a:r>
              <a:rPr lang="en-US" altLang="en-US" sz="3200" dirty="0">
                <a:solidFill>
                  <a:srgbClr val="000000"/>
                </a:solidFill>
              </a:rPr>
              <a:t>OF BREATH </a:t>
            </a:r>
            <a:r>
              <a:rPr lang="en-US" altLang="en-US" sz="3200" dirty="0" smtClean="0">
                <a:solidFill>
                  <a:srgbClr val="000000"/>
                </a:solidFill>
              </a:rPr>
              <a:t>!!!!!</a:t>
            </a:r>
            <a:endParaRPr lang="en-US" altLang="en-US" sz="3200" dirty="0">
              <a:solidFill>
                <a:srgbClr val="000000"/>
              </a:solidFill>
            </a:endParaRPr>
          </a:p>
          <a:p>
            <a:endParaRPr lang="en-US" dirty="0"/>
          </a:p>
        </p:txBody>
      </p:sp>
      <p:sp>
        <p:nvSpPr>
          <p:cNvPr id="4" name="Title 3"/>
          <p:cNvSpPr>
            <a:spLocks noGrp="1"/>
          </p:cNvSpPr>
          <p:nvPr>
            <p:ph type="title"/>
          </p:nvPr>
        </p:nvSpPr>
        <p:spPr/>
        <p:txBody>
          <a:bodyPr/>
          <a:lstStyle/>
          <a:p>
            <a:r>
              <a:rPr lang="en-US" altLang="en-US" dirty="0">
                <a:solidFill>
                  <a:srgbClr val="D95E00"/>
                </a:solidFill>
              </a:rPr>
              <a:t>Discharge </a:t>
            </a:r>
            <a:r>
              <a:rPr lang="en-US" altLang="en-US" dirty="0" smtClean="0">
                <a:solidFill>
                  <a:srgbClr val="D95E00"/>
                </a:solidFill>
              </a:rPr>
              <a:t>Instructions</a:t>
            </a:r>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3958" y="363538"/>
            <a:ext cx="1865967" cy="189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948927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t>75</a:t>
            </a:fld>
            <a:endParaRPr lang="en-US" dirty="0"/>
          </a:p>
        </p:txBody>
      </p:sp>
      <p:sp>
        <p:nvSpPr>
          <p:cNvPr id="3" name="Content Placeholder 2"/>
          <p:cNvSpPr>
            <a:spLocks noGrp="1"/>
          </p:cNvSpPr>
          <p:nvPr>
            <p:ph sz="quarter" idx="12"/>
          </p:nvPr>
        </p:nvSpPr>
        <p:spPr/>
        <p:txBody>
          <a:bodyPr/>
          <a:lstStyle/>
          <a:p>
            <a:r>
              <a:rPr lang="en-US" dirty="0" smtClean="0"/>
              <a:t>Pavilion Registration: 209-564-3100</a:t>
            </a:r>
          </a:p>
          <a:p>
            <a:r>
              <a:rPr lang="en-US" dirty="0" smtClean="0"/>
              <a:t>Pre – Admission Nurse:</a:t>
            </a:r>
          </a:p>
          <a:p>
            <a:pPr lvl="1"/>
            <a:r>
              <a:rPr lang="en-US" dirty="0" smtClean="0"/>
              <a:t>Alma, RN – 209-564-3011</a:t>
            </a:r>
          </a:p>
          <a:p>
            <a:pPr lvl="1"/>
            <a:r>
              <a:rPr lang="en-US" dirty="0" smtClean="0"/>
              <a:t>Nora, RN – 209-564-3012</a:t>
            </a:r>
          </a:p>
          <a:p>
            <a:r>
              <a:rPr lang="en-US" dirty="0" smtClean="0"/>
              <a:t>Peri</a:t>
            </a:r>
            <a:r>
              <a:rPr lang="en-US" dirty="0"/>
              <a:t>-</a:t>
            </a:r>
            <a:r>
              <a:rPr lang="en-US" dirty="0" smtClean="0"/>
              <a:t>operative Department: 209-564-5148</a:t>
            </a:r>
          </a:p>
          <a:p>
            <a:r>
              <a:rPr lang="en-US" dirty="0" smtClean="0"/>
              <a:t>Total Joint Coordinator:</a:t>
            </a:r>
          </a:p>
          <a:p>
            <a:pPr lvl="1"/>
            <a:r>
              <a:rPr lang="en-US" dirty="0" smtClean="0"/>
              <a:t>Mia Bigbee MSN, RN: 209-564-5667</a:t>
            </a:r>
          </a:p>
          <a:p>
            <a:pPr marL="216000" lvl="1" indent="0">
              <a:buNone/>
            </a:pPr>
            <a:endParaRPr lang="en-US" dirty="0" smtClean="0"/>
          </a:p>
          <a:p>
            <a:pPr marL="216000" lvl="1" indent="0">
              <a:buNone/>
            </a:pPr>
            <a:endParaRPr lang="en-US" dirty="0"/>
          </a:p>
        </p:txBody>
      </p:sp>
      <p:sp>
        <p:nvSpPr>
          <p:cNvPr id="4" name="Title 3"/>
          <p:cNvSpPr>
            <a:spLocks noGrp="1"/>
          </p:cNvSpPr>
          <p:nvPr>
            <p:ph type="title"/>
          </p:nvPr>
        </p:nvSpPr>
        <p:spPr/>
        <p:txBody>
          <a:bodyPr/>
          <a:lstStyle/>
          <a:p>
            <a:r>
              <a:rPr lang="en-US" dirty="0" smtClean="0"/>
              <a:t>Important Numbers</a:t>
            </a:r>
            <a:endParaRPr lang="en-US" dirty="0"/>
          </a:p>
        </p:txBody>
      </p:sp>
    </p:spTree>
    <p:extLst>
      <p:ext uri="{BB962C8B-B14F-4D97-AF65-F5344CB8AC3E}">
        <p14:creationId xmlns:p14="http://schemas.microsoft.com/office/powerpoint/2010/main" val="14980311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76</a:t>
            </a:fld>
            <a:endParaRPr lang="en-US" dirty="0"/>
          </a:p>
        </p:txBody>
      </p:sp>
      <p:sp>
        <p:nvSpPr>
          <p:cNvPr id="3" name="Content Placeholder 2"/>
          <p:cNvSpPr>
            <a:spLocks noGrp="1"/>
          </p:cNvSpPr>
          <p:nvPr>
            <p:ph sz="quarter" idx="12"/>
          </p:nvPr>
        </p:nvSpPr>
        <p:spPr>
          <a:xfrm>
            <a:off x="1911840" y="1381125"/>
            <a:ext cx="5045142" cy="4288370"/>
          </a:xfrm>
        </p:spPr>
        <p:txBody>
          <a:bodyPr/>
          <a:lstStyle/>
          <a:p>
            <a:pPr indent="0">
              <a:buNone/>
            </a:pPr>
            <a:endParaRPr lang="en-US" dirty="0"/>
          </a:p>
        </p:txBody>
      </p:sp>
      <p:sp>
        <p:nvSpPr>
          <p:cNvPr id="4" name="Title 3"/>
          <p:cNvSpPr>
            <a:spLocks noGrp="1"/>
          </p:cNvSpPr>
          <p:nvPr>
            <p:ph type="title"/>
          </p:nvPr>
        </p:nvSpPr>
        <p:spPr/>
        <p:txBody>
          <a:bodyPr/>
          <a:lstStyle/>
          <a:p>
            <a:r>
              <a:rPr lang="en-US" altLang="en-US" dirty="0">
                <a:solidFill>
                  <a:srgbClr val="D95E00"/>
                </a:solidFill>
              </a:rPr>
              <a:t>QUESTIONS?</a:t>
            </a:r>
            <a:br>
              <a:rPr lang="en-US" altLang="en-US" dirty="0">
                <a:solidFill>
                  <a:srgbClr val="D95E00"/>
                </a:solidFill>
              </a:rPr>
            </a:b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840" y="1381125"/>
            <a:ext cx="5045141" cy="428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5680077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Thank You for allowing us to care for you.</a:t>
            </a:r>
            <a:br>
              <a:rPr lang="en-CA" dirty="0" smtClean="0"/>
            </a:br>
            <a:r>
              <a:rPr lang="en-CA" dirty="0" smtClean="0"/>
              <a:t/>
            </a:r>
            <a:br>
              <a:rPr lang="en-CA" dirty="0" smtClean="0"/>
            </a:br>
            <a:r>
              <a:rPr lang="en-CA" sz="1600" dirty="0" smtClean="0"/>
              <a:t>We look forward to having you accomplish your personal goals.</a:t>
            </a:r>
            <a:endParaRPr lang="en-CA"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419" y="546539"/>
            <a:ext cx="3080675" cy="18416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643" y="2388173"/>
            <a:ext cx="2736357" cy="18146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757" y="4271985"/>
            <a:ext cx="2588850" cy="16822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636" y="499354"/>
            <a:ext cx="1704975" cy="2286000"/>
          </a:xfrm>
          <a:prstGeom prst="rect">
            <a:avLst/>
          </a:prstGeom>
        </p:spPr>
      </p:pic>
    </p:spTree>
    <p:extLst>
      <p:ext uri="{BB962C8B-B14F-4D97-AF65-F5344CB8AC3E}">
        <p14:creationId xmlns:p14="http://schemas.microsoft.com/office/powerpoint/2010/main" val="2677228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730884"/>
            <a:ext cx="8255000" cy="430887"/>
          </a:xfrm>
        </p:spPr>
        <p:txBody>
          <a:bodyPr/>
          <a:lstStyle/>
          <a:p>
            <a:r>
              <a:rPr lang="en-US" dirty="0" smtClean="0"/>
              <a:t>Mercy Medical Center Total Joint Orthopedic Surgeons</a:t>
            </a:r>
            <a:endParaRPr lang="en-US" dirty="0"/>
          </a:p>
        </p:txBody>
      </p:sp>
      <p:pic>
        <p:nvPicPr>
          <p:cNvPr id="6" name="Picture 5"/>
          <p:cNvPicPr>
            <a:picLocks noChangeAspect="1"/>
          </p:cNvPicPr>
          <p:nvPr/>
        </p:nvPicPr>
        <p:blipFill>
          <a:blip r:embed="rId2"/>
          <a:stretch>
            <a:fillRect/>
          </a:stretch>
        </p:blipFill>
        <p:spPr>
          <a:xfrm>
            <a:off x="609600" y="1752600"/>
            <a:ext cx="1392621" cy="1350812"/>
          </a:xfrm>
          <a:prstGeom prst="rect">
            <a:avLst/>
          </a:prstGeom>
        </p:spPr>
      </p:pic>
      <p:pic>
        <p:nvPicPr>
          <p:cNvPr id="7" name="Picture 6"/>
          <p:cNvPicPr>
            <a:picLocks noChangeAspect="1"/>
          </p:cNvPicPr>
          <p:nvPr/>
        </p:nvPicPr>
        <p:blipFill>
          <a:blip r:embed="rId3"/>
          <a:stretch>
            <a:fillRect/>
          </a:stretch>
        </p:blipFill>
        <p:spPr>
          <a:xfrm>
            <a:off x="3127704" y="1789899"/>
            <a:ext cx="1333338" cy="1311681"/>
          </a:xfrm>
          <a:prstGeom prst="rect">
            <a:avLst/>
          </a:prstGeom>
        </p:spPr>
      </p:pic>
      <p:pic>
        <p:nvPicPr>
          <p:cNvPr id="8" name="Picture 7"/>
          <p:cNvPicPr>
            <a:picLocks noChangeAspect="1"/>
          </p:cNvPicPr>
          <p:nvPr/>
        </p:nvPicPr>
        <p:blipFill>
          <a:blip r:embed="rId4"/>
          <a:stretch>
            <a:fillRect/>
          </a:stretch>
        </p:blipFill>
        <p:spPr>
          <a:xfrm>
            <a:off x="5466898" y="1784644"/>
            <a:ext cx="1264891" cy="1316936"/>
          </a:xfrm>
          <a:prstGeom prst="rect">
            <a:avLst/>
          </a:prstGeom>
        </p:spPr>
      </p:pic>
      <p:pic>
        <p:nvPicPr>
          <p:cNvPr id="9" name="Picture 8"/>
          <p:cNvPicPr>
            <a:picLocks noChangeAspect="1"/>
          </p:cNvPicPr>
          <p:nvPr/>
        </p:nvPicPr>
        <p:blipFill>
          <a:blip r:embed="rId5"/>
          <a:stretch>
            <a:fillRect/>
          </a:stretch>
        </p:blipFill>
        <p:spPr>
          <a:xfrm>
            <a:off x="7315200" y="1752599"/>
            <a:ext cx="1339222" cy="1311771"/>
          </a:xfrm>
          <a:prstGeom prst="rect">
            <a:avLst/>
          </a:prstGeom>
        </p:spPr>
      </p:pic>
      <p:sp>
        <p:nvSpPr>
          <p:cNvPr id="3" name="Text Placeholder 2"/>
          <p:cNvSpPr>
            <a:spLocks noGrp="1"/>
          </p:cNvSpPr>
          <p:nvPr>
            <p:ph type="body" idx="4294967295"/>
          </p:nvPr>
        </p:nvSpPr>
        <p:spPr>
          <a:xfrm>
            <a:off x="433552" y="1371600"/>
            <a:ext cx="8255000" cy="3600986"/>
          </a:xfrm>
          <a:prstGeom prst="rect">
            <a:avLst/>
          </a:prstGeom>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pPr marL="0" indent="0">
              <a:buNone/>
            </a:pPr>
            <a:r>
              <a:rPr lang="en-US" dirty="0"/>
              <a:t> </a:t>
            </a:r>
          </a:p>
          <a:p>
            <a:endParaRPr lang="en-US" dirty="0" smtClean="0"/>
          </a:p>
          <a:p>
            <a:endParaRPr lang="en-US" dirty="0"/>
          </a:p>
          <a:p>
            <a:endParaRPr lang="en-US" dirty="0"/>
          </a:p>
        </p:txBody>
      </p:sp>
      <p:sp>
        <p:nvSpPr>
          <p:cNvPr id="10" name="TextBox 9"/>
          <p:cNvSpPr txBox="1"/>
          <p:nvPr/>
        </p:nvSpPr>
        <p:spPr>
          <a:xfrm>
            <a:off x="7333593" y="3064371"/>
            <a:ext cx="1219200" cy="523220"/>
          </a:xfrm>
          <a:prstGeom prst="rect">
            <a:avLst/>
          </a:prstGeom>
          <a:noFill/>
        </p:spPr>
        <p:txBody>
          <a:bodyPr wrap="square" rtlCol="0">
            <a:spAutoFit/>
          </a:bodyPr>
          <a:lstStyle/>
          <a:p>
            <a:pPr algn="ctr"/>
            <a:r>
              <a:rPr lang="en-US" sz="1400" dirty="0" smtClean="0"/>
              <a:t>Dr. Edward Vanek</a:t>
            </a:r>
            <a:endParaRPr lang="en-US" sz="1400" dirty="0"/>
          </a:p>
        </p:txBody>
      </p:sp>
      <p:sp>
        <p:nvSpPr>
          <p:cNvPr id="11" name="TextBox 10"/>
          <p:cNvSpPr txBox="1"/>
          <p:nvPr/>
        </p:nvSpPr>
        <p:spPr>
          <a:xfrm>
            <a:off x="641131" y="3101580"/>
            <a:ext cx="1219200" cy="523220"/>
          </a:xfrm>
          <a:prstGeom prst="rect">
            <a:avLst/>
          </a:prstGeom>
          <a:noFill/>
        </p:spPr>
        <p:txBody>
          <a:bodyPr wrap="square" rtlCol="0">
            <a:spAutoFit/>
          </a:bodyPr>
          <a:lstStyle/>
          <a:p>
            <a:r>
              <a:rPr lang="en-US" sz="1400" dirty="0" smtClean="0"/>
              <a:t>Dr. Naseem Beauchman</a:t>
            </a:r>
            <a:endParaRPr lang="en-US" sz="1400" dirty="0"/>
          </a:p>
        </p:txBody>
      </p:sp>
      <p:sp>
        <p:nvSpPr>
          <p:cNvPr id="12" name="TextBox 11"/>
          <p:cNvSpPr txBox="1"/>
          <p:nvPr/>
        </p:nvSpPr>
        <p:spPr>
          <a:xfrm>
            <a:off x="5403792" y="3157520"/>
            <a:ext cx="1391101" cy="307777"/>
          </a:xfrm>
          <a:prstGeom prst="rect">
            <a:avLst/>
          </a:prstGeom>
          <a:noFill/>
        </p:spPr>
        <p:txBody>
          <a:bodyPr wrap="square" rtlCol="0">
            <a:spAutoFit/>
          </a:bodyPr>
          <a:lstStyle/>
          <a:p>
            <a:r>
              <a:rPr lang="en-US" sz="1400" dirty="0" smtClean="0"/>
              <a:t>Dr. Samuel Tacke</a:t>
            </a:r>
            <a:endParaRPr lang="en-US" sz="1400" dirty="0"/>
          </a:p>
        </p:txBody>
      </p:sp>
      <p:sp>
        <p:nvSpPr>
          <p:cNvPr id="13" name="TextBox 12"/>
          <p:cNvSpPr txBox="1"/>
          <p:nvPr/>
        </p:nvSpPr>
        <p:spPr>
          <a:xfrm>
            <a:off x="3005067" y="3157520"/>
            <a:ext cx="1447800" cy="307777"/>
          </a:xfrm>
          <a:prstGeom prst="rect">
            <a:avLst/>
          </a:prstGeom>
          <a:noFill/>
        </p:spPr>
        <p:txBody>
          <a:bodyPr wrap="square" rtlCol="0">
            <a:spAutoFit/>
          </a:bodyPr>
          <a:lstStyle/>
          <a:p>
            <a:r>
              <a:rPr lang="en-US" sz="1400" dirty="0" smtClean="0"/>
              <a:t>Dr. Mario Sablan</a:t>
            </a:r>
            <a:endParaRPr lang="en-US" sz="1400" dirty="0"/>
          </a:p>
        </p:txBody>
      </p:sp>
      <p:sp>
        <p:nvSpPr>
          <p:cNvPr id="14" name="Rectangle 13"/>
          <p:cNvSpPr/>
          <p:nvPr/>
        </p:nvSpPr>
        <p:spPr>
          <a:xfrm>
            <a:off x="2918356" y="3639863"/>
            <a:ext cx="1621221" cy="1384995"/>
          </a:xfrm>
          <a:prstGeom prst="rect">
            <a:avLst/>
          </a:prstGeom>
        </p:spPr>
        <p:txBody>
          <a:bodyPr wrap="square">
            <a:spAutoFit/>
          </a:bodyPr>
          <a:lstStyle/>
          <a:p>
            <a:pPr algn="ctr"/>
            <a:r>
              <a:rPr lang="en-US" sz="1400" dirty="0" smtClean="0">
                <a:solidFill>
                  <a:srgbClr val="000000"/>
                </a:solidFill>
                <a:latin typeface="Trade Gothic LT Std"/>
              </a:rPr>
              <a:t> Ortho Spine </a:t>
            </a:r>
            <a:endParaRPr lang="en-US" sz="1400" dirty="0">
              <a:solidFill>
                <a:srgbClr val="000000"/>
              </a:solidFill>
              <a:latin typeface="Trade Gothic LT Std"/>
            </a:endParaRPr>
          </a:p>
          <a:p>
            <a:pPr algn="ctr"/>
            <a:r>
              <a:rPr lang="en-US" sz="1400" dirty="0" smtClean="0">
                <a:solidFill>
                  <a:srgbClr val="000000"/>
                </a:solidFill>
                <a:latin typeface="Trade Gothic LT Std"/>
              </a:rPr>
              <a:t>330 E Yosemite Ave, Ste 101 </a:t>
            </a:r>
            <a:endParaRPr lang="en-US" sz="1400" dirty="0">
              <a:solidFill>
                <a:srgbClr val="000000"/>
              </a:solidFill>
              <a:latin typeface="Trade Gothic LT Std"/>
            </a:endParaRPr>
          </a:p>
          <a:p>
            <a:pPr algn="ctr"/>
            <a:r>
              <a:rPr lang="en-US" sz="1400" dirty="0">
                <a:solidFill>
                  <a:srgbClr val="000000"/>
                </a:solidFill>
                <a:latin typeface="Trade Gothic LT Std"/>
              </a:rPr>
              <a:t>Merced, CA 95340</a:t>
            </a:r>
          </a:p>
          <a:p>
            <a:pPr algn="ctr"/>
            <a:r>
              <a:rPr lang="en-US" sz="1400" b="1" dirty="0" smtClean="0">
                <a:solidFill>
                  <a:srgbClr val="000000"/>
                </a:solidFill>
                <a:latin typeface="Trade Gothic LT Std"/>
              </a:rPr>
              <a:t>209.349.8429</a:t>
            </a:r>
            <a:endParaRPr lang="en-US" sz="1400" dirty="0"/>
          </a:p>
        </p:txBody>
      </p:sp>
      <p:sp>
        <p:nvSpPr>
          <p:cNvPr id="15" name="Rectangle 14"/>
          <p:cNvSpPr/>
          <p:nvPr/>
        </p:nvSpPr>
        <p:spPr>
          <a:xfrm>
            <a:off x="5419601" y="3643531"/>
            <a:ext cx="1621221" cy="2031325"/>
          </a:xfrm>
          <a:prstGeom prst="rect">
            <a:avLst/>
          </a:prstGeom>
        </p:spPr>
        <p:txBody>
          <a:bodyPr wrap="square">
            <a:spAutoFit/>
          </a:bodyPr>
          <a:lstStyle/>
          <a:p>
            <a:pPr algn="ctr"/>
            <a:r>
              <a:rPr lang="en-US" sz="1400" dirty="0" smtClean="0">
                <a:solidFill>
                  <a:srgbClr val="000000"/>
                </a:solidFill>
                <a:latin typeface="Trade Gothic LT Std"/>
              </a:rPr>
              <a:t> Merced Orthopedic Medical Group Inc </a:t>
            </a:r>
            <a:r>
              <a:rPr lang="en-US" sz="1400" dirty="0">
                <a:solidFill>
                  <a:srgbClr val="000000"/>
                </a:solidFill>
                <a:latin typeface="Trade Gothic LT Std"/>
              </a:rPr>
              <a:t>Orthopedics Inc. </a:t>
            </a:r>
          </a:p>
          <a:p>
            <a:pPr algn="ctr"/>
            <a:r>
              <a:rPr lang="en-US" sz="1400" dirty="0" smtClean="0">
                <a:solidFill>
                  <a:srgbClr val="000000"/>
                </a:solidFill>
                <a:latin typeface="Trade Gothic LT Std"/>
              </a:rPr>
              <a:t>123 N. Brear Creek Dr.</a:t>
            </a:r>
            <a:endParaRPr lang="en-US" sz="1400" dirty="0">
              <a:solidFill>
                <a:srgbClr val="000000"/>
              </a:solidFill>
              <a:latin typeface="Trade Gothic LT Std"/>
            </a:endParaRPr>
          </a:p>
          <a:p>
            <a:pPr algn="ctr"/>
            <a:r>
              <a:rPr lang="en-US" sz="1400" dirty="0">
                <a:solidFill>
                  <a:srgbClr val="000000"/>
                </a:solidFill>
                <a:latin typeface="Trade Gothic LT Std"/>
              </a:rPr>
              <a:t>Merced, CA </a:t>
            </a:r>
            <a:r>
              <a:rPr lang="en-US" sz="1400" dirty="0" smtClean="0">
                <a:solidFill>
                  <a:srgbClr val="000000"/>
                </a:solidFill>
                <a:latin typeface="Trade Gothic LT Std"/>
              </a:rPr>
              <a:t>95348</a:t>
            </a:r>
            <a:endParaRPr lang="en-US" sz="1400" dirty="0">
              <a:solidFill>
                <a:srgbClr val="000000"/>
              </a:solidFill>
              <a:latin typeface="Trade Gothic LT Std"/>
            </a:endParaRPr>
          </a:p>
          <a:p>
            <a:pPr algn="ctr"/>
            <a:r>
              <a:rPr lang="en-US" sz="1400" b="1" dirty="0" smtClean="0">
                <a:solidFill>
                  <a:srgbClr val="000000"/>
                </a:solidFill>
                <a:latin typeface="Trade Gothic LT Std"/>
              </a:rPr>
              <a:t>209.722.8161</a:t>
            </a:r>
            <a:endParaRPr lang="en-US" sz="1400" dirty="0"/>
          </a:p>
        </p:txBody>
      </p:sp>
      <p:sp>
        <p:nvSpPr>
          <p:cNvPr id="16" name="Rectangle 15"/>
          <p:cNvSpPr/>
          <p:nvPr/>
        </p:nvSpPr>
        <p:spPr>
          <a:xfrm>
            <a:off x="362607" y="3829680"/>
            <a:ext cx="1621221" cy="1384995"/>
          </a:xfrm>
          <a:prstGeom prst="rect">
            <a:avLst/>
          </a:prstGeom>
        </p:spPr>
        <p:txBody>
          <a:bodyPr wrap="square">
            <a:spAutoFit/>
          </a:bodyPr>
          <a:lstStyle/>
          <a:p>
            <a:pPr algn="ctr"/>
            <a:r>
              <a:rPr lang="en-US" sz="1400" dirty="0" smtClean="0">
                <a:solidFill>
                  <a:srgbClr val="000000"/>
                </a:solidFill>
                <a:latin typeface="Trade Gothic LT Std"/>
              </a:rPr>
              <a:t> </a:t>
            </a:r>
            <a:r>
              <a:rPr lang="en-US" sz="1400" dirty="0">
                <a:solidFill>
                  <a:srgbClr val="000000"/>
                </a:solidFill>
                <a:latin typeface="Trade Gothic LT Std"/>
              </a:rPr>
              <a:t>Valley River Orthopedics Inc. </a:t>
            </a:r>
          </a:p>
          <a:p>
            <a:pPr algn="ctr"/>
            <a:r>
              <a:rPr lang="en-US" sz="1400" dirty="0">
                <a:solidFill>
                  <a:srgbClr val="000000"/>
                </a:solidFill>
                <a:latin typeface="Trade Gothic LT Std"/>
              </a:rPr>
              <a:t>3329 G St, Ste A </a:t>
            </a:r>
            <a:endParaRPr lang="en-US" sz="1400" dirty="0" smtClean="0">
              <a:solidFill>
                <a:srgbClr val="000000"/>
              </a:solidFill>
              <a:latin typeface="Trade Gothic LT Std"/>
            </a:endParaRPr>
          </a:p>
          <a:p>
            <a:pPr algn="ctr"/>
            <a:r>
              <a:rPr lang="en-US" sz="1400" dirty="0" smtClean="0">
                <a:solidFill>
                  <a:srgbClr val="000000"/>
                </a:solidFill>
                <a:latin typeface="Trade Gothic LT Std"/>
              </a:rPr>
              <a:t>Merced, CA 95340</a:t>
            </a:r>
          </a:p>
          <a:p>
            <a:pPr algn="ctr"/>
            <a:r>
              <a:rPr lang="en-US" sz="1400" b="1" dirty="0" smtClean="0">
                <a:solidFill>
                  <a:srgbClr val="000000"/>
                </a:solidFill>
                <a:latin typeface="Trade Gothic LT Std"/>
              </a:rPr>
              <a:t>209.400.2959</a:t>
            </a:r>
            <a:endParaRPr lang="en-US" sz="1400" dirty="0"/>
          </a:p>
        </p:txBody>
      </p:sp>
      <p:sp>
        <p:nvSpPr>
          <p:cNvPr id="17" name="Rectangle 16"/>
          <p:cNvSpPr/>
          <p:nvPr/>
        </p:nvSpPr>
        <p:spPr>
          <a:xfrm>
            <a:off x="7065141" y="3797420"/>
            <a:ext cx="1621221" cy="1384995"/>
          </a:xfrm>
          <a:prstGeom prst="rect">
            <a:avLst/>
          </a:prstGeom>
        </p:spPr>
        <p:txBody>
          <a:bodyPr wrap="square">
            <a:spAutoFit/>
          </a:bodyPr>
          <a:lstStyle/>
          <a:p>
            <a:pPr algn="ctr"/>
            <a:r>
              <a:rPr lang="en-US" sz="1400" dirty="0" smtClean="0">
                <a:solidFill>
                  <a:srgbClr val="000000"/>
                </a:solidFill>
                <a:latin typeface="Trade Gothic LT Std"/>
              </a:rPr>
              <a:t> Advanced Orthopedics </a:t>
            </a:r>
            <a:endParaRPr lang="en-US" sz="1400" dirty="0">
              <a:solidFill>
                <a:srgbClr val="000000"/>
              </a:solidFill>
              <a:latin typeface="Trade Gothic LT Std"/>
            </a:endParaRPr>
          </a:p>
          <a:p>
            <a:pPr algn="ctr"/>
            <a:r>
              <a:rPr lang="en-US" sz="1400" dirty="0" smtClean="0">
                <a:solidFill>
                  <a:srgbClr val="000000"/>
                </a:solidFill>
                <a:latin typeface="Trade Gothic LT Std"/>
              </a:rPr>
              <a:t>3140 Apron Ave. </a:t>
            </a:r>
            <a:endParaRPr lang="en-US" sz="1400" dirty="0">
              <a:solidFill>
                <a:srgbClr val="000000"/>
              </a:solidFill>
              <a:latin typeface="Trade Gothic LT Std"/>
            </a:endParaRPr>
          </a:p>
          <a:p>
            <a:pPr algn="ctr"/>
            <a:r>
              <a:rPr lang="en-US" sz="1400" dirty="0" smtClean="0">
                <a:solidFill>
                  <a:srgbClr val="000000"/>
                </a:solidFill>
                <a:latin typeface="Trade Gothic LT Std"/>
              </a:rPr>
              <a:t>Atwater, </a:t>
            </a:r>
            <a:r>
              <a:rPr lang="en-US" sz="1400" dirty="0">
                <a:solidFill>
                  <a:srgbClr val="000000"/>
                </a:solidFill>
                <a:latin typeface="Trade Gothic LT Std"/>
              </a:rPr>
              <a:t>CA </a:t>
            </a:r>
            <a:r>
              <a:rPr lang="en-US" sz="1400" dirty="0" smtClean="0">
                <a:solidFill>
                  <a:srgbClr val="000000"/>
                </a:solidFill>
                <a:latin typeface="Trade Gothic LT Std"/>
              </a:rPr>
              <a:t>95301</a:t>
            </a:r>
            <a:endParaRPr lang="en-US" sz="1400" dirty="0">
              <a:solidFill>
                <a:srgbClr val="000000"/>
              </a:solidFill>
              <a:latin typeface="Trade Gothic LT Std"/>
            </a:endParaRPr>
          </a:p>
          <a:p>
            <a:pPr algn="ctr"/>
            <a:r>
              <a:rPr lang="en-US" sz="1400" b="1" dirty="0" smtClean="0">
                <a:solidFill>
                  <a:srgbClr val="000000"/>
                </a:solidFill>
                <a:latin typeface="Trade Gothic LT Std"/>
              </a:rPr>
              <a:t>209.385.1244</a:t>
            </a:r>
            <a:endParaRPr lang="en-US" sz="1400" dirty="0"/>
          </a:p>
        </p:txBody>
      </p:sp>
    </p:spTree>
    <p:extLst>
      <p:ext uri="{BB962C8B-B14F-4D97-AF65-F5344CB8AC3E}">
        <p14:creationId xmlns:p14="http://schemas.microsoft.com/office/powerpoint/2010/main" val="895633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76531" y="1394234"/>
            <a:ext cx="3075160" cy="3121878"/>
          </a:xfrm>
        </p:spPr>
        <p:txBody>
          <a:bodyPr/>
          <a:lstStyle/>
          <a:p>
            <a:endParaRPr lang="en-US" dirty="0"/>
          </a:p>
        </p:txBody>
      </p:sp>
      <p:sp>
        <p:nvSpPr>
          <p:cNvPr id="5" name="Text Placeholder 4"/>
          <p:cNvSpPr>
            <a:spLocks noGrp="1"/>
          </p:cNvSpPr>
          <p:nvPr>
            <p:ph type="body" sz="quarter" idx="10"/>
          </p:nvPr>
        </p:nvSpPr>
        <p:spPr/>
        <p:txBody>
          <a:bodyPr/>
          <a:lstStyle/>
          <a:p>
            <a:r>
              <a:rPr lang="en-US" dirty="0" smtClean="0"/>
              <a:t>Total Joint Coordinator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6531" y="1427487"/>
            <a:ext cx="3075160" cy="3088625"/>
          </a:xfrm>
          <a:prstGeom prst="rect">
            <a:avLst/>
          </a:prstGeom>
        </p:spPr>
      </p:pic>
    </p:spTree>
    <p:extLst>
      <p:ext uri="{BB962C8B-B14F-4D97-AF65-F5344CB8AC3E}">
        <p14:creationId xmlns:p14="http://schemas.microsoft.com/office/powerpoint/2010/main" val="40373188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S_NET" val="4.0.30319.42000"/>
  <p:tag name="AS_OS" val="Microsoft Windows NT 6.3.9600.0"/>
  <p:tag name="AS_RELEASE_DATE" val="2012.02.28"/>
  <p:tag name="AS_TITLE" val="Aspose.Slides for .NET 2.0"/>
  <p:tag name="AS_VERSION" val="6.0.0.0"/>
</p:tagLst>
</file>

<file path=ppt/theme/theme1.xml><?xml version="1.0" encoding="utf-8"?>
<a:theme xmlns:a="http://schemas.openxmlformats.org/drawingml/2006/main" name="DignityHealth_PPT07_020712_old">
  <a:themeElements>
    <a:clrScheme name="Custom 13">
      <a:dk1>
        <a:srgbClr val="000000"/>
      </a:dk1>
      <a:lt1>
        <a:srgbClr val="FFFFFF"/>
      </a:lt1>
      <a:dk2>
        <a:srgbClr val="D95E00"/>
      </a:dk2>
      <a:lt2>
        <a:srgbClr val="FFFFFF"/>
      </a:lt2>
      <a:accent1>
        <a:srgbClr val="EAAB00"/>
      </a:accent1>
      <a:accent2>
        <a:srgbClr val="D95E00"/>
      </a:accent2>
      <a:accent3>
        <a:srgbClr val="5E9732"/>
      </a:accent3>
      <a:accent4>
        <a:srgbClr val="0070C0"/>
      </a:accent4>
      <a:accent5>
        <a:srgbClr val="AA272F"/>
      </a:accent5>
      <a:accent6>
        <a:srgbClr val="5F6062"/>
      </a:accent6>
      <a:hlink>
        <a:srgbClr val="0070C0"/>
      </a:hlink>
      <a:folHlink>
        <a:srgbClr val="AA272F"/>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DignityHealth_2_492114_07ppt_05152012_v2</Template>
  <TotalTime>2371</TotalTime>
  <Words>3948</Words>
  <Application>Microsoft Office PowerPoint</Application>
  <PresentationFormat>On-screen Show (4:3)</PresentationFormat>
  <Paragraphs>566</Paragraphs>
  <Slides>77</Slides>
  <Notes>13</Notes>
  <HiddenSlides>1</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DignityHealth_PPT07_020712_old</vt:lpstr>
      <vt:lpstr>STEPS Program Mercy Medical Center Merced Total Joint Replacement </vt:lpstr>
      <vt:lpstr>Welcome</vt:lpstr>
      <vt:lpstr>Total Joint Replacement Award</vt:lpstr>
      <vt:lpstr>Total Joint Replacement Awards </vt:lpstr>
      <vt:lpstr>What is Your Goal?</vt:lpstr>
      <vt:lpstr>Topics to be Discussed Today</vt:lpstr>
      <vt:lpstr>Your Joint Care Team </vt:lpstr>
      <vt:lpstr>Mercy Medical Center Total Joint Orthopedic Surgeons</vt:lpstr>
      <vt:lpstr>PowerPoint Presentation</vt:lpstr>
      <vt:lpstr>Total Joint Coordinator</vt:lpstr>
      <vt:lpstr>Preparing yourself before surgery</vt:lpstr>
      <vt:lpstr>Smoking</vt:lpstr>
      <vt:lpstr>Alcohol Use</vt:lpstr>
      <vt:lpstr>Diabetes Guidelines and Blood Glucose Management</vt:lpstr>
      <vt:lpstr>Pre - Surgery</vt:lpstr>
      <vt:lpstr>Pre - Surgery Instructions  </vt:lpstr>
      <vt:lpstr>PowerPoint Presentation</vt:lpstr>
      <vt:lpstr>Day of Surgery Instructions</vt:lpstr>
      <vt:lpstr> Welcome to the Peri-operative Department</vt:lpstr>
      <vt:lpstr>Friends and Family</vt:lpstr>
      <vt:lpstr> Tips for a Safer Surgery </vt:lpstr>
      <vt:lpstr>Surgery                              </vt:lpstr>
      <vt:lpstr>Post Anesthesia Care Unit</vt:lpstr>
      <vt:lpstr>Welcome to the 6th Floor</vt:lpstr>
      <vt:lpstr>Patient Care Plan</vt:lpstr>
      <vt:lpstr>Patient Room</vt:lpstr>
      <vt:lpstr>Whiteboards in Patient rooms</vt:lpstr>
      <vt:lpstr>Important Tips from Dietary</vt:lpstr>
      <vt:lpstr>Hospital Stay</vt:lpstr>
      <vt:lpstr>Pain Management</vt:lpstr>
      <vt:lpstr>Pain Management - Multimodal</vt:lpstr>
      <vt:lpstr>Hospital Stay</vt:lpstr>
      <vt:lpstr>Occupational Therapy </vt:lpstr>
      <vt:lpstr>WHAT is “OCCUPATION” in OCCUPATIONAL THERAPY???</vt:lpstr>
      <vt:lpstr>Occupational Therapy </vt:lpstr>
      <vt:lpstr>Occupational Therapy</vt:lpstr>
      <vt:lpstr>Adaptive Devices  in OT </vt:lpstr>
      <vt:lpstr>Durable Medical Equipment for ADLs </vt:lpstr>
      <vt:lpstr>Adaptive Devices  in OT </vt:lpstr>
      <vt:lpstr>Physical Therapy</vt:lpstr>
      <vt:lpstr>Physical Therapy</vt:lpstr>
      <vt:lpstr>Physical Therapy Sessions</vt:lpstr>
      <vt:lpstr>Physical Therapy Sessions</vt:lpstr>
      <vt:lpstr>Total Hip Replacement Precautions</vt:lpstr>
      <vt:lpstr>Durable Medical Equipment (DME)</vt:lpstr>
      <vt:lpstr>Post Operative Knee Precautions</vt:lpstr>
      <vt:lpstr>Going Home</vt:lpstr>
      <vt:lpstr>For your Safety </vt:lpstr>
      <vt:lpstr>STEPS Coach Program</vt:lpstr>
      <vt:lpstr>STEPS Coach Program</vt:lpstr>
      <vt:lpstr>Home Exercise Program</vt:lpstr>
      <vt:lpstr>Exercise Program: Ankle Pumps - AP </vt:lpstr>
      <vt:lpstr>Exercise Program: Quad Set (towel under ankle) - QS </vt:lpstr>
      <vt:lpstr>Exercise Program: Glut Set – GS</vt:lpstr>
      <vt:lpstr>Exercise Program:  Heel Slides - Supine – HS </vt:lpstr>
      <vt:lpstr>Exercise Program:  Short Arc Quad - SAQ </vt:lpstr>
      <vt:lpstr>Exercise Program:  Straight Leg Raise – SLR</vt:lpstr>
      <vt:lpstr>Exercise Program:  Supine Hip Abduction - SHA </vt:lpstr>
      <vt:lpstr>Exercise Program:  Seated Marching - SM </vt:lpstr>
      <vt:lpstr>Exercise Program:  Seated Heel Slides - SHS</vt:lpstr>
      <vt:lpstr>Exercise Program:  Long Arc Quad – LAQ </vt:lpstr>
      <vt:lpstr>Care Coordination</vt:lpstr>
      <vt:lpstr>Care Coordination Goals</vt:lpstr>
      <vt:lpstr>When it’s time for Discharge:</vt:lpstr>
      <vt:lpstr>Home Health- Mercy Home Health</vt:lpstr>
      <vt:lpstr>Home Health- Mercy Home Health</vt:lpstr>
      <vt:lpstr>Requirements for Discharge</vt:lpstr>
      <vt:lpstr>PowerPoint Presentation</vt:lpstr>
      <vt:lpstr> Things to keep in mind as you prepare… </vt:lpstr>
      <vt:lpstr>Discharge Instructions</vt:lpstr>
      <vt:lpstr>Discharge Instructions</vt:lpstr>
      <vt:lpstr>Discharge Instructions</vt:lpstr>
      <vt:lpstr>Pain Medication Safety</vt:lpstr>
      <vt:lpstr>Discharge Instructions</vt:lpstr>
      <vt:lpstr>Important Numbers</vt:lpstr>
      <vt:lpstr>QUESTIONS? </vt:lpstr>
      <vt:lpstr>Thank You for allowing us to care for you.  We look forward to having you accomplish your personal goals.</vt:lpstr>
    </vt:vector>
  </TitlesOfParts>
  <Company>Dignity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Slide opens up the presentation and provides the main headline. Insert a maximum of five lines.</dc:title>
  <dc:creator>Bigbee, Mia - MMCM</dc:creator>
  <dc:description>Version 2: Final Version as of 5/15/2012.  For assistance or to report issues, please contact Dignity Health IT Help Desk.</dc:description>
  <cp:lastModifiedBy>Bigbee, Mia - MMCM</cp:lastModifiedBy>
  <cp:revision>105</cp:revision>
  <dcterms:created xsi:type="dcterms:W3CDTF">2020-03-12T20:22:19Z</dcterms:created>
  <dcterms:modified xsi:type="dcterms:W3CDTF">2020-04-10T23:56:25Z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2012-05-15T06:00:00Z</vt:filetime>
  </property>
</Properties>
</file>