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92" r:id="rId1"/>
  </p:sldMasterIdLst>
  <p:notesMasterIdLst>
    <p:notesMasterId r:id="rId39"/>
  </p:notesMasterIdLst>
  <p:sldIdLst>
    <p:sldId id="256" r:id="rId2"/>
    <p:sldId id="257" r:id="rId3"/>
    <p:sldId id="299" r:id="rId4"/>
    <p:sldId id="296" r:id="rId5"/>
    <p:sldId id="310" r:id="rId6"/>
    <p:sldId id="258" r:id="rId7"/>
    <p:sldId id="262" r:id="rId8"/>
    <p:sldId id="259" r:id="rId9"/>
    <p:sldId id="288" r:id="rId10"/>
    <p:sldId id="300" r:id="rId11"/>
    <p:sldId id="301" r:id="rId12"/>
    <p:sldId id="302" r:id="rId13"/>
    <p:sldId id="314" r:id="rId14"/>
    <p:sldId id="297" r:id="rId15"/>
    <p:sldId id="311" r:id="rId16"/>
    <p:sldId id="289" r:id="rId17"/>
    <p:sldId id="266" r:id="rId18"/>
    <p:sldId id="298" r:id="rId19"/>
    <p:sldId id="265" r:id="rId20"/>
    <p:sldId id="292" r:id="rId21"/>
    <p:sldId id="275" r:id="rId22"/>
    <p:sldId id="272" r:id="rId23"/>
    <p:sldId id="315" r:id="rId24"/>
    <p:sldId id="317" r:id="rId25"/>
    <p:sldId id="318" r:id="rId26"/>
    <p:sldId id="323" r:id="rId27"/>
    <p:sldId id="322" r:id="rId28"/>
    <p:sldId id="325" r:id="rId29"/>
    <p:sldId id="328" r:id="rId30"/>
    <p:sldId id="319" r:id="rId31"/>
    <p:sldId id="307" r:id="rId32"/>
    <p:sldId id="308" r:id="rId33"/>
    <p:sldId id="294" r:id="rId34"/>
    <p:sldId id="280" r:id="rId35"/>
    <p:sldId id="282" r:id="rId36"/>
    <p:sldId id="330" r:id="rId37"/>
    <p:sldId id="29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ie Hsu Shieh" initials="AHS" lastIdx="3" clrIdx="0">
    <p:extLst>
      <p:ext uri="{19B8F6BF-5375-455C-9EA6-DF929625EA0E}">
        <p15:presenceInfo xmlns:p15="http://schemas.microsoft.com/office/powerpoint/2012/main" userId="S-1-5-21-2716935632-2313027416-3983722124-1245" providerId="AD"/>
      </p:ext>
    </p:extLst>
  </p:cmAuthor>
  <p:cmAuthor id="2" name="Leabeth Yick" initials="LY" lastIdx="9" clrIdx="1">
    <p:extLst>
      <p:ext uri="{19B8F6BF-5375-455C-9EA6-DF929625EA0E}">
        <p15:presenceInfo xmlns:p15="http://schemas.microsoft.com/office/powerpoint/2012/main" userId="S-1-5-21-2716935632-2313027416-3983722124-1728" providerId="AD"/>
      </p:ext>
    </p:extLst>
  </p:cmAuthor>
  <p:cmAuthor id="3" name="William Yee" initials="WY" lastIdx="10" clrIdx="2">
    <p:extLst>
      <p:ext uri="{19B8F6BF-5375-455C-9EA6-DF929625EA0E}">
        <p15:presenceInfo xmlns:p15="http://schemas.microsoft.com/office/powerpoint/2012/main" userId="S-1-5-21-2716935632-2313027416-3983722124-14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4" autoAdjust="0"/>
    <p:restoredTop sz="94660"/>
  </p:normalViewPr>
  <p:slideViewPr>
    <p:cSldViewPr>
      <p:cViewPr varScale="1">
        <p:scale>
          <a:sx n="82" d="100"/>
          <a:sy n="82" d="100"/>
        </p:scale>
        <p:origin x="92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12-20T16:51:58.558" idx="3">
    <p:pos x="10" y="10"/>
    <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E9297B-227F-4D12-9667-E25B64DF2983}" type="datetimeFigureOut">
              <a:rPr lang="en-US" smtClean="0"/>
              <a:t>12/21/2021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1E7F73-A4A4-4308-BB5E-B5E6598D70C1}" type="slidenum">
              <a:rPr lang="en-US" smtClean="0"/>
              <a:t>‹#›</a:t>
            </a:fld>
            <a:endParaRPr lang="en-US"/>
          </a:p>
        </p:txBody>
      </p:sp>
    </p:spTree>
    <p:extLst>
      <p:ext uri="{BB962C8B-B14F-4D97-AF65-F5344CB8AC3E}">
        <p14:creationId xmlns:p14="http://schemas.microsoft.com/office/powerpoint/2010/main" val="3636281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EF5FDA36-21AD-458F-A9DD-4C0B6444461B}" type="datetime1">
              <a:rPr lang="en-US" smtClean="0"/>
              <a:t>12/21/2021</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40DD606-D605-427F-B0F2-E580CF378AF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72875E-17E3-451E-BC08-7F044AAAA4CC}" type="datetime1">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745B69-1D61-4501-AB66-9DB5811C71F5}" type="datetime1">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836756-14B0-4D32-9CB0-6171EF401341}" type="datetime1">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D48CE9-042C-4EA9-AF12-18DF4EC82470}" type="datetime1">
              <a:rPr lang="en-US" smtClean="0"/>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E3EBC340-A2E3-47FD-A43D-0DCD9CBE8E67}" type="datetime1">
              <a:rPr lang="en-US" smtClean="0"/>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DD606-D605-427F-B0F2-E580CF378AF4}"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2A9561D-7FC7-4594-B8A4-39A544D8C4EF}" type="datetime1">
              <a:rPr lang="en-US" smtClean="0"/>
              <a:t>12/21/2021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0DD606-D605-427F-B0F2-E580CF378AF4}"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AB9EFB-B80E-4DA3-9C7A-316C2F2AC88A}" type="datetime1">
              <a:rPr lang="en-US" smtClean="0"/>
              <a:t>12/21/2021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7C3688-354C-4BF7-8AE5-732B1B8E9FF9}" type="datetime1">
              <a:rPr lang="en-US" smtClean="0"/>
              <a:t>12/21/2021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0DD606-D605-427F-B0F2-E580CF378A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08CAB4B1-14B3-4E97-A8E8-B8FA5679B2EB}" type="datetime1">
              <a:rPr lang="en-US" smtClean="0"/>
              <a:t>12/21/2021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240DD606-D605-427F-B0F2-E580CF378AF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3F39C909-34CE-4D3F-AED5-FB21652A9038}" type="datetime1">
              <a:rPr lang="en-US" smtClean="0"/>
              <a:t>12/21/2021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240DD606-D605-427F-B0F2-E580CF378AF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47572174-EA29-4F5B-A1B0-F86B66F3A8F0}" type="datetime1">
              <a:rPr lang="en-US" smtClean="0"/>
              <a:t>12/21/2021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40DD606-D605-427F-B0F2-E580CF378AF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393" r:id="rId1"/>
    <p:sldLayoutId id="2147484394" r:id="rId2"/>
    <p:sldLayoutId id="2147484395" r:id="rId3"/>
    <p:sldLayoutId id="2147484396" r:id="rId4"/>
    <p:sldLayoutId id="2147484397" r:id="rId5"/>
    <p:sldLayoutId id="2147484398" r:id="rId6"/>
    <p:sldLayoutId id="2147484399" r:id="rId7"/>
    <p:sldLayoutId id="2147484400" r:id="rId8"/>
    <p:sldLayoutId id="2147484401" r:id="rId9"/>
    <p:sldLayoutId id="2147484402" r:id="rId10"/>
    <p:sldLayoutId id="214748440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centralhealthplan.com/Discover/ServiceAre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2133600"/>
            <a:ext cx="5723468" cy="2091265"/>
          </a:xfrm>
        </p:spPr>
        <p:txBody>
          <a:bodyPr>
            <a:normAutofit fontScale="90000"/>
          </a:bodyPr>
          <a:lstStyle/>
          <a:p>
            <a:r>
              <a:rPr lang="en-US" dirty="0"/>
              <a:t>MODEL OF CARE TRAINING</a:t>
            </a:r>
            <a:br>
              <a:rPr lang="en-US" dirty="0"/>
            </a:br>
            <a:r>
              <a:rPr lang="en-US" dirty="0"/>
              <a:t>2022</a:t>
            </a:r>
          </a:p>
        </p:txBody>
      </p:sp>
      <p:sp>
        <p:nvSpPr>
          <p:cNvPr id="3" name="Subtitle 2"/>
          <p:cNvSpPr>
            <a:spLocks noGrp="1"/>
          </p:cNvSpPr>
          <p:nvPr>
            <p:ph type="subTitle" idx="1"/>
          </p:nvPr>
        </p:nvSpPr>
        <p:spPr>
          <a:xfrm>
            <a:off x="-11439" y="1371600"/>
            <a:ext cx="6400800" cy="3124200"/>
          </a:xfrm>
        </p:spPr>
        <p:txBody>
          <a:bodyPr>
            <a:normAutofit/>
          </a:bodyPr>
          <a:lstStyle/>
          <a:p>
            <a:endParaRPr lang="en-US" dirty="0"/>
          </a:p>
          <a:p>
            <a:endParaRPr lang="en-US" dirty="0"/>
          </a:p>
          <a:p>
            <a:endParaRPr lang="en-US" dirty="0"/>
          </a:p>
          <a:p>
            <a:endParaRPr lang="en-US" dirty="0"/>
          </a:p>
          <a:p>
            <a:endParaRPr lang="en-US" dirty="0"/>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560" t="38434" r="4865" b="18249"/>
          <a:stretch/>
        </p:blipFill>
        <p:spPr bwMode="auto">
          <a:xfrm>
            <a:off x="1600200" y="4662668"/>
            <a:ext cx="2358572"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23922" t="50000" r="18204" b="21785"/>
          <a:stretch/>
        </p:blipFill>
        <p:spPr bwMode="auto">
          <a:xfrm>
            <a:off x="5257800" y="4692210"/>
            <a:ext cx="2263123"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97461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D-SNP</a:t>
            </a:r>
          </a:p>
        </p:txBody>
      </p:sp>
      <p:sp>
        <p:nvSpPr>
          <p:cNvPr id="3" name="Content Placeholder 2"/>
          <p:cNvSpPr>
            <a:spLocks noGrp="1"/>
          </p:cNvSpPr>
          <p:nvPr>
            <p:ph idx="1"/>
          </p:nvPr>
        </p:nvSpPr>
        <p:spPr/>
        <p:txBody>
          <a:bodyPr>
            <a:normAutofit fontScale="62500" lnSpcReduction="20000"/>
          </a:bodyPr>
          <a:lstStyle/>
          <a:p>
            <a:r>
              <a:rPr lang="en-US" dirty="0"/>
              <a:t>Members who have both Medicare and Medicaid</a:t>
            </a:r>
          </a:p>
          <a:p>
            <a:pPr lvl="1"/>
            <a:r>
              <a:rPr lang="en-US" dirty="0"/>
              <a:t>Also known as PBP 002 in Los Angeles (LA) and San Bernardino (SB)</a:t>
            </a:r>
          </a:p>
          <a:p>
            <a:pPr lvl="1"/>
            <a:r>
              <a:rPr lang="en-US" dirty="0"/>
              <a:t>Available to all Dual Eligible Beneficiaries in Ventura (009)</a:t>
            </a:r>
          </a:p>
          <a:p>
            <a:r>
              <a:rPr lang="en-US" dirty="0"/>
              <a:t>Eligibility for 002 is limited to the following:</a:t>
            </a:r>
          </a:p>
          <a:p>
            <a:pPr lvl="1"/>
            <a:r>
              <a:rPr lang="en-US" dirty="0"/>
              <a:t>1. Dual eligible beneficiaries eligible for enrollment in a Full Benefit D-SNP or who are enrolled in 002 as of 12/31/14.</a:t>
            </a:r>
          </a:p>
          <a:p>
            <a:pPr lvl="1"/>
            <a:r>
              <a:rPr lang="en-US" dirty="0"/>
              <a:t>2. Dual eligible beneficiaries eligible for enrollment in a Full Benefit D-SNP or who are excluded from enrollment in Cal </a:t>
            </a:r>
            <a:r>
              <a:rPr lang="en-US" dirty="0" err="1"/>
              <a:t>MediConnect</a:t>
            </a:r>
            <a:r>
              <a:rPr lang="en-US" dirty="0"/>
              <a:t> as follows: </a:t>
            </a:r>
          </a:p>
          <a:p>
            <a:pPr lvl="1"/>
            <a:r>
              <a:rPr lang="en-US" dirty="0"/>
              <a:t>a.) Individuals under the age of 21;</a:t>
            </a:r>
          </a:p>
          <a:p>
            <a:pPr lvl="1"/>
            <a:r>
              <a:rPr lang="en-US" dirty="0"/>
              <a:t>b)Individual with other private or public health insurance;</a:t>
            </a:r>
          </a:p>
          <a:p>
            <a:pPr lvl="1"/>
            <a:r>
              <a:rPr lang="en-US" dirty="0"/>
              <a:t>c) Developmentally Disabled (DD) beneficiaries receiving services through a Department of Developmental Services 1915© waiver, regional center, or state developmental center;</a:t>
            </a:r>
          </a:p>
          <a:p>
            <a:pPr lvl="1"/>
            <a:r>
              <a:rPr lang="en-US" dirty="0"/>
              <a:t>d) Individuals with a share of cost – in community and not continuously certified;</a:t>
            </a:r>
          </a:p>
          <a:p>
            <a:pPr lvl="1"/>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10</a:t>
            </a:fld>
            <a:endParaRPr lang="en-US"/>
          </a:p>
        </p:txBody>
      </p:sp>
    </p:spTree>
    <p:extLst>
      <p:ext uri="{BB962C8B-B14F-4D97-AF65-F5344CB8AC3E}">
        <p14:creationId xmlns:p14="http://schemas.microsoft.com/office/powerpoint/2010/main" val="92800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6965245" cy="1202485"/>
          </a:xfrm>
        </p:spPr>
        <p:txBody>
          <a:bodyPr/>
          <a:lstStyle/>
          <a:p>
            <a:r>
              <a:rPr lang="en-US" dirty="0"/>
              <a:t>D- SNP</a:t>
            </a:r>
          </a:p>
        </p:txBody>
      </p:sp>
      <p:sp>
        <p:nvSpPr>
          <p:cNvPr id="3" name="Content Placeholder 2"/>
          <p:cNvSpPr>
            <a:spLocks noGrp="1"/>
          </p:cNvSpPr>
          <p:nvPr>
            <p:ph idx="1"/>
          </p:nvPr>
        </p:nvSpPr>
        <p:spPr>
          <a:xfrm>
            <a:off x="1463040" y="1752600"/>
            <a:ext cx="6196405" cy="3970469"/>
          </a:xfrm>
        </p:spPr>
        <p:txBody>
          <a:bodyPr>
            <a:normAutofit fontScale="77500" lnSpcReduction="20000"/>
          </a:bodyPr>
          <a:lstStyle/>
          <a:p>
            <a:pPr lvl="1"/>
            <a:r>
              <a:rPr lang="en-US" dirty="0"/>
              <a:t>e) Individuals residing in one of the Veterans’ Homes of California;</a:t>
            </a:r>
          </a:p>
          <a:p>
            <a:pPr lvl="1"/>
            <a:r>
              <a:rPr lang="en-US" dirty="0"/>
              <a:t>f) Individuals residing in an excluded zip code per the MOU between the State and the CMS; and</a:t>
            </a:r>
          </a:p>
          <a:p>
            <a:pPr lvl="1"/>
            <a:r>
              <a:rPr lang="en-US" dirty="0"/>
              <a:t>g) Beneficiaries in the following 1915( c) waiver: </a:t>
            </a:r>
            <a:r>
              <a:rPr lang="en-US" dirty="0" err="1"/>
              <a:t>i</a:t>
            </a:r>
            <a:r>
              <a:rPr lang="en-US" dirty="0"/>
              <a:t>. Nursing Facility/Acute Hospital Waiver; ii. HIV/AIDS Waiver; iii. Assisted Living Waiver; and iv. In-Home Operations Waiver. </a:t>
            </a:r>
          </a:p>
          <a:p>
            <a:pPr lvl="1"/>
            <a:r>
              <a:rPr lang="en-US" dirty="0"/>
              <a:t>h) Intermediate Care Facility – DD Residents. </a:t>
            </a:r>
          </a:p>
          <a:p>
            <a:r>
              <a:rPr lang="en-US" dirty="0"/>
              <a:t>3.  Dual Eligible Beneficiaries who were Members in 002 as of 12/31/14, who enroll in Cal </a:t>
            </a:r>
            <a:r>
              <a:rPr lang="en-US" dirty="0" err="1"/>
              <a:t>MediConnect</a:t>
            </a:r>
            <a:r>
              <a:rPr lang="en-US" dirty="0"/>
              <a:t> after 12/31/14 and choose to disenroll from Cal </a:t>
            </a:r>
            <a:r>
              <a:rPr lang="en-US" dirty="0" err="1"/>
              <a:t>MediConnect</a:t>
            </a:r>
            <a:r>
              <a:rPr lang="en-US" dirty="0"/>
              <a:t>, may return to 002.</a:t>
            </a:r>
          </a:p>
          <a:p>
            <a:r>
              <a:rPr lang="en-US" dirty="0"/>
              <a:t>4. A Members enrolled in 002 in a non-CCI county, regardless of enrollment date, who moves during the duration of the CCI Demonstration to a CCI county also covered by 002, may remain enrolled in 002. </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11</a:t>
            </a:fld>
            <a:endParaRPr lang="en-US"/>
          </a:p>
        </p:txBody>
      </p:sp>
    </p:spTree>
    <p:extLst>
      <p:ext uri="{BB962C8B-B14F-4D97-AF65-F5344CB8AC3E}">
        <p14:creationId xmlns:p14="http://schemas.microsoft.com/office/powerpoint/2010/main" val="3311139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C-SNP</a:t>
            </a:r>
          </a:p>
        </p:txBody>
      </p:sp>
      <p:sp>
        <p:nvSpPr>
          <p:cNvPr id="3" name="Content Placeholder 2"/>
          <p:cNvSpPr>
            <a:spLocks noGrp="1"/>
          </p:cNvSpPr>
          <p:nvPr>
            <p:ph idx="1"/>
          </p:nvPr>
        </p:nvSpPr>
        <p:spPr/>
        <p:txBody>
          <a:bodyPr>
            <a:normAutofit fontScale="70000" lnSpcReduction="20000"/>
          </a:bodyPr>
          <a:lstStyle/>
          <a:p>
            <a:r>
              <a:rPr lang="en-US" dirty="0"/>
              <a:t>Members with chronic conditions</a:t>
            </a:r>
          </a:p>
          <a:p>
            <a:r>
              <a:rPr lang="en-US" dirty="0"/>
              <a:t>Also known as PBP 006</a:t>
            </a:r>
          </a:p>
          <a:p>
            <a:r>
              <a:rPr lang="en-US" dirty="0"/>
              <a:t>Available in Los Angeles (LA), San Bernardino (SB) and Orange  County (OC) </a:t>
            </a:r>
          </a:p>
          <a:p>
            <a:r>
              <a:rPr lang="en-US" dirty="0">
                <a:hlinkClick r:id="rId2"/>
              </a:rPr>
              <a:t>http://www.centralhealthplan.com/Discover/ServiceArea</a:t>
            </a:r>
            <a:endParaRPr lang="en-US" dirty="0"/>
          </a:p>
          <a:p>
            <a:r>
              <a:rPr lang="en-US" dirty="0"/>
              <a:t>Chronic conditions are verified initially and annually, thereafter in order for members to be continually enrolled.</a:t>
            </a:r>
          </a:p>
          <a:p>
            <a:r>
              <a:rPr lang="en-US" dirty="0"/>
              <a:t>Since 2016, C-SNP expanded to include the following:</a:t>
            </a:r>
          </a:p>
          <a:p>
            <a:r>
              <a:rPr lang="en-US" dirty="0"/>
              <a:t>1. Diabetes Mellitus</a:t>
            </a:r>
          </a:p>
          <a:p>
            <a:r>
              <a:rPr lang="en-US" dirty="0"/>
              <a:t>2. Chronic Heart Failure</a:t>
            </a:r>
          </a:p>
          <a:p>
            <a:r>
              <a:rPr lang="en-US" dirty="0"/>
              <a:t>3. Cardiovascular disorders (cardiac arrhythmias, coronary artery disease, peripheral vascular disease, chronic venous thromboembolic disorders)</a:t>
            </a:r>
          </a:p>
        </p:txBody>
      </p:sp>
      <p:sp>
        <p:nvSpPr>
          <p:cNvPr id="4" name="Slide Number Placeholder 3"/>
          <p:cNvSpPr>
            <a:spLocks noGrp="1"/>
          </p:cNvSpPr>
          <p:nvPr>
            <p:ph type="sldNum" sz="quarter" idx="12"/>
          </p:nvPr>
        </p:nvSpPr>
        <p:spPr/>
        <p:txBody>
          <a:bodyPr/>
          <a:lstStyle/>
          <a:p>
            <a:fld id="{240DD606-D605-427F-B0F2-E580CF378AF4}" type="slidenum">
              <a:rPr lang="en-US" smtClean="0"/>
              <a:t>12</a:t>
            </a:fld>
            <a:endParaRPr lang="en-US"/>
          </a:p>
        </p:txBody>
      </p:sp>
    </p:spTree>
    <p:extLst>
      <p:ext uri="{BB962C8B-B14F-4D97-AF65-F5344CB8AC3E}">
        <p14:creationId xmlns:p14="http://schemas.microsoft.com/office/powerpoint/2010/main" val="2018485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VULNERABLE POPULATION</a:t>
            </a:r>
          </a:p>
        </p:txBody>
      </p:sp>
      <p:sp>
        <p:nvSpPr>
          <p:cNvPr id="3" name="Content Placeholder 2"/>
          <p:cNvSpPr>
            <a:spLocks noGrp="1"/>
          </p:cNvSpPr>
          <p:nvPr>
            <p:ph idx="1"/>
          </p:nvPr>
        </p:nvSpPr>
        <p:spPr/>
        <p:txBody>
          <a:bodyPr>
            <a:normAutofit lnSpcReduction="10000"/>
          </a:bodyPr>
          <a:lstStyle/>
          <a:p>
            <a:pPr marL="0" indent="0">
              <a:buNone/>
            </a:pPr>
            <a:r>
              <a:rPr lang="en-US" b="1" dirty="0"/>
              <a:t>CMS recognizes SNP beneficiaries will include vulnerable individuals:	</a:t>
            </a:r>
          </a:p>
          <a:p>
            <a:pPr lvl="1"/>
            <a:r>
              <a:rPr lang="en-US" dirty="0"/>
              <a:t>Frail individuals</a:t>
            </a:r>
          </a:p>
          <a:p>
            <a:pPr lvl="1"/>
            <a:r>
              <a:rPr lang="en-US" dirty="0"/>
              <a:t>Disabled individuals</a:t>
            </a:r>
          </a:p>
          <a:p>
            <a:pPr lvl="1"/>
            <a:r>
              <a:rPr lang="en-US" dirty="0"/>
              <a:t>Beneficiaries developing end-stage renal disease after enrollment</a:t>
            </a:r>
          </a:p>
          <a:p>
            <a:pPr lvl="1"/>
            <a:r>
              <a:rPr lang="en-US" dirty="0"/>
              <a:t>Beneficiaries near the end-of-life</a:t>
            </a:r>
          </a:p>
          <a:p>
            <a:pPr lvl="1"/>
            <a:r>
              <a:rPr lang="en-US" dirty="0"/>
              <a:t>Beneficiaries having multiple or complex chronic conditions</a:t>
            </a:r>
          </a:p>
          <a:p>
            <a:pPr lvl="1"/>
            <a:r>
              <a:rPr lang="en-US" dirty="0"/>
              <a:t>Institutionalized individuals</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13</a:t>
            </a:fld>
            <a:endParaRPr lang="en-US"/>
          </a:p>
        </p:txBody>
      </p:sp>
    </p:spTree>
    <p:extLst>
      <p:ext uri="{BB962C8B-B14F-4D97-AF65-F5344CB8AC3E}">
        <p14:creationId xmlns:p14="http://schemas.microsoft.com/office/powerpoint/2010/main" val="3257229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6965245" cy="858818"/>
          </a:xfrm>
        </p:spPr>
        <p:txBody>
          <a:bodyPr>
            <a:normAutofit/>
          </a:bodyPr>
          <a:lstStyle/>
          <a:p>
            <a:r>
              <a:rPr lang="en-US" dirty="0"/>
              <a:t>SNP benefits</a:t>
            </a:r>
          </a:p>
        </p:txBody>
      </p:sp>
      <p:sp>
        <p:nvSpPr>
          <p:cNvPr id="3" name="Content Placeholder 2"/>
          <p:cNvSpPr>
            <a:spLocks noGrp="1"/>
          </p:cNvSpPr>
          <p:nvPr>
            <p:ph idx="1"/>
          </p:nvPr>
        </p:nvSpPr>
        <p:spPr>
          <a:xfrm>
            <a:off x="990600" y="1676400"/>
            <a:ext cx="7239000" cy="4419600"/>
          </a:xfrm>
        </p:spPr>
        <p:txBody>
          <a:bodyPr>
            <a:normAutofit fontScale="85000" lnSpcReduction="10000"/>
          </a:bodyPr>
          <a:lstStyle/>
          <a:p>
            <a:pPr>
              <a:buFont typeface="Wingdings" panose="05000000000000000000" pitchFamily="2" charset="2"/>
              <a:buChar char="v"/>
            </a:pPr>
            <a:r>
              <a:rPr lang="en-US" sz="2000" u="sng" dirty="0"/>
              <a:t>Case Management</a:t>
            </a:r>
            <a:r>
              <a:rPr lang="en-US" sz="2000" dirty="0"/>
              <a:t>- intimately involved in creating individualized care plans with focus on education, lifestyle modification with nutrition and exercise, medication adherence, self-management skills, preventive care screening and linkage to community resources as needed. Case management also assist in transition of care (TOC) across all different healthcare settings. Nurses are available 24/7.</a:t>
            </a:r>
          </a:p>
          <a:p>
            <a:pPr>
              <a:buFont typeface="Wingdings" panose="05000000000000000000" pitchFamily="2" charset="2"/>
              <a:buChar char="v"/>
            </a:pPr>
            <a:r>
              <a:rPr lang="en-US" sz="2000" u="sng" dirty="0"/>
              <a:t>Self Management</a:t>
            </a:r>
            <a:r>
              <a:rPr lang="en-US" sz="2000" dirty="0"/>
              <a:t>- necessary equipment for self management, such as blood pressure machine for members with chronic conditions such as high blood pressure or heart disease, blood sugar testing for diabetic patients, and bathroom scale for members with Congestive Heart Failure (</a:t>
            </a:r>
            <a:r>
              <a:rPr lang="en-US" sz="2000"/>
              <a:t>CHF), </a:t>
            </a:r>
            <a:r>
              <a:rPr lang="en-US" sz="2000" dirty="0"/>
              <a:t>medical alert systems for members enrolled in 002 and 006 at risk for falls, home safety equipment for members enrolled in 002 &amp; 006 such as bathroom grab bars, shower chair, raised toilet seat, non-slip bath mat, handheld shower head for those with limited mobility and are at risk for falls   </a:t>
            </a:r>
          </a:p>
          <a:p>
            <a:pPr>
              <a:buFont typeface="Wingdings" panose="05000000000000000000" pitchFamily="2" charset="2"/>
              <a:buChar char="v"/>
            </a:pPr>
            <a:r>
              <a:rPr lang="en-US" sz="2000" u="sng" dirty="0"/>
              <a:t>Wellness Center- </a:t>
            </a:r>
            <a:r>
              <a:rPr lang="en-US" sz="2000" dirty="0"/>
              <a:t>centrally located clinic run by NPs/PAs as a one stop shop for most preventive care located in Alhambra </a:t>
            </a:r>
          </a:p>
        </p:txBody>
      </p:sp>
      <p:sp>
        <p:nvSpPr>
          <p:cNvPr id="4" name="Slide Number Placeholder 3"/>
          <p:cNvSpPr>
            <a:spLocks noGrp="1"/>
          </p:cNvSpPr>
          <p:nvPr>
            <p:ph type="sldNum" sz="quarter" idx="12"/>
          </p:nvPr>
        </p:nvSpPr>
        <p:spPr/>
        <p:txBody>
          <a:bodyPr/>
          <a:lstStyle/>
          <a:p>
            <a:fld id="{240DD606-D605-427F-B0F2-E580CF378AF4}" type="slidenum">
              <a:rPr lang="en-US" smtClean="0"/>
              <a:t>14</a:t>
            </a:fld>
            <a:endParaRPr lang="en-US"/>
          </a:p>
        </p:txBody>
      </p:sp>
    </p:spTree>
    <p:extLst>
      <p:ext uri="{BB962C8B-B14F-4D97-AF65-F5344CB8AC3E}">
        <p14:creationId xmlns:p14="http://schemas.microsoft.com/office/powerpoint/2010/main" val="2594921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935017"/>
          </a:xfrm>
        </p:spPr>
        <p:txBody>
          <a:bodyPr/>
          <a:lstStyle/>
          <a:p>
            <a:r>
              <a:rPr lang="en-US" dirty="0"/>
              <a:t>SNP benefits (Cont.)</a:t>
            </a:r>
          </a:p>
        </p:txBody>
      </p:sp>
      <p:sp>
        <p:nvSpPr>
          <p:cNvPr id="3" name="Content Placeholder 2"/>
          <p:cNvSpPr>
            <a:spLocks noGrp="1"/>
          </p:cNvSpPr>
          <p:nvPr>
            <p:ph idx="1"/>
          </p:nvPr>
        </p:nvSpPr>
        <p:spPr>
          <a:xfrm>
            <a:off x="1143000" y="1981200"/>
            <a:ext cx="6934200" cy="4038599"/>
          </a:xfrm>
        </p:spPr>
        <p:txBody>
          <a:bodyPr>
            <a:normAutofit fontScale="77500" lnSpcReduction="20000"/>
          </a:bodyPr>
          <a:lstStyle/>
          <a:p>
            <a:pPr>
              <a:buFont typeface="Wingdings" panose="05000000000000000000" pitchFamily="2" charset="2"/>
              <a:buChar char="v"/>
            </a:pPr>
            <a:r>
              <a:rPr lang="en-US" sz="2200" u="sng" dirty="0"/>
              <a:t>Partnership with patient’s IPA - </a:t>
            </a:r>
            <a:r>
              <a:rPr lang="en-US" sz="2200" dirty="0"/>
              <a:t>to engage patients in educational activities</a:t>
            </a:r>
          </a:p>
          <a:p>
            <a:pPr>
              <a:buFont typeface="Wingdings" panose="05000000000000000000" pitchFamily="2" charset="2"/>
              <a:buChar char="v"/>
            </a:pPr>
            <a:r>
              <a:rPr lang="en-US" sz="2200" u="sng" dirty="0"/>
              <a:t>Medication Therapy Management: </a:t>
            </a:r>
            <a:r>
              <a:rPr lang="en-US" sz="2200" dirty="0"/>
              <a:t>annual review with Plan members’ medications, including medication reconciliation after discharge from a hospital or skilled nursing facility</a:t>
            </a:r>
          </a:p>
          <a:p>
            <a:pPr>
              <a:buFont typeface="Wingdings" panose="05000000000000000000" pitchFamily="2" charset="2"/>
              <a:buChar char="v"/>
            </a:pPr>
            <a:r>
              <a:rPr lang="en-US" sz="2200" u="sng" dirty="0"/>
              <a:t>Education Materials</a:t>
            </a:r>
            <a:r>
              <a:rPr lang="en-US" sz="2200" dirty="0"/>
              <a:t>- all SNP members receive disease specific care plans. Copy of the ICP is also sent to PCP, which includes treatment recommendations from the ICT for consideration by the PCP in planning members' treatment plan.</a:t>
            </a:r>
          </a:p>
          <a:p>
            <a:pPr>
              <a:buFont typeface="Wingdings" panose="05000000000000000000" pitchFamily="2" charset="2"/>
              <a:buChar char="v"/>
            </a:pPr>
            <a:r>
              <a:rPr lang="en-US" sz="2200" u="sng" dirty="0"/>
              <a:t>Opportunity to participate</a:t>
            </a:r>
            <a:r>
              <a:rPr lang="en-US" sz="2200" dirty="0"/>
              <a:t> in interdisciplinary team meeting to promote both health care providers’ and members’ active participation in preparing members' plan care of care.</a:t>
            </a:r>
          </a:p>
          <a:p>
            <a:pPr>
              <a:buFont typeface="Wingdings" panose="05000000000000000000" pitchFamily="2" charset="2"/>
              <a:buChar char="v"/>
            </a:pPr>
            <a:r>
              <a:rPr lang="en-US" sz="2200" u="sng" dirty="0"/>
              <a:t>Other benefits: </a:t>
            </a:r>
            <a:r>
              <a:rPr lang="en-US" sz="2200" dirty="0"/>
              <a:t>depending on PBP member is enrolled in, may include but not limited to: transportation, dental benefits, vision benefit, hearing benefits, gym membership, acupuncture, zero dollar copay for diabetic supplies, over the counter benefit allowance,  low copay for medication, grocery delivery benefit,  worldwide coverage etc. </a:t>
            </a:r>
            <a:endParaRPr lang="en-US" dirty="0"/>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15</a:t>
            </a:fld>
            <a:endParaRPr lang="en-US"/>
          </a:p>
        </p:txBody>
      </p:sp>
    </p:spTree>
    <p:extLst>
      <p:ext uri="{BB962C8B-B14F-4D97-AF65-F5344CB8AC3E}">
        <p14:creationId xmlns:p14="http://schemas.microsoft.com/office/powerpoint/2010/main" val="3099685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ROLES AND RESPONSIBILITIES</a:t>
            </a:r>
          </a:p>
        </p:txBody>
      </p:sp>
      <p:sp>
        <p:nvSpPr>
          <p:cNvPr id="3" name="Text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240DD606-D605-427F-B0F2-E580CF378AF4}" type="slidenum">
              <a:rPr lang="en-US" smtClean="0"/>
              <a:t>16</a:t>
            </a:fld>
            <a:endParaRPr lang="en-US"/>
          </a:p>
        </p:txBody>
      </p:sp>
    </p:spTree>
    <p:extLst>
      <p:ext uri="{BB962C8B-B14F-4D97-AF65-F5344CB8AC3E}">
        <p14:creationId xmlns:p14="http://schemas.microsoft.com/office/powerpoint/2010/main" val="1985863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ROLES</a:t>
            </a:r>
          </a:p>
        </p:txBody>
      </p:sp>
      <p:sp>
        <p:nvSpPr>
          <p:cNvPr id="3" name="Content Placeholder 2"/>
          <p:cNvSpPr>
            <a:spLocks noGrp="1"/>
          </p:cNvSpPr>
          <p:nvPr>
            <p:ph idx="1"/>
          </p:nvPr>
        </p:nvSpPr>
        <p:spPr/>
        <p:txBody>
          <a:bodyPr>
            <a:normAutofit lnSpcReduction="10000"/>
          </a:bodyPr>
          <a:lstStyle/>
          <a:p>
            <a:r>
              <a:rPr lang="en-US" b="1" dirty="0"/>
              <a:t>CEO</a:t>
            </a:r>
          </a:p>
          <a:p>
            <a:r>
              <a:rPr lang="en-US" b="1" dirty="0"/>
              <a:t>CFO </a:t>
            </a:r>
          </a:p>
          <a:p>
            <a:r>
              <a:rPr lang="en-US" b="1" dirty="0"/>
              <a:t>COO</a:t>
            </a:r>
          </a:p>
          <a:p>
            <a:r>
              <a:rPr lang="en-US" b="1" dirty="0"/>
              <a:t>Member Services: verifies eligibility and process enrollment</a:t>
            </a:r>
          </a:p>
          <a:p>
            <a:r>
              <a:rPr lang="en-US" b="1" dirty="0"/>
              <a:t>Provider Relations: act as liaison to physician group</a:t>
            </a:r>
          </a:p>
          <a:p>
            <a:r>
              <a:rPr lang="en-US" b="1" dirty="0"/>
              <a:t>Contracting: assist in network development</a:t>
            </a:r>
          </a:p>
          <a:p>
            <a:r>
              <a:rPr lang="en-US" b="1" dirty="0"/>
              <a:t>Claims: process claims</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17</a:t>
            </a:fld>
            <a:endParaRPr lang="en-US"/>
          </a:p>
        </p:txBody>
      </p:sp>
    </p:spTree>
    <p:extLst>
      <p:ext uri="{BB962C8B-B14F-4D97-AF65-F5344CB8AC3E}">
        <p14:creationId xmlns:p14="http://schemas.microsoft.com/office/powerpoint/2010/main" val="2859804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858817"/>
          </a:xfrm>
        </p:spPr>
        <p:txBody>
          <a:bodyPr/>
          <a:lstStyle/>
          <a:p>
            <a:r>
              <a:rPr lang="en-US" dirty="0"/>
              <a:t>Clinical Staff Roles</a:t>
            </a:r>
          </a:p>
        </p:txBody>
      </p:sp>
      <p:sp>
        <p:nvSpPr>
          <p:cNvPr id="3" name="Content Placeholder 2"/>
          <p:cNvSpPr>
            <a:spLocks noGrp="1"/>
          </p:cNvSpPr>
          <p:nvPr>
            <p:ph idx="1"/>
          </p:nvPr>
        </p:nvSpPr>
        <p:spPr>
          <a:xfrm>
            <a:off x="990600" y="1905000"/>
            <a:ext cx="7239000" cy="4114800"/>
          </a:xfrm>
        </p:spPr>
        <p:txBody>
          <a:bodyPr>
            <a:noAutofit/>
          </a:bodyPr>
          <a:lstStyle/>
          <a:p>
            <a:r>
              <a:rPr lang="en-US" sz="1600" u="sng" dirty="0"/>
              <a:t>Medical Director</a:t>
            </a:r>
            <a:r>
              <a:rPr lang="en-US" sz="1600" dirty="0"/>
              <a:t>- day to day supervision of clinical staff, co-chairperson of ICT meeting</a:t>
            </a:r>
          </a:p>
          <a:p>
            <a:r>
              <a:rPr lang="en-US" sz="1600" u="sng" dirty="0"/>
              <a:t>Director of Quality, Utilization and Case Management</a:t>
            </a:r>
            <a:r>
              <a:rPr lang="en-US" sz="1600" dirty="0"/>
              <a:t>- works on QM projects</a:t>
            </a:r>
          </a:p>
          <a:p>
            <a:r>
              <a:rPr lang="en-US" sz="1600" u="sng" dirty="0"/>
              <a:t>Geriatrician/Medical Doctor: </a:t>
            </a:r>
            <a:r>
              <a:rPr lang="en-US" sz="1600" dirty="0"/>
              <a:t>contracted provider who chairs ICT meeting</a:t>
            </a:r>
          </a:p>
          <a:p>
            <a:r>
              <a:rPr lang="en-US" sz="1600" u="sng" dirty="0"/>
              <a:t>Director of Special Needs Plan </a:t>
            </a:r>
            <a:r>
              <a:rPr lang="en-US" sz="1600" dirty="0"/>
              <a:t>– works on MOC implementation</a:t>
            </a:r>
          </a:p>
          <a:p>
            <a:r>
              <a:rPr lang="en-US" sz="1600" u="sng" dirty="0"/>
              <a:t>Diabetes Educator</a:t>
            </a:r>
            <a:r>
              <a:rPr lang="en-US" sz="1600" dirty="0"/>
              <a:t>- education classes for members with Diabetes</a:t>
            </a:r>
          </a:p>
          <a:p>
            <a:r>
              <a:rPr lang="en-US" sz="1600" u="sng" dirty="0"/>
              <a:t>Lifestyle Coach-</a:t>
            </a:r>
            <a:r>
              <a:rPr lang="en-US" sz="1600" dirty="0"/>
              <a:t> education classes for members with Pre-Diabetes</a:t>
            </a:r>
            <a:endParaRPr lang="en-US" sz="1600" u="sng" dirty="0"/>
          </a:p>
          <a:p>
            <a:r>
              <a:rPr lang="en-US" sz="1600" u="sng" dirty="0"/>
              <a:t>Social Worker-</a:t>
            </a:r>
            <a:r>
              <a:rPr lang="en-US" sz="1600" dirty="0"/>
              <a:t> works with NP/PA/RN/LVN to address psycho-social issues</a:t>
            </a:r>
          </a:p>
          <a:p>
            <a:r>
              <a:rPr lang="en-US" sz="1600" u="sng" dirty="0"/>
              <a:t>Nurse Practitioner/Physician Assistant/ Registered Nurse/Licensed Vocational Nurse</a:t>
            </a:r>
            <a:r>
              <a:rPr lang="en-US" sz="1600" dirty="0"/>
              <a:t>: direct patient contact and liaison between patient and providers. </a:t>
            </a:r>
          </a:p>
          <a:p>
            <a:r>
              <a:rPr lang="en-US" sz="1600" u="sng" dirty="0"/>
              <a:t>Case Manager</a:t>
            </a:r>
            <a:r>
              <a:rPr lang="en-US" sz="1600" dirty="0"/>
              <a:t>- day to day implementation of care plans. Participates in ICT. </a:t>
            </a:r>
          </a:p>
          <a:p>
            <a:r>
              <a:rPr lang="en-US" sz="1600" u="sng" dirty="0"/>
              <a:t>Employed or Contracted Providers/Specialist/Mental Health Providers</a:t>
            </a:r>
            <a:r>
              <a:rPr lang="en-US" sz="1600" dirty="0"/>
              <a:t>- participate in ICT to develop individualized care plans(ICP)</a:t>
            </a:r>
          </a:p>
        </p:txBody>
      </p:sp>
      <p:sp>
        <p:nvSpPr>
          <p:cNvPr id="4" name="Slide Number Placeholder 3"/>
          <p:cNvSpPr>
            <a:spLocks noGrp="1"/>
          </p:cNvSpPr>
          <p:nvPr>
            <p:ph type="sldNum" sz="quarter" idx="12"/>
          </p:nvPr>
        </p:nvSpPr>
        <p:spPr/>
        <p:txBody>
          <a:bodyPr/>
          <a:lstStyle/>
          <a:p>
            <a:fld id="{240DD606-D605-427F-B0F2-E580CF378AF4}" type="slidenum">
              <a:rPr lang="en-US" smtClean="0"/>
              <a:t>18</a:t>
            </a:fld>
            <a:endParaRPr lang="en-US"/>
          </a:p>
        </p:txBody>
      </p:sp>
    </p:spTree>
    <p:extLst>
      <p:ext uri="{BB962C8B-B14F-4D97-AF65-F5344CB8AC3E}">
        <p14:creationId xmlns:p14="http://schemas.microsoft.com/office/powerpoint/2010/main" val="672730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MANAGEMENT ROLES</a:t>
            </a:r>
          </a:p>
        </p:txBody>
      </p:sp>
      <p:sp>
        <p:nvSpPr>
          <p:cNvPr id="3" name="Content Placeholder 2"/>
          <p:cNvSpPr>
            <a:spLocks noGrp="1"/>
          </p:cNvSpPr>
          <p:nvPr>
            <p:ph idx="1"/>
          </p:nvPr>
        </p:nvSpPr>
        <p:spPr/>
        <p:txBody>
          <a:bodyPr>
            <a:normAutofit fontScale="92500" lnSpcReduction="20000"/>
          </a:bodyPr>
          <a:lstStyle/>
          <a:p>
            <a:r>
              <a:rPr lang="en-US" dirty="0"/>
              <a:t>Administer and coordinate benefits, plan information, and data collection and analysis </a:t>
            </a:r>
          </a:p>
          <a:p>
            <a:r>
              <a:rPr lang="en-US" dirty="0"/>
              <a:t>Generate appropriate care plans for each SNP member</a:t>
            </a:r>
          </a:p>
          <a:p>
            <a:r>
              <a:rPr lang="en-US" dirty="0"/>
              <a:t>Discuss care plans during ICT meetings</a:t>
            </a:r>
          </a:p>
          <a:p>
            <a:r>
              <a:rPr lang="en-US" dirty="0"/>
              <a:t>Care coordination during care transition across all settings</a:t>
            </a:r>
          </a:p>
          <a:p>
            <a:r>
              <a:rPr lang="en-US" dirty="0"/>
              <a:t>Point of contact for patients and physicians </a:t>
            </a:r>
          </a:p>
          <a:p>
            <a:r>
              <a:rPr lang="en-US" dirty="0"/>
              <a:t>Manage the delivery of services and benefits </a:t>
            </a:r>
          </a:p>
          <a:p>
            <a:r>
              <a:rPr lang="en-US" dirty="0"/>
              <a:t>All case management staffs are trained extensively on SNP model of care. </a:t>
            </a:r>
          </a:p>
        </p:txBody>
      </p:sp>
      <p:sp>
        <p:nvSpPr>
          <p:cNvPr id="4" name="Slide Number Placeholder 3"/>
          <p:cNvSpPr>
            <a:spLocks noGrp="1"/>
          </p:cNvSpPr>
          <p:nvPr>
            <p:ph type="sldNum" sz="quarter" idx="12"/>
          </p:nvPr>
        </p:nvSpPr>
        <p:spPr/>
        <p:txBody>
          <a:bodyPr/>
          <a:lstStyle/>
          <a:p>
            <a:fld id="{240DD606-D605-427F-B0F2-E580CF378AF4}" type="slidenum">
              <a:rPr lang="en-US" smtClean="0"/>
              <a:t>19</a:t>
            </a:fld>
            <a:endParaRPr lang="en-US"/>
          </a:p>
        </p:txBody>
      </p:sp>
    </p:spTree>
    <p:extLst>
      <p:ext uri="{BB962C8B-B14F-4D97-AF65-F5344CB8AC3E}">
        <p14:creationId xmlns:p14="http://schemas.microsoft.com/office/powerpoint/2010/main" val="211104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a:normAutofit fontScale="85000" lnSpcReduction="10000"/>
          </a:bodyPr>
          <a:lstStyle/>
          <a:p>
            <a:r>
              <a:rPr lang="en-US" dirty="0"/>
              <a:t>Introduction to SNP</a:t>
            </a:r>
          </a:p>
          <a:p>
            <a:r>
              <a:rPr lang="en-US" dirty="0"/>
              <a:t>SNP Model of Care</a:t>
            </a:r>
          </a:p>
          <a:p>
            <a:r>
              <a:rPr lang="en-US" dirty="0"/>
              <a:t>CHMP SNP population and vulnerable population</a:t>
            </a:r>
          </a:p>
          <a:p>
            <a:r>
              <a:rPr lang="en-US" dirty="0"/>
              <a:t>SNP Benefit</a:t>
            </a:r>
          </a:p>
          <a:p>
            <a:r>
              <a:rPr lang="en-US" dirty="0"/>
              <a:t>Roles and Responsibility</a:t>
            </a:r>
          </a:p>
          <a:p>
            <a:r>
              <a:rPr lang="en-US" dirty="0"/>
              <a:t>HRA</a:t>
            </a:r>
          </a:p>
          <a:p>
            <a:r>
              <a:rPr lang="en-US" dirty="0"/>
              <a:t>ICT Team</a:t>
            </a:r>
          </a:p>
          <a:p>
            <a:r>
              <a:rPr lang="en-US" dirty="0"/>
              <a:t>Care Transition process</a:t>
            </a:r>
          </a:p>
          <a:p>
            <a:r>
              <a:rPr lang="en-US" dirty="0"/>
              <a:t>Provider Network</a:t>
            </a:r>
          </a:p>
          <a:p>
            <a:r>
              <a:rPr lang="en-US" dirty="0"/>
              <a:t>Performance and health outcome measure</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2</a:t>
            </a:fld>
            <a:endParaRPr lang="en-US"/>
          </a:p>
        </p:txBody>
      </p:sp>
    </p:spTree>
    <p:extLst>
      <p:ext uri="{BB962C8B-B14F-4D97-AF65-F5344CB8AC3E}">
        <p14:creationId xmlns:p14="http://schemas.microsoft.com/office/powerpoint/2010/main" val="3761606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HEALTH RISK ASSESSMENTS</a:t>
            </a:r>
          </a:p>
        </p:txBody>
      </p:sp>
      <p:sp>
        <p:nvSpPr>
          <p:cNvPr id="3" name="Text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240DD606-D605-427F-B0F2-E580CF378AF4}" type="slidenum">
              <a:rPr lang="en-US" smtClean="0"/>
              <a:t>20</a:t>
            </a:fld>
            <a:endParaRPr lang="en-US"/>
          </a:p>
        </p:txBody>
      </p:sp>
    </p:spTree>
    <p:extLst>
      <p:ext uri="{BB962C8B-B14F-4D97-AF65-F5344CB8AC3E}">
        <p14:creationId xmlns:p14="http://schemas.microsoft.com/office/powerpoint/2010/main" val="2938811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RISK ASSESSMENTS</a:t>
            </a:r>
          </a:p>
        </p:txBody>
      </p:sp>
      <p:sp>
        <p:nvSpPr>
          <p:cNvPr id="3" name="Content Placeholder 2"/>
          <p:cNvSpPr>
            <a:spLocks noGrp="1"/>
          </p:cNvSpPr>
          <p:nvPr>
            <p:ph idx="1"/>
          </p:nvPr>
        </p:nvSpPr>
        <p:spPr/>
        <p:txBody>
          <a:bodyPr>
            <a:normAutofit fontScale="62500" lnSpcReduction="20000"/>
          </a:bodyPr>
          <a:lstStyle/>
          <a:p>
            <a:endParaRPr lang="en-US" sz="2500" dirty="0"/>
          </a:p>
          <a:p>
            <a:r>
              <a:rPr lang="en-US" sz="2900" b="1" dirty="0"/>
              <a:t>Health Risk Assessment Tool (HRAT)</a:t>
            </a:r>
            <a:r>
              <a:rPr lang="en-US" sz="2900" dirty="0"/>
              <a:t>: Series of questions used to assess SNP members medical history, psychosocial history, functional status and behavioral health history</a:t>
            </a:r>
          </a:p>
          <a:p>
            <a:r>
              <a:rPr lang="en-US" sz="2900" dirty="0"/>
              <a:t>Each question is scored</a:t>
            </a:r>
          </a:p>
          <a:p>
            <a:r>
              <a:rPr lang="en-US" sz="2900" dirty="0"/>
              <a:t>Different scores will trigger stratification of members to determine their risk level</a:t>
            </a:r>
          </a:p>
          <a:p>
            <a:r>
              <a:rPr lang="en-US" sz="2900" dirty="0"/>
              <a:t>Tier 1 (low risk) members </a:t>
            </a:r>
          </a:p>
          <a:p>
            <a:r>
              <a:rPr lang="en-US" sz="2900" dirty="0"/>
              <a:t>Tier 2 (moderate risk) members</a:t>
            </a:r>
          </a:p>
          <a:p>
            <a:r>
              <a:rPr lang="en-US" sz="2900" dirty="0"/>
              <a:t>Tie 3 (high risk) members</a:t>
            </a:r>
          </a:p>
          <a:p>
            <a:r>
              <a:rPr lang="en-US" sz="2900" dirty="0"/>
              <a:t>Low, medium and high risk members are case managed telephonically, with follow-up interval based on tier</a:t>
            </a:r>
          </a:p>
          <a:p>
            <a:r>
              <a:rPr lang="en-US" sz="2900" dirty="0"/>
              <a:t>Equivalent HRAT such as Annual Wellness Exam or other community assessment forms, if available will be utilized</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21</a:t>
            </a:fld>
            <a:endParaRPr lang="en-US"/>
          </a:p>
        </p:txBody>
      </p:sp>
    </p:spTree>
    <p:extLst>
      <p:ext uri="{BB962C8B-B14F-4D97-AF65-F5344CB8AC3E}">
        <p14:creationId xmlns:p14="http://schemas.microsoft.com/office/powerpoint/2010/main" val="1790747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RISK ASSESSMENTS</a:t>
            </a:r>
          </a:p>
        </p:txBody>
      </p:sp>
      <p:sp>
        <p:nvSpPr>
          <p:cNvPr id="3" name="Content Placeholder 2"/>
          <p:cNvSpPr>
            <a:spLocks noGrp="1"/>
          </p:cNvSpPr>
          <p:nvPr>
            <p:ph idx="1"/>
          </p:nvPr>
        </p:nvSpPr>
        <p:spPr/>
        <p:txBody>
          <a:bodyPr>
            <a:normAutofit fontScale="70000" lnSpcReduction="20000"/>
          </a:bodyPr>
          <a:lstStyle/>
          <a:p>
            <a:r>
              <a:rPr lang="en-US" dirty="0"/>
              <a:t>MIPPA of 2008 mandated that MAOs conduct initial and annual health risk assessments for EACH beneficiary. </a:t>
            </a:r>
          </a:p>
          <a:p>
            <a:r>
              <a:rPr lang="en-US" dirty="0"/>
              <a:t>To be completed within 90 days of enrollment and then annually</a:t>
            </a:r>
          </a:p>
          <a:p>
            <a:r>
              <a:rPr lang="en-US" dirty="0"/>
              <a:t>HRA are conducted telephonically, face to face/telehealth or by mail. An initial 3 telephone call attempts are made to contact member, followed by mailing of the HRA questionnaire as needed. Additional 3 telephone call attempts are made after non-receipt of mailed HRA.</a:t>
            </a:r>
          </a:p>
          <a:p>
            <a:r>
              <a:rPr lang="en-US" dirty="0"/>
              <a:t>Members who are unreachable for initial or annual HRA are contacted beginning at 5 months from member’s unreachable status</a:t>
            </a:r>
          </a:p>
          <a:p>
            <a:r>
              <a:rPr lang="en-US" dirty="0"/>
              <a:t>HRA data is used to develop the individualized care plan </a:t>
            </a:r>
          </a:p>
          <a:p>
            <a:r>
              <a:rPr lang="en-US" dirty="0"/>
              <a:t>HRA are communicated to members primary care providers. </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22</a:t>
            </a:fld>
            <a:endParaRPr lang="en-US"/>
          </a:p>
        </p:txBody>
      </p:sp>
    </p:spTree>
    <p:extLst>
      <p:ext uri="{BB962C8B-B14F-4D97-AF65-F5344CB8AC3E}">
        <p14:creationId xmlns:p14="http://schemas.microsoft.com/office/powerpoint/2010/main" val="2438057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INTERDISCIPLINARY TEAM (ICT)</a:t>
            </a:r>
          </a:p>
        </p:txBody>
      </p:sp>
      <p:sp>
        <p:nvSpPr>
          <p:cNvPr id="4" name="Slide Number Placeholder 3"/>
          <p:cNvSpPr>
            <a:spLocks noGrp="1"/>
          </p:cNvSpPr>
          <p:nvPr>
            <p:ph type="sldNum" sz="quarter" idx="12"/>
          </p:nvPr>
        </p:nvSpPr>
        <p:spPr/>
        <p:txBody>
          <a:bodyPr/>
          <a:lstStyle/>
          <a:p>
            <a:fld id="{240DD606-D605-427F-B0F2-E580CF378AF4}" type="slidenum">
              <a:rPr lang="en-US" smtClean="0"/>
              <a:t>23</a:t>
            </a:fld>
            <a:endParaRPr lang="en-US"/>
          </a:p>
        </p:txBody>
      </p:sp>
    </p:spTree>
    <p:extLst>
      <p:ext uri="{BB962C8B-B14F-4D97-AF65-F5344CB8AC3E}">
        <p14:creationId xmlns:p14="http://schemas.microsoft.com/office/powerpoint/2010/main" val="541393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6965245" cy="838201"/>
          </a:xfrm>
        </p:spPr>
        <p:txBody>
          <a:bodyPr>
            <a:normAutofit/>
          </a:bodyPr>
          <a:lstStyle/>
          <a:p>
            <a:r>
              <a:rPr lang="en-US" dirty="0"/>
              <a:t>ICT</a:t>
            </a:r>
          </a:p>
        </p:txBody>
      </p:sp>
      <p:sp>
        <p:nvSpPr>
          <p:cNvPr id="3" name="Content Placeholder 2"/>
          <p:cNvSpPr>
            <a:spLocks noGrp="1"/>
          </p:cNvSpPr>
          <p:nvPr>
            <p:ph idx="1"/>
          </p:nvPr>
        </p:nvSpPr>
        <p:spPr>
          <a:xfrm>
            <a:off x="1463040" y="1524000"/>
            <a:ext cx="6196405" cy="4648200"/>
          </a:xfrm>
        </p:spPr>
        <p:txBody>
          <a:bodyPr>
            <a:normAutofit fontScale="92500" lnSpcReduction="20000"/>
          </a:bodyPr>
          <a:lstStyle/>
          <a:p>
            <a:r>
              <a:rPr lang="en-US" sz="2500" dirty="0"/>
              <a:t>CHMP conducts HRA on all SNP members.</a:t>
            </a:r>
          </a:p>
          <a:p>
            <a:r>
              <a:rPr lang="en-US" sz="2500" dirty="0"/>
              <a:t>Members are risk stratified based on their HRA. </a:t>
            </a:r>
          </a:p>
          <a:p>
            <a:r>
              <a:rPr lang="en-US" sz="2500" dirty="0"/>
              <a:t>Members are informed and consent to case management. They have the option to opt out if desired. </a:t>
            </a:r>
          </a:p>
          <a:p>
            <a:r>
              <a:rPr lang="en-US" sz="2500" dirty="0"/>
              <a:t>Case managers develop preliminary care plans for each unique member based on HRA.</a:t>
            </a:r>
          </a:p>
          <a:p>
            <a:r>
              <a:rPr lang="en-US" sz="2500" dirty="0"/>
              <a:t>ICT team analyze and incorporate the results of the initial and annual HRA, and any additional NP/PA/RN/LVN &amp; SW evaluation or interaction with providers. Individualized care plan (ICP) is developed for each member. </a:t>
            </a:r>
          </a:p>
          <a:p>
            <a:r>
              <a:rPr lang="en-US" sz="2500" dirty="0"/>
              <a:t>ICT team is made up of clinical staff mentioned in previous slide.</a:t>
            </a:r>
          </a:p>
        </p:txBody>
      </p:sp>
      <p:sp>
        <p:nvSpPr>
          <p:cNvPr id="4" name="Slide Number Placeholder 3"/>
          <p:cNvSpPr>
            <a:spLocks noGrp="1"/>
          </p:cNvSpPr>
          <p:nvPr>
            <p:ph type="sldNum" sz="quarter" idx="12"/>
          </p:nvPr>
        </p:nvSpPr>
        <p:spPr/>
        <p:txBody>
          <a:bodyPr/>
          <a:lstStyle/>
          <a:p>
            <a:fld id="{240DD606-D605-427F-B0F2-E580CF378AF4}" type="slidenum">
              <a:rPr lang="en-US" smtClean="0"/>
              <a:t>24</a:t>
            </a:fld>
            <a:endParaRPr lang="en-US"/>
          </a:p>
        </p:txBody>
      </p:sp>
    </p:spTree>
    <p:extLst>
      <p:ext uri="{BB962C8B-B14F-4D97-AF65-F5344CB8AC3E}">
        <p14:creationId xmlns:p14="http://schemas.microsoft.com/office/powerpoint/2010/main" val="1395656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ICT	</a:t>
            </a:r>
          </a:p>
        </p:txBody>
      </p:sp>
      <p:sp>
        <p:nvSpPr>
          <p:cNvPr id="3" name="Content Placeholder 2"/>
          <p:cNvSpPr>
            <a:spLocks noGrp="1"/>
          </p:cNvSpPr>
          <p:nvPr>
            <p:ph idx="1"/>
          </p:nvPr>
        </p:nvSpPr>
        <p:spPr>
          <a:xfrm>
            <a:off x="1463040" y="2119256"/>
            <a:ext cx="6597228" cy="3689895"/>
          </a:xfrm>
        </p:spPr>
        <p:txBody>
          <a:bodyPr>
            <a:noAutofit/>
          </a:bodyPr>
          <a:lstStyle/>
          <a:p>
            <a:r>
              <a:rPr lang="en-US" sz="1500" dirty="0"/>
              <a:t>Meets on a weekly basis. All SNP members are discussed at least once during the year, and more frequently depending on their health care needs.</a:t>
            </a:r>
          </a:p>
          <a:p>
            <a:r>
              <a:rPr lang="en-US" sz="1500" dirty="0"/>
              <a:t>CHMP encourage members to participate in the development of their care plan, with focus on maintaining a prevention-oriented plan of care. After ICP discussion by phone, telehealth or during encounter visit at the Wellness center,  voluntary participation of members are encouraged by extending an invite to attend ICT meetings. </a:t>
            </a:r>
          </a:p>
          <a:p>
            <a:r>
              <a:rPr lang="en-US" sz="1500" dirty="0"/>
              <a:t>Care plans are communicated to primary care providers to keep them in the loop.</a:t>
            </a:r>
          </a:p>
          <a:p>
            <a:r>
              <a:rPr lang="en-US" sz="1500" dirty="0"/>
              <a:t>Weekly ICT minutes are created by case managers and kept on file with CHMP.</a:t>
            </a:r>
          </a:p>
          <a:p>
            <a:r>
              <a:rPr lang="en-US" sz="1500" dirty="0"/>
              <a:t>ICT team provides quarterly report on SNP progress, which is reported in quarterly QM committee meeting and annually to all stakeholders via newsletter and SNP update in the Public Website. </a:t>
            </a:r>
          </a:p>
        </p:txBody>
      </p:sp>
      <p:sp>
        <p:nvSpPr>
          <p:cNvPr id="4" name="Slide Number Placeholder 3"/>
          <p:cNvSpPr>
            <a:spLocks noGrp="1"/>
          </p:cNvSpPr>
          <p:nvPr>
            <p:ph type="sldNum" sz="quarter" idx="12"/>
          </p:nvPr>
        </p:nvSpPr>
        <p:spPr/>
        <p:txBody>
          <a:bodyPr/>
          <a:lstStyle/>
          <a:p>
            <a:fld id="{240DD606-D605-427F-B0F2-E580CF378AF4}" type="slidenum">
              <a:rPr lang="en-US" smtClean="0"/>
              <a:t>25</a:t>
            </a:fld>
            <a:endParaRPr lang="en-US"/>
          </a:p>
        </p:txBody>
      </p:sp>
    </p:spTree>
    <p:extLst>
      <p:ext uri="{BB962C8B-B14F-4D97-AF65-F5344CB8AC3E}">
        <p14:creationId xmlns:p14="http://schemas.microsoft.com/office/powerpoint/2010/main" val="4189246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INDIVIDUALIZED CARE PLAN</a:t>
            </a:r>
          </a:p>
        </p:txBody>
      </p:sp>
      <p:sp>
        <p:nvSpPr>
          <p:cNvPr id="3" name="Text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240DD606-D605-427F-B0F2-E580CF378AF4}" type="slidenum">
              <a:rPr lang="en-US" smtClean="0"/>
              <a:t>26</a:t>
            </a:fld>
            <a:endParaRPr lang="en-US"/>
          </a:p>
        </p:txBody>
      </p:sp>
    </p:spTree>
    <p:extLst>
      <p:ext uri="{BB962C8B-B14F-4D97-AF65-F5344CB8AC3E}">
        <p14:creationId xmlns:p14="http://schemas.microsoft.com/office/powerpoint/2010/main" val="474782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INDIVIDUALIZED CARE PLAN</a:t>
            </a:r>
          </a:p>
        </p:txBody>
      </p:sp>
      <p:sp>
        <p:nvSpPr>
          <p:cNvPr id="3" name="Content Placeholder 2"/>
          <p:cNvSpPr>
            <a:spLocks noGrp="1"/>
          </p:cNvSpPr>
          <p:nvPr>
            <p:ph idx="1"/>
          </p:nvPr>
        </p:nvSpPr>
        <p:spPr/>
        <p:txBody>
          <a:bodyPr>
            <a:normAutofit fontScale="70000" lnSpcReduction="20000"/>
          </a:bodyPr>
          <a:lstStyle/>
          <a:p>
            <a:r>
              <a:rPr lang="en-US" dirty="0"/>
              <a:t>Developed for each beneficiary by the respective interdisciplinary care team</a:t>
            </a:r>
          </a:p>
          <a:p>
            <a:r>
              <a:rPr lang="en-US" dirty="0"/>
              <a:t>Input from HRA, case management, NP/PA/RN/LVN/SW, PCP and members/caregivers</a:t>
            </a:r>
          </a:p>
          <a:p>
            <a:r>
              <a:rPr lang="en-US" dirty="0"/>
              <a:t>Reviewed and revised annually or when health status changes</a:t>
            </a:r>
          </a:p>
          <a:p>
            <a:r>
              <a:rPr lang="en-US" dirty="0"/>
              <a:t>The individualized care plan includes: </a:t>
            </a:r>
          </a:p>
          <a:p>
            <a:pPr lvl="1"/>
            <a:r>
              <a:rPr lang="en-US" dirty="0"/>
              <a:t>Goals and objectives</a:t>
            </a:r>
          </a:p>
          <a:p>
            <a:pPr lvl="1"/>
            <a:r>
              <a:rPr lang="en-US" dirty="0"/>
              <a:t>Specific services and benefits to be provided that is tailored to members needs, self management plans and goals</a:t>
            </a:r>
          </a:p>
          <a:p>
            <a:pPr lvl="1"/>
            <a:r>
              <a:rPr lang="en-US" dirty="0"/>
              <a:t>Identify barriers and unique challenges</a:t>
            </a:r>
          </a:p>
          <a:p>
            <a:pPr lvl="1"/>
            <a:r>
              <a:rPr lang="en-US" dirty="0"/>
              <a:t>Measurable outcomes</a:t>
            </a:r>
          </a:p>
          <a:p>
            <a:pPr lvl="1"/>
            <a:r>
              <a:rPr lang="en-US" dirty="0"/>
              <a:t>Maintain care plan records to assure access by all stakeholders</a:t>
            </a:r>
          </a:p>
          <a:p>
            <a:pPr lvl="1"/>
            <a:r>
              <a:rPr lang="en-US" dirty="0"/>
              <a:t>Maintain records per HIPAA and professional standards</a:t>
            </a:r>
          </a:p>
          <a:p>
            <a:pPr lvl="1"/>
            <a:r>
              <a:rPr lang="en-US" dirty="0"/>
              <a:t>Measurable goal, both short and long term</a:t>
            </a:r>
          </a:p>
          <a:p>
            <a:pPr lvl="1"/>
            <a:r>
              <a:rPr lang="en-US" dirty="0"/>
              <a:t>Communicated to members/caregiver and providers</a:t>
            </a:r>
          </a:p>
          <a:p>
            <a:pPr lvl="1"/>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27</a:t>
            </a:fld>
            <a:endParaRPr lang="en-US"/>
          </a:p>
        </p:txBody>
      </p:sp>
    </p:spTree>
    <p:extLst>
      <p:ext uri="{BB962C8B-B14F-4D97-AF65-F5344CB8AC3E}">
        <p14:creationId xmlns:p14="http://schemas.microsoft.com/office/powerpoint/2010/main" val="1840331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Individualized Care Plan</a:t>
            </a:r>
          </a:p>
        </p:txBody>
      </p:sp>
      <p:sp>
        <p:nvSpPr>
          <p:cNvPr id="3" name="Content Placeholder 2"/>
          <p:cNvSpPr>
            <a:spLocks noGrp="1"/>
          </p:cNvSpPr>
          <p:nvPr>
            <p:ph idx="1"/>
          </p:nvPr>
        </p:nvSpPr>
        <p:spPr/>
        <p:txBody>
          <a:bodyPr>
            <a:normAutofit fontScale="92500" lnSpcReduction="20000"/>
          </a:bodyPr>
          <a:lstStyle/>
          <a:p>
            <a:r>
              <a:rPr lang="en-US" dirty="0"/>
              <a:t>C-SNP members also receive disease specific intervention and education classes</a:t>
            </a:r>
          </a:p>
          <a:p>
            <a:r>
              <a:rPr lang="en-US" dirty="0"/>
              <a:t>Education classes and wellness visits by NP/PA are available in collaboration with delegated entities</a:t>
            </a:r>
          </a:p>
          <a:p>
            <a:r>
              <a:rPr lang="en-US" dirty="0"/>
              <a:t>Education classes are usually conducted by various combination of NP/RN/PA, dietitian, physical therapist/trainer</a:t>
            </a:r>
          </a:p>
          <a:p>
            <a:r>
              <a:rPr lang="en-US" dirty="0"/>
              <a:t>NPs/PAs spend extra time on disease focused counselling, teaching and Q&amp;A sessions with members</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28</a:t>
            </a:fld>
            <a:endParaRPr lang="en-US"/>
          </a:p>
        </p:txBody>
      </p:sp>
    </p:spTree>
    <p:extLst>
      <p:ext uri="{BB962C8B-B14F-4D97-AF65-F5344CB8AC3E}">
        <p14:creationId xmlns:p14="http://schemas.microsoft.com/office/powerpoint/2010/main" val="1365836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CARE TRANSITION</a:t>
            </a:r>
          </a:p>
        </p:txBody>
      </p:sp>
      <p:sp>
        <p:nvSpPr>
          <p:cNvPr id="5" name="Subtitle 4"/>
          <p:cNvSpPr>
            <a:spLocks noGrp="1"/>
          </p:cNvSpPr>
          <p:nvPr>
            <p:ph type="subTitle" idx="1"/>
          </p:nvPr>
        </p:nvSpPr>
        <p:spPr/>
        <p:txBody>
          <a:bodyPr/>
          <a:lstStyle/>
          <a:p>
            <a:r>
              <a:rPr lang="en-US" dirty="0"/>
              <a:t> </a:t>
            </a:r>
          </a:p>
        </p:txBody>
      </p:sp>
      <p:sp>
        <p:nvSpPr>
          <p:cNvPr id="2" name="Slide Number Placeholder 1"/>
          <p:cNvSpPr>
            <a:spLocks noGrp="1"/>
          </p:cNvSpPr>
          <p:nvPr>
            <p:ph type="sldNum" sz="quarter" idx="12"/>
          </p:nvPr>
        </p:nvSpPr>
        <p:spPr>
          <a:xfrm>
            <a:off x="7391400" y="5334000"/>
            <a:ext cx="554023" cy="365125"/>
          </a:xfrm>
        </p:spPr>
        <p:txBody>
          <a:bodyPr/>
          <a:lstStyle/>
          <a:p>
            <a:fld id="{240DD606-D605-427F-B0F2-E580CF378AF4}" type="slidenum">
              <a:rPr lang="en-US" smtClean="0"/>
              <a:t>29</a:t>
            </a:fld>
            <a:endParaRPr lang="en-US" dirty="0"/>
          </a:p>
        </p:txBody>
      </p:sp>
    </p:spTree>
    <p:extLst>
      <p:ext uri="{BB962C8B-B14F-4D97-AF65-F5344CB8AC3E}">
        <p14:creationId xmlns:p14="http://schemas.microsoft.com/office/powerpoint/2010/main" val="147648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Introduction</a:t>
            </a:r>
          </a:p>
        </p:txBody>
      </p:sp>
      <p:sp>
        <p:nvSpPr>
          <p:cNvPr id="5" name="Subtitle 4"/>
          <p:cNvSpPr>
            <a:spLocks noGrp="1"/>
          </p:cNvSpPr>
          <p:nvPr>
            <p:ph type="subTitle" idx="1"/>
          </p:nvPr>
        </p:nvSpPr>
        <p:spPr/>
        <p:txBody>
          <a:bodyPr/>
          <a:lstStyle/>
          <a:p>
            <a:r>
              <a:rPr lang="en-US" dirty="0"/>
              <a:t> </a:t>
            </a:r>
          </a:p>
        </p:txBody>
      </p:sp>
      <p:sp>
        <p:nvSpPr>
          <p:cNvPr id="3" name="Slide Number Placeholder 2"/>
          <p:cNvSpPr>
            <a:spLocks noGrp="1"/>
          </p:cNvSpPr>
          <p:nvPr>
            <p:ph type="sldNum" sz="quarter" idx="12"/>
          </p:nvPr>
        </p:nvSpPr>
        <p:spPr>
          <a:xfrm>
            <a:off x="7467600" y="5334000"/>
            <a:ext cx="554023" cy="365125"/>
          </a:xfrm>
        </p:spPr>
        <p:txBody>
          <a:bodyPr/>
          <a:lstStyle/>
          <a:p>
            <a:fld id="{240DD606-D605-427F-B0F2-E580CF378AF4}" type="slidenum">
              <a:rPr lang="en-US" smtClean="0"/>
              <a:t>3</a:t>
            </a:fld>
            <a:endParaRPr lang="en-US" dirty="0"/>
          </a:p>
        </p:txBody>
      </p:sp>
    </p:spTree>
    <p:extLst>
      <p:ext uri="{BB962C8B-B14F-4D97-AF65-F5344CB8AC3E}">
        <p14:creationId xmlns:p14="http://schemas.microsoft.com/office/powerpoint/2010/main" val="41638148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 transition</a:t>
            </a:r>
          </a:p>
        </p:txBody>
      </p:sp>
      <p:sp>
        <p:nvSpPr>
          <p:cNvPr id="3" name="Content Placeholder 2"/>
          <p:cNvSpPr>
            <a:spLocks noGrp="1"/>
          </p:cNvSpPr>
          <p:nvPr>
            <p:ph idx="1"/>
          </p:nvPr>
        </p:nvSpPr>
        <p:spPr>
          <a:xfrm>
            <a:off x="762000" y="1828800"/>
            <a:ext cx="7620000" cy="4345477"/>
          </a:xfrm>
        </p:spPr>
        <p:txBody>
          <a:bodyPr>
            <a:normAutofit fontScale="70000" lnSpcReduction="20000"/>
          </a:bodyPr>
          <a:lstStyle/>
          <a:p>
            <a:r>
              <a:rPr lang="en-US" dirty="0"/>
              <a:t>SNP inpatient are managed by Plan’s inpatient case managers (CM) or delegated IPAs Case Managers</a:t>
            </a:r>
          </a:p>
          <a:p>
            <a:r>
              <a:rPr lang="en-US" dirty="0"/>
              <a:t>Plan’s or delegated IPAs Inpatient CM coordinate discharge planning with hospitals to ensure all needs are met on discharge (home, home with services, skilled or custodial nursing homes, rehabilitation center)</a:t>
            </a:r>
          </a:p>
          <a:p>
            <a:r>
              <a:rPr lang="en-US" dirty="0"/>
              <a:t>Admission and discharge notification are sent to patient/caregivers, IPA and PCP with brief description of hospital course and discharge needs.</a:t>
            </a:r>
          </a:p>
          <a:p>
            <a:r>
              <a:rPr lang="en-US" dirty="0"/>
              <a:t>Routine risk patients will receive follow up phone calls by Plan’s inpatient CM at 1-7 days and 14-21 days as needed. </a:t>
            </a:r>
          </a:p>
          <a:p>
            <a:r>
              <a:rPr lang="en-US" dirty="0"/>
              <a:t>The purpose of this call is to ensure patients understand their disease process, have post-discharge follow up, address any additional issues, contingency plan and medication reconciliation</a:t>
            </a:r>
          </a:p>
          <a:p>
            <a:r>
              <a:rPr lang="en-US" dirty="0"/>
              <a:t>A monthly discharge list of members with transition of care events managed by Delegated IPAs is sent to the Plan with corresponding clinical records.</a:t>
            </a:r>
          </a:p>
          <a:p>
            <a:r>
              <a:rPr lang="en-US" dirty="0"/>
              <a:t>SNP case management team updates members’ care plan and conduct additional TOC call as needed, beginning 30 days from in-patient case manager’s immediate post-discharge follow-up. Health education will focus on self management and linkages to health services and community resources as needed.</a:t>
            </a:r>
          </a:p>
        </p:txBody>
      </p:sp>
      <p:sp>
        <p:nvSpPr>
          <p:cNvPr id="4" name="Slide Number Placeholder 3"/>
          <p:cNvSpPr>
            <a:spLocks noGrp="1"/>
          </p:cNvSpPr>
          <p:nvPr>
            <p:ph type="sldNum" sz="quarter" idx="12"/>
          </p:nvPr>
        </p:nvSpPr>
        <p:spPr>
          <a:xfrm>
            <a:off x="7670202" y="5809152"/>
            <a:ext cx="554023" cy="365125"/>
          </a:xfrm>
        </p:spPr>
        <p:txBody>
          <a:bodyPr/>
          <a:lstStyle/>
          <a:p>
            <a:fld id="{240DD606-D605-427F-B0F2-E580CF378AF4}" type="slidenum">
              <a:rPr lang="en-US" smtClean="0"/>
              <a:t>30</a:t>
            </a:fld>
            <a:endParaRPr lang="en-US"/>
          </a:p>
        </p:txBody>
      </p:sp>
    </p:spTree>
    <p:extLst>
      <p:ext uri="{BB962C8B-B14F-4D97-AF65-F5344CB8AC3E}">
        <p14:creationId xmlns:p14="http://schemas.microsoft.com/office/powerpoint/2010/main" val="1802999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PROVIDER NETWORK</a:t>
            </a:r>
          </a:p>
        </p:txBody>
      </p:sp>
      <p:sp>
        <p:nvSpPr>
          <p:cNvPr id="5" name="Subtitle 4"/>
          <p:cNvSpPr>
            <a:spLocks noGrp="1"/>
          </p:cNvSpPr>
          <p:nvPr>
            <p:ph type="subTitle" idx="1"/>
          </p:nvPr>
        </p:nvSpPr>
        <p:spPr/>
        <p:txBody>
          <a:bodyPr/>
          <a:lstStyle/>
          <a:p>
            <a:r>
              <a:rPr lang="en-US" dirty="0"/>
              <a:t> </a:t>
            </a:r>
          </a:p>
        </p:txBody>
      </p:sp>
      <p:sp>
        <p:nvSpPr>
          <p:cNvPr id="2" name="Slide Number Placeholder 1"/>
          <p:cNvSpPr>
            <a:spLocks noGrp="1"/>
          </p:cNvSpPr>
          <p:nvPr>
            <p:ph type="sldNum" sz="quarter" idx="12"/>
          </p:nvPr>
        </p:nvSpPr>
        <p:spPr>
          <a:xfrm>
            <a:off x="7391400" y="5410200"/>
            <a:ext cx="554023" cy="365125"/>
          </a:xfrm>
        </p:spPr>
        <p:txBody>
          <a:bodyPr/>
          <a:lstStyle/>
          <a:p>
            <a:fld id="{240DD606-D605-427F-B0F2-E580CF378AF4}" type="slidenum">
              <a:rPr lang="en-US" smtClean="0"/>
              <a:t>31</a:t>
            </a:fld>
            <a:endParaRPr lang="en-US" dirty="0"/>
          </a:p>
        </p:txBody>
      </p:sp>
    </p:spTree>
    <p:extLst>
      <p:ext uri="{BB962C8B-B14F-4D97-AF65-F5344CB8AC3E}">
        <p14:creationId xmlns:p14="http://schemas.microsoft.com/office/powerpoint/2010/main" val="14656467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Specialized Provider Network</a:t>
            </a:r>
          </a:p>
        </p:txBody>
      </p:sp>
      <p:sp>
        <p:nvSpPr>
          <p:cNvPr id="3" name="Content Placeholder 2"/>
          <p:cNvSpPr>
            <a:spLocks noGrp="1"/>
          </p:cNvSpPr>
          <p:nvPr>
            <p:ph idx="1"/>
          </p:nvPr>
        </p:nvSpPr>
        <p:spPr/>
        <p:txBody>
          <a:bodyPr>
            <a:normAutofit fontScale="70000" lnSpcReduction="20000"/>
          </a:bodyPr>
          <a:lstStyle/>
          <a:p>
            <a:r>
              <a:rPr lang="en-US" dirty="0"/>
              <a:t>CHMP has a comprehensive network of PCP, specialist, mental health provider, and ancillary services that specifically meet the needs of our various SNP population. </a:t>
            </a:r>
          </a:p>
          <a:p>
            <a:r>
              <a:rPr lang="en-US" dirty="0"/>
              <a:t>All network providers are required to complete CHMP model of care training.</a:t>
            </a:r>
          </a:p>
          <a:p>
            <a:r>
              <a:rPr lang="en-US" dirty="0"/>
              <a:t>Delegation Oversight Department at CHMP ensure compliance of delegated entities with all elements within the model of care. Delegated entities are required to submit MOC attestation that staff and providers completed training. A list of providers who have completed training will be audited and a corrective action plan issued for non-compliance. Credentialing Department ensures that contracted providers receive MOC training upon initial credentialing and re-credentialing</a:t>
            </a:r>
          </a:p>
        </p:txBody>
      </p:sp>
      <p:sp>
        <p:nvSpPr>
          <p:cNvPr id="4" name="Slide Number Placeholder 3"/>
          <p:cNvSpPr>
            <a:spLocks noGrp="1"/>
          </p:cNvSpPr>
          <p:nvPr>
            <p:ph type="sldNum" sz="quarter" idx="12"/>
          </p:nvPr>
        </p:nvSpPr>
        <p:spPr/>
        <p:txBody>
          <a:bodyPr/>
          <a:lstStyle/>
          <a:p>
            <a:fld id="{240DD606-D605-427F-B0F2-E580CF378AF4}" type="slidenum">
              <a:rPr lang="en-US" smtClean="0"/>
              <a:t>32</a:t>
            </a:fld>
            <a:endParaRPr lang="en-US"/>
          </a:p>
        </p:txBody>
      </p:sp>
    </p:spTree>
    <p:extLst>
      <p:ext uri="{BB962C8B-B14F-4D97-AF65-F5344CB8AC3E}">
        <p14:creationId xmlns:p14="http://schemas.microsoft.com/office/powerpoint/2010/main" val="3315924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PERFORMANCE AND HEALTH OUTCOMES</a:t>
            </a:r>
          </a:p>
        </p:txBody>
      </p:sp>
      <p:sp>
        <p:nvSpPr>
          <p:cNvPr id="3" name="Text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240DD606-D605-427F-B0F2-E580CF378AF4}" type="slidenum">
              <a:rPr lang="en-US" smtClean="0"/>
              <a:t>33</a:t>
            </a:fld>
            <a:endParaRPr lang="en-US"/>
          </a:p>
        </p:txBody>
      </p:sp>
    </p:spTree>
    <p:extLst>
      <p:ext uri="{BB962C8B-B14F-4D97-AF65-F5344CB8AC3E}">
        <p14:creationId xmlns:p14="http://schemas.microsoft.com/office/powerpoint/2010/main" val="1864305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PERFORMANCE AND HEALTH OUTCOMES</a:t>
            </a:r>
          </a:p>
        </p:txBody>
      </p:sp>
      <p:sp>
        <p:nvSpPr>
          <p:cNvPr id="3" name="Content Placeholder 2"/>
          <p:cNvSpPr>
            <a:spLocks noGrp="1"/>
          </p:cNvSpPr>
          <p:nvPr>
            <p:ph idx="1"/>
          </p:nvPr>
        </p:nvSpPr>
        <p:spPr/>
        <p:txBody>
          <a:bodyPr>
            <a:normAutofit fontScale="92500" lnSpcReduction="20000"/>
          </a:bodyPr>
          <a:lstStyle/>
          <a:p>
            <a:r>
              <a:rPr lang="en-US" dirty="0"/>
              <a:t>CHMP must conduct QI program to monitor effectiveness of model of care</a:t>
            </a:r>
          </a:p>
          <a:p>
            <a:r>
              <a:rPr lang="en-US" dirty="0"/>
              <a:t>CHMP QM department identifies measurable goals and collect data to determine if the goals of MOC have been met</a:t>
            </a:r>
          </a:p>
          <a:p>
            <a:r>
              <a:rPr lang="en-US" dirty="0"/>
              <a:t>QM department is also responsible for HEDIS measures, CCIP (chronic care improvement program)</a:t>
            </a:r>
          </a:p>
          <a:p>
            <a:r>
              <a:rPr lang="en-US" dirty="0"/>
              <a:t>All outcomes are communicated to stakeholders </a:t>
            </a:r>
          </a:p>
          <a:p>
            <a:r>
              <a:rPr lang="en-US" dirty="0"/>
              <a:t>Corrective action plans are issued if goals are not met (i.e. changing policy and procedure, staffing, network expansion, etc.)</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34</a:t>
            </a:fld>
            <a:endParaRPr lang="en-US"/>
          </a:p>
        </p:txBody>
      </p:sp>
    </p:spTree>
    <p:extLst>
      <p:ext uri="{BB962C8B-B14F-4D97-AF65-F5344CB8AC3E}">
        <p14:creationId xmlns:p14="http://schemas.microsoft.com/office/powerpoint/2010/main" val="35636811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Data collected</a:t>
            </a:r>
          </a:p>
        </p:txBody>
      </p:sp>
      <p:sp>
        <p:nvSpPr>
          <p:cNvPr id="3" name="Content Placeholder 2"/>
          <p:cNvSpPr>
            <a:spLocks noGrp="1"/>
          </p:cNvSpPr>
          <p:nvPr>
            <p:ph idx="1"/>
          </p:nvPr>
        </p:nvSpPr>
        <p:spPr/>
        <p:txBody>
          <a:bodyPr>
            <a:normAutofit/>
          </a:bodyPr>
          <a:lstStyle/>
          <a:p>
            <a:r>
              <a:rPr lang="en-US" dirty="0"/>
              <a:t>Inpatient bed days and readmission rate</a:t>
            </a:r>
          </a:p>
          <a:p>
            <a:r>
              <a:rPr lang="en-US" dirty="0"/>
              <a:t>Improved self-management and independence</a:t>
            </a:r>
          </a:p>
          <a:p>
            <a:r>
              <a:rPr lang="en-US" dirty="0"/>
              <a:t>Improved mobility and functional status</a:t>
            </a:r>
          </a:p>
          <a:p>
            <a:r>
              <a:rPr lang="en-US" dirty="0"/>
              <a:t>Improved pain management</a:t>
            </a:r>
          </a:p>
          <a:p>
            <a:r>
              <a:rPr lang="en-US" dirty="0"/>
              <a:t>Improved quality of life as self-reported</a:t>
            </a:r>
          </a:p>
          <a:p>
            <a:r>
              <a:rPr lang="en-US" dirty="0"/>
              <a:t>Improved satisfaction with health status and health services. </a:t>
            </a:r>
          </a:p>
        </p:txBody>
      </p:sp>
      <p:sp>
        <p:nvSpPr>
          <p:cNvPr id="4" name="Slide Number Placeholder 3"/>
          <p:cNvSpPr>
            <a:spLocks noGrp="1"/>
          </p:cNvSpPr>
          <p:nvPr>
            <p:ph type="sldNum" sz="quarter" idx="12"/>
          </p:nvPr>
        </p:nvSpPr>
        <p:spPr/>
        <p:txBody>
          <a:bodyPr/>
          <a:lstStyle/>
          <a:p>
            <a:fld id="{240DD606-D605-427F-B0F2-E580CF378AF4}" type="slidenum">
              <a:rPr lang="en-US" smtClean="0"/>
              <a:t>35</a:t>
            </a:fld>
            <a:endParaRPr lang="en-US"/>
          </a:p>
        </p:txBody>
      </p:sp>
    </p:spTree>
    <p:extLst>
      <p:ext uri="{BB962C8B-B14F-4D97-AF65-F5344CB8AC3E}">
        <p14:creationId xmlns:p14="http://schemas.microsoft.com/office/powerpoint/2010/main" val="3067622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data collected</a:t>
            </a:r>
          </a:p>
        </p:txBody>
      </p:sp>
      <p:sp>
        <p:nvSpPr>
          <p:cNvPr id="3" name="Content Placeholder 2"/>
          <p:cNvSpPr>
            <a:spLocks noGrp="1"/>
          </p:cNvSpPr>
          <p:nvPr>
            <p:ph idx="1"/>
          </p:nvPr>
        </p:nvSpPr>
        <p:spPr/>
        <p:txBody>
          <a:bodyPr>
            <a:normAutofit lnSpcReduction="10000"/>
          </a:bodyPr>
          <a:lstStyle/>
          <a:p>
            <a:r>
              <a:rPr lang="en-US" dirty="0"/>
              <a:t>Improved access to medical, mental health, and social services</a:t>
            </a:r>
          </a:p>
          <a:p>
            <a:r>
              <a:rPr lang="en-US" dirty="0"/>
              <a:t>Improved access to affordable care</a:t>
            </a:r>
          </a:p>
          <a:p>
            <a:r>
              <a:rPr lang="en-US" dirty="0"/>
              <a:t>Improved coordination of care through a single point of care management</a:t>
            </a:r>
          </a:p>
          <a:p>
            <a:r>
              <a:rPr lang="en-US" dirty="0"/>
              <a:t>Improved transition of care across health settings and providers</a:t>
            </a:r>
          </a:p>
          <a:p>
            <a:r>
              <a:rPr lang="en-US" dirty="0"/>
              <a:t>Improved access to preventive health services</a:t>
            </a:r>
          </a:p>
        </p:txBody>
      </p:sp>
      <p:sp>
        <p:nvSpPr>
          <p:cNvPr id="4" name="Slide Number Placeholder 3"/>
          <p:cNvSpPr>
            <a:spLocks noGrp="1"/>
          </p:cNvSpPr>
          <p:nvPr>
            <p:ph type="sldNum" sz="quarter" idx="12"/>
          </p:nvPr>
        </p:nvSpPr>
        <p:spPr/>
        <p:txBody>
          <a:bodyPr/>
          <a:lstStyle/>
          <a:p>
            <a:fld id="{240DD606-D605-427F-B0F2-E580CF378AF4}" type="slidenum">
              <a:rPr lang="en-US" smtClean="0"/>
              <a:t>36</a:t>
            </a:fld>
            <a:endParaRPr lang="en-US"/>
          </a:p>
        </p:txBody>
      </p:sp>
    </p:spTree>
    <p:extLst>
      <p:ext uri="{BB962C8B-B14F-4D97-AF65-F5344CB8AC3E}">
        <p14:creationId xmlns:p14="http://schemas.microsoft.com/office/powerpoint/2010/main" val="19710954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lstStyle/>
          <a:p>
            <a:r>
              <a:rPr lang="en-US" dirty="0"/>
              <a:t>NCQA.ORG</a:t>
            </a:r>
          </a:p>
          <a:p>
            <a:r>
              <a:rPr lang="en-US" dirty="0"/>
              <a:t>Model of care scoring guidelines</a:t>
            </a:r>
          </a:p>
          <a:p>
            <a:r>
              <a:rPr lang="en-US" sz="1800" dirty="0"/>
              <a:t>www.cms.gov/Medicare/HealthPlans/SpecialNeedsPlans</a:t>
            </a:r>
          </a:p>
          <a:p>
            <a:pPr marL="0" indent="0">
              <a:buNone/>
            </a:pPr>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37</a:t>
            </a:fld>
            <a:endParaRPr lang="en-US"/>
          </a:p>
        </p:txBody>
      </p:sp>
    </p:spTree>
    <p:extLst>
      <p:ext uri="{BB962C8B-B14F-4D97-AF65-F5344CB8AC3E}">
        <p14:creationId xmlns:p14="http://schemas.microsoft.com/office/powerpoint/2010/main" val="3541730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SNP Types	</a:t>
            </a:r>
          </a:p>
        </p:txBody>
      </p:sp>
      <p:sp>
        <p:nvSpPr>
          <p:cNvPr id="3" name="Content Placeholder 2"/>
          <p:cNvSpPr>
            <a:spLocks noGrp="1"/>
          </p:cNvSpPr>
          <p:nvPr>
            <p:ph idx="1"/>
          </p:nvPr>
        </p:nvSpPr>
        <p:spPr/>
        <p:txBody>
          <a:bodyPr>
            <a:normAutofit/>
          </a:bodyPr>
          <a:lstStyle/>
          <a:p>
            <a:r>
              <a:rPr lang="en-US" dirty="0"/>
              <a:t>SNP is a special need plan. MA plan designs special and unique benefit package to meet the needs of our most vulnerable members</a:t>
            </a:r>
          </a:p>
          <a:p>
            <a:r>
              <a:rPr lang="en-US" dirty="0"/>
              <a:t>CHMP offers 2 SNP types in 2022</a:t>
            </a:r>
          </a:p>
          <a:p>
            <a:r>
              <a:rPr lang="en-US" dirty="0"/>
              <a:t>Dual eligible SNP (D-SNP)</a:t>
            </a:r>
          </a:p>
          <a:p>
            <a:r>
              <a:rPr lang="en-US" dirty="0"/>
              <a:t>Chronic SNP (C-SNP)</a:t>
            </a:r>
          </a:p>
          <a:p>
            <a:pPr marL="0" indent="0">
              <a:buNone/>
            </a:pPr>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4</a:t>
            </a:fld>
            <a:endParaRPr lang="en-US"/>
          </a:p>
        </p:txBody>
      </p:sp>
    </p:spTree>
    <p:extLst>
      <p:ext uri="{BB962C8B-B14F-4D97-AF65-F5344CB8AC3E}">
        <p14:creationId xmlns:p14="http://schemas.microsoft.com/office/powerpoint/2010/main" val="2678674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Model of care</a:t>
            </a:r>
          </a:p>
        </p:txBody>
      </p:sp>
      <p:sp>
        <p:nvSpPr>
          <p:cNvPr id="5" name="Subtitle 4"/>
          <p:cNvSpPr>
            <a:spLocks noGrp="1"/>
          </p:cNvSpPr>
          <p:nvPr>
            <p:ph type="subTitle" idx="1"/>
          </p:nvPr>
        </p:nvSpPr>
        <p:spPr/>
        <p:txBody>
          <a:bodyPr/>
          <a:lstStyle/>
          <a:p>
            <a:r>
              <a:rPr lang="en-US" dirty="0"/>
              <a:t> </a:t>
            </a:r>
          </a:p>
        </p:txBody>
      </p:sp>
      <p:sp>
        <p:nvSpPr>
          <p:cNvPr id="2" name="Slide Number Placeholder 1"/>
          <p:cNvSpPr>
            <a:spLocks noGrp="1"/>
          </p:cNvSpPr>
          <p:nvPr>
            <p:ph type="sldNum" sz="quarter" idx="12"/>
          </p:nvPr>
        </p:nvSpPr>
        <p:spPr>
          <a:xfrm>
            <a:off x="7391400" y="5334000"/>
            <a:ext cx="554023" cy="365125"/>
          </a:xfrm>
        </p:spPr>
        <p:txBody>
          <a:bodyPr/>
          <a:lstStyle/>
          <a:p>
            <a:fld id="{240DD606-D605-427F-B0F2-E580CF378AF4}" type="slidenum">
              <a:rPr lang="en-US" smtClean="0"/>
              <a:t>5</a:t>
            </a:fld>
            <a:endParaRPr lang="en-US" dirty="0"/>
          </a:p>
        </p:txBody>
      </p:sp>
    </p:spTree>
    <p:extLst>
      <p:ext uri="{BB962C8B-B14F-4D97-AF65-F5344CB8AC3E}">
        <p14:creationId xmlns:p14="http://schemas.microsoft.com/office/powerpoint/2010/main" val="88961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SNP Model of care</a:t>
            </a:r>
          </a:p>
        </p:txBody>
      </p:sp>
      <p:sp>
        <p:nvSpPr>
          <p:cNvPr id="3" name="Content Placeholder 2"/>
          <p:cNvSpPr>
            <a:spLocks noGrp="1"/>
          </p:cNvSpPr>
          <p:nvPr>
            <p:ph idx="1"/>
          </p:nvPr>
        </p:nvSpPr>
        <p:spPr/>
        <p:txBody>
          <a:bodyPr>
            <a:normAutofit fontScale="92500" lnSpcReduction="20000"/>
          </a:bodyPr>
          <a:lstStyle/>
          <a:p>
            <a:r>
              <a:rPr lang="en-US" dirty="0"/>
              <a:t>MOC is the architecture for care management policy, procedures, and operational systems. </a:t>
            </a:r>
          </a:p>
          <a:p>
            <a:r>
              <a:rPr lang="en-US" dirty="0"/>
              <a:t>The ACA requires that all SNPs have Model of Care (MOC) be approved by NCQA effective beginning January 1, 2012.</a:t>
            </a:r>
          </a:p>
          <a:p>
            <a:r>
              <a:rPr lang="en-US" dirty="0"/>
              <a:t>MOC are scored based on the content. Depending on the integrity of the MOC, D-SNP can be approved from 1 to 3 years and C-SNPs only receive approvals for a period of one year.</a:t>
            </a:r>
          </a:p>
          <a:p>
            <a:r>
              <a:rPr lang="en-US" dirty="0"/>
              <a:t>CHMP currently has D-SNP approved for 3 years (2021-2023) &amp; C-SNP approved  for 1 year (2022).</a:t>
            </a:r>
          </a:p>
        </p:txBody>
      </p:sp>
      <p:sp>
        <p:nvSpPr>
          <p:cNvPr id="4" name="Slide Number Placeholder 3"/>
          <p:cNvSpPr>
            <a:spLocks noGrp="1"/>
          </p:cNvSpPr>
          <p:nvPr>
            <p:ph type="sldNum" sz="quarter" idx="12"/>
          </p:nvPr>
        </p:nvSpPr>
        <p:spPr/>
        <p:txBody>
          <a:bodyPr/>
          <a:lstStyle/>
          <a:p>
            <a:fld id="{240DD606-D605-427F-B0F2-E580CF378AF4}" type="slidenum">
              <a:rPr lang="en-US" smtClean="0"/>
              <a:t>6</a:t>
            </a:fld>
            <a:endParaRPr lang="en-US"/>
          </a:p>
        </p:txBody>
      </p:sp>
    </p:spTree>
    <p:extLst>
      <p:ext uri="{BB962C8B-B14F-4D97-AF65-F5344CB8AC3E}">
        <p14:creationId xmlns:p14="http://schemas.microsoft.com/office/powerpoint/2010/main" val="228397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br>
              <a:rPr lang="en-US" dirty="0"/>
            </a:br>
            <a:r>
              <a:rPr lang="en-US" dirty="0"/>
              <a:t>MODEL OF CARE GOALS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Improve beneficiary health outcomes through access to medical, mental health, and social services </a:t>
            </a:r>
          </a:p>
          <a:p>
            <a:r>
              <a:rPr lang="en-US" dirty="0"/>
              <a:t>Improve access to affordable care </a:t>
            </a:r>
          </a:p>
          <a:p>
            <a:r>
              <a:rPr lang="en-US" dirty="0"/>
              <a:t>Improve coordination of care through an identified point of contact </a:t>
            </a:r>
          </a:p>
          <a:p>
            <a:r>
              <a:rPr lang="en-US" dirty="0"/>
              <a:t>Improve transitions of care across healthcare settings and providers </a:t>
            </a:r>
          </a:p>
          <a:p>
            <a:r>
              <a:rPr lang="en-US" dirty="0"/>
              <a:t>Improve access to preventive health services </a:t>
            </a:r>
          </a:p>
          <a:p>
            <a:r>
              <a:rPr lang="en-US" dirty="0"/>
              <a:t>Assure appropriate utilization of services </a:t>
            </a:r>
          </a:p>
          <a:p>
            <a:r>
              <a:rPr lang="en-US" dirty="0"/>
              <a:t>Assure cost-effective service delivery </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7</a:t>
            </a:fld>
            <a:endParaRPr lang="en-US"/>
          </a:p>
        </p:txBody>
      </p:sp>
    </p:spTree>
    <p:extLst>
      <p:ext uri="{BB962C8B-B14F-4D97-AF65-F5344CB8AC3E}">
        <p14:creationId xmlns:p14="http://schemas.microsoft.com/office/powerpoint/2010/main" val="4017738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MOC ELEMENTS </a:t>
            </a:r>
          </a:p>
        </p:txBody>
      </p:sp>
      <p:sp>
        <p:nvSpPr>
          <p:cNvPr id="3" name="Content Placeholder 2"/>
          <p:cNvSpPr>
            <a:spLocks noGrp="1"/>
          </p:cNvSpPr>
          <p:nvPr>
            <p:ph idx="1"/>
          </p:nvPr>
        </p:nvSpPr>
        <p:spPr/>
        <p:txBody>
          <a:bodyPr>
            <a:normAutofit fontScale="70000" lnSpcReduction="20000"/>
          </a:bodyPr>
          <a:lstStyle/>
          <a:p>
            <a:r>
              <a:rPr lang="en-US" dirty="0"/>
              <a:t>Description of the SNP-specific Target Population </a:t>
            </a:r>
          </a:p>
          <a:p>
            <a:r>
              <a:rPr lang="en-US" dirty="0"/>
              <a:t>Measurable Goals </a:t>
            </a:r>
          </a:p>
          <a:p>
            <a:r>
              <a:rPr lang="en-US" dirty="0"/>
              <a:t>Staff Structure and Care Management Goals </a:t>
            </a:r>
          </a:p>
          <a:p>
            <a:r>
              <a:rPr lang="en-US" dirty="0"/>
              <a:t>Interdisciplinary Care Team </a:t>
            </a:r>
          </a:p>
          <a:p>
            <a:r>
              <a:rPr lang="en-US" dirty="0"/>
              <a:t>Provider Network having Specialized Expertise and Use of Clinical Practice Guidelines and Protocols </a:t>
            </a:r>
          </a:p>
          <a:p>
            <a:r>
              <a:rPr lang="en-US" dirty="0"/>
              <a:t>Model of Care Training for Personnel and Provider Network </a:t>
            </a:r>
          </a:p>
          <a:p>
            <a:r>
              <a:rPr lang="en-US" dirty="0"/>
              <a:t>Health Risk Assessment </a:t>
            </a:r>
          </a:p>
          <a:p>
            <a:r>
              <a:rPr lang="en-US" dirty="0"/>
              <a:t>Individualized Care Plan </a:t>
            </a:r>
          </a:p>
          <a:p>
            <a:r>
              <a:rPr lang="en-US" dirty="0"/>
              <a:t>Communication Network </a:t>
            </a:r>
          </a:p>
          <a:p>
            <a:r>
              <a:rPr lang="en-US" dirty="0"/>
              <a:t>Care Management for the Most Vulnerable Subpopulations </a:t>
            </a:r>
          </a:p>
          <a:p>
            <a:r>
              <a:rPr lang="en-US" dirty="0"/>
              <a:t>Performance and Health Outcome Measurement </a:t>
            </a:r>
          </a:p>
          <a:p>
            <a:endParaRPr lang="en-US" dirty="0"/>
          </a:p>
        </p:txBody>
      </p:sp>
      <p:sp>
        <p:nvSpPr>
          <p:cNvPr id="4" name="Slide Number Placeholder 3"/>
          <p:cNvSpPr>
            <a:spLocks noGrp="1"/>
          </p:cNvSpPr>
          <p:nvPr>
            <p:ph type="sldNum" sz="quarter" idx="12"/>
          </p:nvPr>
        </p:nvSpPr>
        <p:spPr/>
        <p:txBody>
          <a:bodyPr/>
          <a:lstStyle/>
          <a:p>
            <a:fld id="{240DD606-D605-427F-B0F2-E580CF378AF4}" type="slidenum">
              <a:rPr lang="en-US" smtClean="0"/>
              <a:t>8</a:t>
            </a:fld>
            <a:endParaRPr lang="en-US"/>
          </a:p>
        </p:txBody>
      </p:sp>
    </p:spTree>
    <p:extLst>
      <p:ext uri="{BB962C8B-B14F-4D97-AF65-F5344CB8AC3E}">
        <p14:creationId xmlns:p14="http://schemas.microsoft.com/office/powerpoint/2010/main" val="54732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CHMP SNP Population</a:t>
            </a:r>
          </a:p>
        </p:txBody>
      </p:sp>
      <p:sp>
        <p:nvSpPr>
          <p:cNvPr id="2" name="Subtitle 1"/>
          <p:cNvSpPr>
            <a:spLocks noGrp="1"/>
          </p:cNvSpPr>
          <p:nvPr>
            <p:ph type="subTitle" idx="1"/>
          </p:nvPr>
        </p:nvSpPr>
        <p:spPr/>
        <p:txBody>
          <a:bodyPr/>
          <a:lstStyle/>
          <a:p>
            <a:r>
              <a:rPr lang="en-US" dirty="0"/>
              <a:t> </a:t>
            </a:r>
          </a:p>
        </p:txBody>
      </p:sp>
      <p:sp>
        <p:nvSpPr>
          <p:cNvPr id="3" name="Slide Number Placeholder 2"/>
          <p:cNvSpPr>
            <a:spLocks noGrp="1"/>
          </p:cNvSpPr>
          <p:nvPr>
            <p:ph type="sldNum" sz="quarter" idx="12"/>
          </p:nvPr>
        </p:nvSpPr>
        <p:spPr>
          <a:xfrm>
            <a:off x="7391400" y="5334000"/>
            <a:ext cx="554023" cy="365125"/>
          </a:xfrm>
        </p:spPr>
        <p:txBody>
          <a:bodyPr/>
          <a:lstStyle/>
          <a:p>
            <a:fld id="{240DD606-D605-427F-B0F2-E580CF378AF4}" type="slidenum">
              <a:rPr lang="en-US" smtClean="0"/>
              <a:t>9</a:t>
            </a:fld>
            <a:endParaRPr lang="en-US" dirty="0"/>
          </a:p>
        </p:txBody>
      </p:sp>
    </p:spTree>
    <p:extLst>
      <p:ext uri="{BB962C8B-B14F-4D97-AF65-F5344CB8AC3E}">
        <p14:creationId xmlns:p14="http://schemas.microsoft.com/office/powerpoint/2010/main" val="2494203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7479</TotalTime>
  <Words>2574</Words>
  <Application>Microsoft Office PowerPoint</Application>
  <PresentationFormat>On-screen Show (4:3)</PresentationFormat>
  <Paragraphs>257</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Brush Script MT</vt:lpstr>
      <vt:lpstr>Calibri</vt:lpstr>
      <vt:lpstr>Constantia</vt:lpstr>
      <vt:lpstr>Franklin Gothic Book</vt:lpstr>
      <vt:lpstr>Rage Italic</vt:lpstr>
      <vt:lpstr>Wingdings</vt:lpstr>
      <vt:lpstr>Pushpin</vt:lpstr>
      <vt:lpstr>MODEL OF CARE TRAINING 2022</vt:lpstr>
      <vt:lpstr>Content</vt:lpstr>
      <vt:lpstr>Introduction</vt:lpstr>
      <vt:lpstr>SNP Types </vt:lpstr>
      <vt:lpstr>Model of care</vt:lpstr>
      <vt:lpstr>SNP Model of care</vt:lpstr>
      <vt:lpstr>  MODEL OF CARE GOALS </vt:lpstr>
      <vt:lpstr>MOC ELEMENTS </vt:lpstr>
      <vt:lpstr>CHMP SNP Population</vt:lpstr>
      <vt:lpstr>D-SNP</vt:lpstr>
      <vt:lpstr>D- SNP</vt:lpstr>
      <vt:lpstr>C-SNP</vt:lpstr>
      <vt:lpstr>VULNERABLE POPULATION</vt:lpstr>
      <vt:lpstr>SNP benefits</vt:lpstr>
      <vt:lpstr>SNP benefits (Cont.)</vt:lpstr>
      <vt:lpstr>ROLES AND RESPONSIBILITIES</vt:lpstr>
      <vt:lpstr>ADMINISTRATIVE ROLES</vt:lpstr>
      <vt:lpstr>Clinical Staff Roles</vt:lpstr>
      <vt:lpstr>CASE MANAGEMENT ROLES</vt:lpstr>
      <vt:lpstr>HEALTH RISK ASSESSMENTS</vt:lpstr>
      <vt:lpstr>HEALTH RISK ASSESSMENTS</vt:lpstr>
      <vt:lpstr>HEALTH RISK ASSESSMENTS</vt:lpstr>
      <vt:lpstr>INTERDISCIPLINARY TEAM (ICT)</vt:lpstr>
      <vt:lpstr>ICT</vt:lpstr>
      <vt:lpstr>ICT </vt:lpstr>
      <vt:lpstr>INDIVIDUALIZED CARE PLAN</vt:lpstr>
      <vt:lpstr>INDIVIDUALIZED CARE PLAN</vt:lpstr>
      <vt:lpstr>Individualized Care Plan</vt:lpstr>
      <vt:lpstr>CARE TRANSITION</vt:lpstr>
      <vt:lpstr>Care transition</vt:lpstr>
      <vt:lpstr>PROVIDER NETWORK</vt:lpstr>
      <vt:lpstr>Specialized Provider Network</vt:lpstr>
      <vt:lpstr>PERFORMANCE AND HEALTH OUTCOMES</vt:lpstr>
      <vt:lpstr>PERFORMANCE AND HEALTH OUTCOMES</vt:lpstr>
      <vt:lpstr>Examples of Data collected</vt:lpstr>
      <vt:lpstr>Examples of data collected</vt:lpstr>
      <vt:lpstr>RESOURCES</vt:lpstr>
    </vt:vector>
  </TitlesOfParts>
  <Company>Central Heatlh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OF CARE TRAINING</dc:title>
  <dc:creator>Shameka Coles</dc:creator>
  <cp:lastModifiedBy>Leabeth Yick</cp:lastModifiedBy>
  <cp:revision>160</cp:revision>
  <dcterms:created xsi:type="dcterms:W3CDTF">2013-10-25T22:14:45Z</dcterms:created>
  <dcterms:modified xsi:type="dcterms:W3CDTF">2021-12-21T21:07:24Z</dcterms:modified>
</cp:coreProperties>
</file>